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  <p:sldId id="260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860"/>
  </p:normalViewPr>
  <p:slideViewPr>
    <p:cSldViewPr snapToGrid="0" snapToObjects="1">
      <p:cViewPr varScale="1">
        <p:scale>
          <a:sx n="136" d="100"/>
          <a:sy n="136" d="100"/>
        </p:scale>
        <p:origin x="21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A805-3693-FD47-B6E4-9D8F23F6D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ECC87-2066-D24D-9605-252447BD9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1C5EB-B1D5-8044-97FC-F6B68BE79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C024-9781-3A4F-A937-631B9E04AF65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B1820-BAC4-D040-BDD2-08383F7C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C5CB-BE43-E84F-B8BA-999E265A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0D39-595F-4E4A-BBCE-23B7C322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8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9C27-D005-DF4D-BE0D-A98B7877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9250E-F56B-224E-80C7-3F18D9100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C8083-2FE9-AC47-AC7F-701A0E4E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C024-9781-3A4F-A937-631B9E04AF65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A4EA7-EBFC-EC4F-A18B-D2EF32EA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3680D-83E5-EA42-B47A-762058B5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0D39-595F-4E4A-BBCE-23B7C322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5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4E9012-0E3A-FF48-A851-FAEB077F8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C44B4-0CC6-2447-A5D2-DC1F10827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F5463-49F6-F247-AC43-B95E7F7E4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C024-9781-3A4F-A937-631B9E04AF65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B805A-9AC3-BE48-A033-33218B7A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C97C2-D43B-C345-89DD-2FE52EA1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0D39-595F-4E4A-BBCE-23B7C322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0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42DA-011D-BD42-82F1-AA386856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A9FD6-750C-0E43-A09A-FE8CA1E42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72CEF-5E00-A346-8DE2-66C472ECB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C024-9781-3A4F-A937-631B9E04AF65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A47BE-8D70-3D4B-BE13-B6B381F6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5BCC6-9205-094E-B80C-D7A797CD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0D39-595F-4E4A-BBCE-23B7C322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0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BFE8-46C0-144A-B497-5633B0FD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0630C-EB3F-0D4A-95B3-6E9B9FDAB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A7455-004E-E84E-BD70-B9755E504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C024-9781-3A4F-A937-631B9E04AF65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1C8CF-240D-6047-A3B9-15C4A944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0F156-5F78-DA4C-8769-7374943D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0D39-595F-4E4A-BBCE-23B7C322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8652D-5B2B-8B49-8C65-D63D7E612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1FC26-0F1E-484A-848B-2F3ECB009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96D77-CFE2-7349-B305-350E8384D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725FE-AC1A-8147-AA0C-8C34E86F0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C024-9781-3A4F-A937-631B9E04AF65}" type="datetimeFigureOut">
              <a:rPr lang="en-US" smtClean="0"/>
              <a:t>3/12/26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CBB95-08C1-6D4C-AC77-74B8CBBE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A1B6B-4A14-1E40-8B2D-D8254FBF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0D39-595F-4E4A-BBCE-23B7C322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8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D04C2-C204-DD46-B1BD-F5B7BE88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F78B0-561D-3344-9547-DBEED62B3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FCFA0-0402-FA47-87AD-33B911920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19AE0C-B99F-C841-869C-B32D2FF90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04BD31-D71C-174C-9B9D-4B3178684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C541F0-4A53-A84C-ABFC-7BF66AFAC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C024-9781-3A4F-A937-631B9E04AF65}" type="datetimeFigureOut">
              <a:rPr lang="en-US" smtClean="0"/>
              <a:t>3/12/26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BCBE1-E7B3-A443-9C7A-531FBEAA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95B77-DB84-3041-B3E0-44D4810F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0D39-595F-4E4A-BBCE-23B7C322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8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A01E-71C1-1D47-8967-79163D25E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9D737-B229-6249-BD05-AC557620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C024-9781-3A4F-A937-631B9E04AF65}" type="datetimeFigureOut">
              <a:rPr lang="en-US" smtClean="0"/>
              <a:t>3/12/26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AA7DF-42BB-3C43-96AC-A2CFDA8D4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91945-62B4-4048-B033-8ABF7436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0D39-595F-4E4A-BBCE-23B7C322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29692-886C-4A45-8E03-5C99B479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C024-9781-3A4F-A937-631B9E04AF65}" type="datetimeFigureOut">
              <a:rPr lang="en-US" smtClean="0"/>
              <a:t>3/12/26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F7866B-C6A8-334A-B9B1-219C7CA5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22ED9-15C3-814B-BF7E-5A8C76A5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0D39-595F-4E4A-BBCE-23B7C322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7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A891-4248-934F-AEE1-B1A2C960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A554C-D11E-964E-BA30-9265B5F30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E3EBF-7308-4644-8EDC-AEEDF8D5A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3B04E-B60C-AE48-A8A1-3ED88E4F4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C024-9781-3A4F-A937-631B9E04AF65}" type="datetimeFigureOut">
              <a:rPr lang="en-US" smtClean="0"/>
              <a:t>3/12/26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00C6C-028D-C24D-9620-49237FF3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00576-58A9-D245-A452-9B2177EB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0D39-595F-4E4A-BBCE-23B7C322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9E89A-96EA-7A4B-AD91-C47E7BED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43656-434C-3E45-ABC5-3DA715E52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BF7C5-23CE-C342-819C-79E99A67D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7E6A1-936A-8149-AC0F-FEAEEA5F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C024-9781-3A4F-A937-631B9E04AF65}" type="datetimeFigureOut">
              <a:rPr lang="en-US" smtClean="0"/>
              <a:t>3/12/26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3E76A-50FF-724F-8651-35A2BA00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7D4D4-BA26-DE4E-AD4E-CF622817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0D39-595F-4E4A-BBCE-23B7C322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2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65543-121D-414A-8AAA-6A8EE3DD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4B2FA-F680-3C42-B6FB-54F668AB0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B3752-D2A8-D74D-89E8-3EA062015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C024-9781-3A4F-A937-631B9E04AF65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0238C-7290-594C-A380-5203063A4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E92E7-742D-6840-AFED-6452DC4AF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60D39-595F-4E4A-BBCE-23B7C3222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1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615B65-47BC-1248-84A5-B2182E7AA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409" y="361066"/>
            <a:ext cx="8733339" cy="61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1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F321-2D50-D44E-B946-3E7A81CB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family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8AB46-9E51-644D-B6F0-F7E650FC9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in many other human conditions family is a key component </a:t>
            </a:r>
          </a:p>
          <a:p>
            <a:r>
              <a:rPr lang="en-US" dirty="0"/>
              <a:t>Addiction and Substance Use Disorders impacts the family in many ways </a:t>
            </a:r>
          </a:p>
          <a:p>
            <a:r>
              <a:rPr lang="en-US" dirty="0"/>
              <a:t>Families are often implicated in the causal chain and in is often a important factor in recovery</a:t>
            </a:r>
          </a:p>
          <a:p>
            <a:r>
              <a:rPr lang="en-US" dirty="0"/>
              <a:t>Culture is a critical mediator </a:t>
            </a:r>
          </a:p>
          <a:p>
            <a:r>
              <a:rPr lang="en-US" dirty="0"/>
              <a:t>Much of the available literature on addiction and families are from the Western world </a:t>
            </a:r>
          </a:p>
          <a:p>
            <a:r>
              <a:rPr lang="en-US" dirty="0"/>
              <a:t>Almost all of the evidence based interventions are from the West </a:t>
            </a:r>
          </a:p>
        </p:txBody>
      </p:sp>
    </p:spTree>
    <p:extLst>
      <p:ext uri="{BB962C8B-B14F-4D97-AF65-F5344CB8AC3E}">
        <p14:creationId xmlns:p14="http://schemas.microsoft.com/office/powerpoint/2010/main" val="385824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E746-6293-0A42-8A4B-67DBAE73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Sri Lanka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E81A-A53B-E54D-B801-A153149DA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Sri Lanka as a case example is a great opportunity open a discourse or debate on this much neglected area, from a non Western perspective </a:t>
            </a:r>
          </a:p>
          <a:p>
            <a:r>
              <a:rPr lang="en-US" dirty="0"/>
              <a:t>I hope this webinar stimulates interest in this area that leads to studies, research and culture based family interventions. </a:t>
            </a:r>
          </a:p>
          <a:p>
            <a:r>
              <a:rPr lang="en-US" dirty="0"/>
              <a:t>Understanding families – assumptions - Western concepts  systems theory, family dynamics, genogram, scapegoating – may be universal concepts </a:t>
            </a:r>
          </a:p>
          <a:p>
            <a:r>
              <a:rPr lang="en-US" dirty="0"/>
              <a:t>Each culture has unique features in family cultures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Stigma could be considered to be an universal phenomenon</a:t>
            </a:r>
          </a:p>
        </p:txBody>
      </p:sp>
    </p:spTree>
    <p:extLst>
      <p:ext uri="{BB962C8B-B14F-4D97-AF65-F5344CB8AC3E}">
        <p14:creationId xmlns:p14="http://schemas.microsoft.com/office/powerpoint/2010/main" val="71992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2EA87-C20E-7047-B2CE-2DBA9F84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Sri Lanka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2618A-3309-C642-88E3-61397A7F6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Collective as opposed to </a:t>
            </a:r>
            <a:r>
              <a:rPr lang="en-US" dirty="0" err="1"/>
              <a:t>individualised</a:t>
            </a:r>
            <a:r>
              <a:rPr lang="en-US" dirty="0"/>
              <a:t> culture.</a:t>
            </a:r>
          </a:p>
          <a:p>
            <a:r>
              <a:rPr lang="en-US" dirty="0"/>
              <a:t>Family structure: kinship based extended – not nuclear </a:t>
            </a:r>
          </a:p>
          <a:p>
            <a:r>
              <a:rPr lang="en-US" dirty="0"/>
              <a:t>Differences in village vs city </a:t>
            </a:r>
          </a:p>
          <a:p>
            <a:r>
              <a:rPr lang="en-US" dirty="0"/>
              <a:t>Employment in the city – living away from home </a:t>
            </a:r>
          </a:p>
          <a:p>
            <a:r>
              <a:rPr lang="en-US" dirty="0"/>
              <a:t>Like any country the family structures are changing </a:t>
            </a:r>
          </a:p>
          <a:p>
            <a:r>
              <a:rPr lang="en-US" dirty="0"/>
              <a:t>Generally individuals brought in to treatment by a family member or sometimes more</a:t>
            </a:r>
          </a:p>
        </p:txBody>
      </p:sp>
    </p:spTree>
    <p:extLst>
      <p:ext uri="{BB962C8B-B14F-4D97-AF65-F5344CB8AC3E}">
        <p14:creationId xmlns:p14="http://schemas.microsoft.com/office/powerpoint/2010/main" val="59980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C690-7398-254B-B495-373A0899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related factors influencing substance use in Sri Lanka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E8849-1074-1F45-9DCA-026E59623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Intergenerational transmission – substance using households </a:t>
            </a:r>
          </a:p>
          <a:p>
            <a:r>
              <a:rPr lang="en-US" dirty="0"/>
              <a:t>Religion </a:t>
            </a:r>
          </a:p>
          <a:p>
            <a:r>
              <a:rPr lang="en-US" dirty="0"/>
              <a:t>Family members as initial providers </a:t>
            </a:r>
          </a:p>
          <a:p>
            <a:r>
              <a:rPr lang="en-US" dirty="0"/>
              <a:t>Trauma, conflict – post conflict areas – breakdown of traditional structures </a:t>
            </a:r>
          </a:p>
          <a:p>
            <a:r>
              <a:rPr lang="en-US" dirty="0"/>
              <a:t>Social deprivation – urban slum culture </a:t>
            </a:r>
          </a:p>
          <a:p>
            <a:r>
              <a:rPr lang="en-US" dirty="0"/>
              <a:t>Expressed Emotion (criticism, hostility, overinvolvement) </a:t>
            </a:r>
          </a:p>
        </p:txBody>
      </p:sp>
    </p:spTree>
    <p:extLst>
      <p:ext uri="{BB962C8B-B14F-4D97-AF65-F5344CB8AC3E}">
        <p14:creationId xmlns:p14="http://schemas.microsoft.com/office/powerpoint/2010/main" val="42099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DF069-8F69-C44A-B5F9-34F26105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 treatments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FD7F1-8F0E-6B40-8483-A9F034C6F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 Reinforcement and Family Training (CRAFT)</a:t>
            </a:r>
          </a:p>
          <a:p>
            <a:r>
              <a:rPr lang="en-US" dirty="0" err="1"/>
              <a:t>Behavioural</a:t>
            </a:r>
            <a:r>
              <a:rPr lang="en-US" dirty="0"/>
              <a:t> Couples Therapy (BCT)</a:t>
            </a:r>
          </a:p>
          <a:p>
            <a:r>
              <a:rPr lang="en-US" dirty="0"/>
              <a:t>5 step Method - </a:t>
            </a:r>
          </a:p>
          <a:p>
            <a:r>
              <a:rPr lang="en-US" dirty="0"/>
              <a:t>Multi Dimensional Family Therapy (MDFT)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8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A315-6831-DA45-A9E4-658F1CD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 </a:t>
            </a:r>
            <a:r>
              <a:rPr lang="en-US" dirty="0" err="1"/>
              <a:t>Medura</a:t>
            </a:r>
            <a:r>
              <a:rPr lang="en-US" dirty="0"/>
              <a:t>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A6625-EEF6-EC4A-88FC-C4A63BCCF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much as possible involve family members in the assessment and history taking at the same time maintaining confidentiality and client trust </a:t>
            </a:r>
          </a:p>
          <a:p>
            <a:r>
              <a:rPr lang="en-US" dirty="0"/>
              <a:t>Psychoeducation with family members </a:t>
            </a:r>
          </a:p>
          <a:p>
            <a:pPr lvl="1"/>
            <a:r>
              <a:rPr lang="en-US" dirty="0"/>
              <a:t>Addiction is a disease and is treatable </a:t>
            </a:r>
          </a:p>
          <a:p>
            <a:pPr lvl="1"/>
            <a:r>
              <a:rPr lang="en-US" dirty="0"/>
              <a:t>There are evidence based interventions </a:t>
            </a:r>
          </a:p>
          <a:p>
            <a:pPr lvl="1"/>
            <a:r>
              <a:rPr lang="en-US" dirty="0"/>
              <a:t>Acknowledge stigma </a:t>
            </a:r>
          </a:p>
          <a:p>
            <a:r>
              <a:rPr lang="en-US" dirty="0"/>
              <a:t>Interventions with the family </a:t>
            </a:r>
          </a:p>
          <a:p>
            <a:pPr lvl="1"/>
            <a:r>
              <a:rPr lang="en-US" dirty="0"/>
              <a:t>Engage them as part of treatment (instructions on motivational approaches)</a:t>
            </a:r>
          </a:p>
          <a:p>
            <a:pPr lvl="1"/>
            <a:r>
              <a:rPr lang="en-US" dirty="0"/>
              <a:t>Instructions on reducing Expressed Emotion </a:t>
            </a:r>
          </a:p>
          <a:p>
            <a:pPr lvl="1"/>
            <a:r>
              <a:rPr lang="en-US" dirty="0"/>
              <a:t>Information on family support </a:t>
            </a:r>
          </a:p>
        </p:txBody>
      </p:sp>
    </p:spTree>
    <p:extLst>
      <p:ext uri="{BB962C8B-B14F-4D97-AF65-F5344CB8AC3E}">
        <p14:creationId xmlns:p14="http://schemas.microsoft.com/office/powerpoint/2010/main" val="226252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D7809-C3F1-9946-BB8D-D1B2E034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98DC-4A27-7E42-9509-66C059273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Al </a:t>
            </a:r>
            <a:r>
              <a:rPr lang="en-US" dirty="0" err="1"/>
              <a:t>Ghaferi</a:t>
            </a:r>
            <a:r>
              <a:rPr lang="en-US" dirty="0"/>
              <a:t>, H., Hasan, N., </a:t>
            </a:r>
            <a:r>
              <a:rPr lang="en-US" dirty="0" err="1"/>
              <a:t>Elarabi</a:t>
            </a:r>
            <a:r>
              <a:rPr lang="en-US" dirty="0"/>
              <a:t>, H.F., Radwan, D., </a:t>
            </a:r>
            <a:r>
              <a:rPr lang="en-US" dirty="0" err="1"/>
              <a:t>Shawky</a:t>
            </a:r>
            <a:r>
              <a:rPr lang="en-US" dirty="0"/>
              <a:t>, M., Al </a:t>
            </a:r>
            <a:r>
              <a:rPr lang="en-US" dirty="0" err="1"/>
              <a:t>Mamari</a:t>
            </a:r>
            <a:r>
              <a:rPr lang="en-US" dirty="0"/>
              <a:t>, S., </a:t>
            </a:r>
            <a:r>
              <a:rPr lang="en-US" dirty="0" err="1"/>
              <a:t>Abdelgawad</a:t>
            </a:r>
            <a:r>
              <a:rPr lang="en-US" dirty="0"/>
              <a:t>, T., </a:t>
            </a:r>
            <a:r>
              <a:rPr lang="en-US" dirty="0" err="1"/>
              <a:t>Elrasheed</a:t>
            </a:r>
            <a:r>
              <a:rPr lang="en-US" dirty="0"/>
              <a:t>, A., Kodera, A., Al </a:t>
            </a:r>
            <a:r>
              <a:rPr lang="en-US" dirty="0" err="1"/>
              <a:t>Kathiri</a:t>
            </a:r>
            <a:r>
              <a:rPr lang="en-US" dirty="0"/>
              <a:t>, H., Wanigaratne, S. (2020). The impact of family engagement in opioid assisted treatment: Results from a </a:t>
            </a:r>
            <a:r>
              <a:rPr lang="en-US" dirty="0" err="1"/>
              <a:t>randomised</a:t>
            </a:r>
            <a:r>
              <a:rPr lang="en-US" dirty="0"/>
              <a:t> controlled trial. International Journal of Social Psychiatry. </a:t>
            </a:r>
            <a:r>
              <a:rPr lang="en-GB" dirty="0"/>
              <a:t>DOI:10.1177/0020764020979026</a:t>
            </a:r>
            <a:endParaRPr lang="en-US" dirty="0"/>
          </a:p>
          <a:p>
            <a:r>
              <a:rPr lang="en-US" dirty="0" err="1"/>
              <a:t>Copello</a:t>
            </a:r>
            <a:r>
              <a:rPr lang="en-US" dirty="0"/>
              <a:t>, A., Templeton, L., Orford, J., &amp; </a:t>
            </a:r>
            <a:r>
              <a:rPr lang="en-US" dirty="0" err="1"/>
              <a:t>Velleman</a:t>
            </a:r>
            <a:r>
              <a:rPr lang="en-US" dirty="0"/>
              <a:t>, R. (2010). The 5-Step Method: Principles and practice. </a:t>
            </a:r>
            <a:r>
              <a:rPr lang="en-US" i="1" dirty="0"/>
              <a:t>Drugs: Education, Prevention and Policy</a:t>
            </a:r>
            <a:r>
              <a:rPr lang="en-US" dirty="0"/>
              <a:t>, </a:t>
            </a:r>
            <a:r>
              <a:rPr lang="en-US" i="1" dirty="0"/>
              <a:t>17</a:t>
            </a:r>
            <a:r>
              <a:rPr lang="en-US" dirty="0"/>
              <a:t>(sup1), 86–99. </a:t>
            </a:r>
          </a:p>
          <a:p>
            <a:r>
              <a:rPr lang="en-GB" dirty="0"/>
              <a:t>Ismail AC, </a:t>
            </a:r>
            <a:r>
              <a:rPr lang="en-GB" dirty="0" err="1"/>
              <a:t>Seneviratne</a:t>
            </a:r>
            <a:r>
              <a:rPr lang="en-GB" dirty="0"/>
              <a:t> R, Newcombe PA, Wanigaratne S. (2009). A Model of Substance Abuse Risk: Adapting to the Sri Lankan Context.  Evaluation Review; 33:83-97.</a:t>
            </a:r>
          </a:p>
          <a:p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Mitcheson, L., Maslin, J., Meynen, T., Morrison, T., Hill, R., Wanigaratne, S. (2010). Applied Cognitive and </a:t>
            </a:r>
            <a:r>
              <a:rPr lang="en-US" alt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Behavioural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Approaches to the Treatment of Addiction: A Practical Treatment Guide. </a:t>
            </a:r>
            <a:r>
              <a:rPr lang="en-US" alt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Chichester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Wiley-Blackwell.</a:t>
            </a:r>
            <a:endParaRPr lang="en-GB" dirty="0"/>
          </a:p>
          <a:p>
            <a:r>
              <a:rPr lang="en-US" dirty="0"/>
              <a:t>Weeratunga, M., Hugo, G., 2014, Changing family structure in Sri Lanka, Sri Lanka Journal of Population Studies, 14; 95-111.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09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9585</TotalTime>
  <Words>590</Words>
  <Application>Microsoft Macintosh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Importance of family </vt:lpstr>
      <vt:lpstr>Sri Lanka </vt:lpstr>
      <vt:lpstr>Sri Lanka </vt:lpstr>
      <vt:lpstr>Family related factors influencing substance use in Sri Lanka </vt:lpstr>
      <vt:lpstr>Evidence based treatments </vt:lpstr>
      <vt:lpstr>Mel Medura Approach </vt:lpstr>
      <vt:lpstr>References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Webinar </dc:title>
  <dc:creator>Shamil Wanigaratne</dc:creator>
  <cp:lastModifiedBy>Shamil Wanigaratne</cp:lastModifiedBy>
  <cp:revision>24</cp:revision>
  <dcterms:created xsi:type="dcterms:W3CDTF">2026-03-12T19:30:35Z</dcterms:created>
  <dcterms:modified xsi:type="dcterms:W3CDTF">2026-03-19T11:15:56Z</dcterms:modified>
</cp:coreProperties>
</file>