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75" d="100"/>
          <a:sy n="75" d="100"/>
        </p:scale>
        <p:origin x="37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840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svg"/><Relationship Id="rId5" Type="http://schemas.openxmlformats.org/officeDocument/2006/relationships/image" Target="../media/image31.svg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3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svg"/><Relationship Id="rId5" Type="http://schemas.openxmlformats.org/officeDocument/2006/relationships/image" Target="../media/image6.png"/><Relationship Id="rId4" Type="http://schemas.openxmlformats.org/officeDocument/2006/relationships/image" Target="../media/image34.png"/><Relationship Id="rId9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svg"/><Relationship Id="rId5" Type="http://schemas.openxmlformats.org/officeDocument/2006/relationships/image" Target="../media/image40.svg"/><Relationship Id="rId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6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10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78850" y="897731"/>
            <a:ext cx="7556421" cy="2480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485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Reducción de los Delitos Relacionados con el Consumo de Drogas mediante Enfoques Centrados en la Salud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1"/>
          <p:cNvSpPr/>
          <p:nvPr/>
        </p:nvSpPr>
        <p:spPr>
          <a:xfrm>
            <a:off x="878850" y="4689186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Magistrado Luis Enrique Osuna Sánchez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793790" y="5913833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b="1" i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"Las normas deben cumplirse, pero el trato al ciudadano no debe doler más que la falta cometida."</a:t>
            </a:r>
            <a:endParaRPr lang="en-US" sz="28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0C2B40A-72B3-4784-98FB-FBC857B20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54" y="6944071"/>
            <a:ext cx="3537851" cy="1023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95325" y="769263"/>
            <a:ext cx="1026200" cy="312896"/>
          </a:xfrm>
          <a:prstGeom prst="roundRect">
            <a:avLst>
              <a:gd name="adj" fmla="val 18668"/>
            </a:avLst>
          </a:prstGeom>
          <a:solidFill>
            <a:srgbClr val="CCFDFF"/>
          </a:solidFill>
          <a:ln/>
        </p:spPr>
      </p:sp>
      <p:sp>
        <p:nvSpPr>
          <p:cNvPr id="4" name="Text 1"/>
          <p:cNvSpPr/>
          <p:nvPr/>
        </p:nvSpPr>
        <p:spPr>
          <a:xfrm>
            <a:off x="799624" y="821412"/>
            <a:ext cx="817602" cy="208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CAPÍTULO 4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1808440" y="821412"/>
            <a:ext cx="1143357" cy="208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50" b="1" dirty="0">
                <a:solidFill>
                  <a:srgbClr val="00C2CB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ADAPTABILIDAD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695325" y="1143000"/>
            <a:ext cx="7753350" cy="10863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"Maridaje terapéutico": la JT no es un solo vino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4"/>
          <p:cNvSpPr/>
          <p:nvPr/>
        </p:nvSpPr>
        <p:spPr>
          <a:xfrm>
            <a:off x="695325" y="2326526"/>
            <a:ext cx="7753350" cy="521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La JT no es un solo vino. Según la materia, el procedimiento y el contexto, usamos distintas "uvas" —principios y prácticas— para elegir el "vino" que mejor acompañe cada caso.</a:t>
            </a:r>
            <a:endParaRPr lang="en-US" dirty="0"/>
          </a:p>
        </p:txBody>
      </p:sp>
      <p:sp>
        <p:nvSpPr>
          <p:cNvPr id="8" name="Shape 5"/>
          <p:cNvSpPr/>
          <p:nvPr/>
        </p:nvSpPr>
        <p:spPr>
          <a:xfrm>
            <a:off x="695325" y="3150632"/>
            <a:ext cx="7753350" cy="1017151"/>
          </a:xfrm>
          <a:prstGeom prst="roundRect">
            <a:avLst>
              <a:gd name="adj" fmla="val 10788"/>
            </a:avLst>
          </a:prstGeom>
          <a:solidFill>
            <a:srgbClr val="FFFFFF"/>
          </a:solidFill>
          <a:ln w="22860">
            <a:solidFill>
              <a:srgbClr val="B2E3E5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72465" y="3150632"/>
            <a:ext cx="91440" cy="1017151"/>
          </a:xfrm>
          <a:prstGeom prst="roundRect">
            <a:avLst>
              <a:gd name="adj" fmla="val 79851"/>
            </a:avLst>
          </a:prstGeom>
          <a:solidFill>
            <a:srgbClr val="00C2CB"/>
          </a:solidFill>
          <a:ln/>
        </p:spPr>
      </p:sp>
      <p:sp>
        <p:nvSpPr>
          <p:cNvPr id="10" name="Text 7"/>
          <p:cNvSpPr/>
          <p:nvPr/>
        </p:nvSpPr>
        <p:spPr>
          <a:xfrm>
            <a:off x="960596" y="3347323"/>
            <a:ext cx="2173010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En drogas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 8"/>
          <p:cNvSpPr/>
          <p:nvPr/>
        </p:nvSpPr>
        <p:spPr>
          <a:xfrm>
            <a:off x="960596" y="3710226"/>
            <a:ext cx="7291388" cy="2608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Modelo de tratamiento supervisado.</a:t>
            </a:r>
            <a:endParaRPr lang="en-US" dirty="0"/>
          </a:p>
        </p:txBody>
      </p:sp>
      <p:sp>
        <p:nvSpPr>
          <p:cNvPr id="12" name="Shape 9"/>
          <p:cNvSpPr/>
          <p:nvPr/>
        </p:nvSpPr>
        <p:spPr>
          <a:xfrm>
            <a:off x="695325" y="4319945"/>
            <a:ext cx="7753350" cy="1017151"/>
          </a:xfrm>
          <a:prstGeom prst="roundRect">
            <a:avLst>
              <a:gd name="adj" fmla="val 10788"/>
            </a:avLst>
          </a:prstGeom>
          <a:solidFill>
            <a:srgbClr val="FFFFFF"/>
          </a:solidFill>
          <a:ln w="22860">
            <a:solidFill>
              <a:srgbClr val="B2E3E5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72465" y="4319945"/>
            <a:ext cx="91440" cy="1017151"/>
          </a:xfrm>
          <a:prstGeom prst="roundRect">
            <a:avLst>
              <a:gd name="adj" fmla="val 79851"/>
            </a:avLst>
          </a:prstGeom>
          <a:solidFill>
            <a:srgbClr val="00C2CB"/>
          </a:solidFill>
          <a:ln/>
        </p:spPr>
      </p:sp>
      <p:sp>
        <p:nvSpPr>
          <p:cNvPr id="14" name="Text 11"/>
          <p:cNvSpPr/>
          <p:nvPr/>
        </p:nvSpPr>
        <p:spPr>
          <a:xfrm>
            <a:off x="960596" y="4516636"/>
            <a:ext cx="2173010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En familia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 12"/>
          <p:cNvSpPr/>
          <p:nvPr/>
        </p:nvSpPr>
        <p:spPr>
          <a:xfrm>
            <a:off x="960596" y="4879538"/>
            <a:ext cx="7291388" cy="2608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Mediación con enfoque en niñas y niños.</a:t>
            </a:r>
            <a:endParaRPr lang="en-US" dirty="0"/>
          </a:p>
        </p:txBody>
      </p:sp>
      <p:sp>
        <p:nvSpPr>
          <p:cNvPr id="16" name="Shape 13"/>
          <p:cNvSpPr/>
          <p:nvPr/>
        </p:nvSpPr>
        <p:spPr>
          <a:xfrm>
            <a:off x="695325" y="5489258"/>
            <a:ext cx="7753350" cy="1278017"/>
          </a:xfrm>
          <a:prstGeom prst="roundRect">
            <a:avLst>
              <a:gd name="adj" fmla="val 8586"/>
            </a:avLst>
          </a:prstGeom>
          <a:solidFill>
            <a:srgbClr val="FFFFFF"/>
          </a:solidFill>
          <a:ln w="22860">
            <a:solidFill>
              <a:srgbClr val="B2E3E5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672465" y="5489258"/>
            <a:ext cx="91440" cy="1278017"/>
          </a:xfrm>
          <a:prstGeom prst="roundRect">
            <a:avLst>
              <a:gd name="adj" fmla="val 79851"/>
            </a:avLst>
          </a:prstGeom>
          <a:solidFill>
            <a:srgbClr val="00C2CB"/>
          </a:solidFill>
          <a:ln/>
        </p:spPr>
      </p:sp>
      <p:sp>
        <p:nvSpPr>
          <p:cNvPr id="18" name="Text 15"/>
          <p:cNvSpPr/>
          <p:nvPr/>
        </p:nvSpPr>
        <p:spPr>
          <a:xfrm>
            <a:off x="960596" y="5685949"/>
            <a:ext cx="2532698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En fiscal o administrativo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 16"/>
          <p:cNvSpPr/>
          <p:nvPr/>
        </p:nvSpPr>
        <p:spPr>
          <a:xfrm>
            <a:off x="960596" y="6048851"/>
            <a:ext cx="7291388" cy="521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Lenguaje claro, trato digno y rutas de solución temprana para aumentar cumplimiento voluntario.</a:t>
            </a:r>
            <a:endParaRPr lang="en-US" dirty="0"/>
          </a:p>
        </p:txBody>
      </p:sp>
      <p:sp>
        <p:nvSpPr>
          <p:cNvPr id="20" name="Text 17"/>
          <p:cNvSpPr/>
          <p:nvPr/>
        </p:nvSpPr>
        <p:spPr>
          <a:xfrm>
            <a:off x="695325" y="6938486"/>
            <a:ext cx="7753350" cy="521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Es la misma lente, aplicada a realidades distintas. Esto evita un error común: querer aplicar un mismo formato a todo.</a:t>
            </a:r>
            <a:endParaRPr lang="en-US" sz="2000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360488A-29C4-4EDD-BBA1-958FE7E0A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149" y="7376915"/>
            <a:ext cx="3537851" cy="1023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2081451"/>
            <a:ext cx="1171218" cy="373142"/>
          </a:xfrm>
          <a:prstGeom prst="roundRect">
            <a:avLst>
              <a:gd name="adj" fmla="val 17872"/>
            </a:avLst>
          </a:prstGeom>
          <a:solidFill>
            <a:srgbClr val="CCFDFF"/>
          </a:solidFill>
          <a:ln/>
        </p:spPr>
      </p:sp>
      <p:sp>
        <p:nvSpPr>
          <p:cNvPr id="3" name="Text 1"/>
          <p:cNvSpPr/>
          <p:nvPr/>
        </p:nvSpPr>
        <p:spPr>
          <a:xfrm>
            <a:off x="912852" y="2140982"/>
            <a:ext cx="93309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CAPÍTULO 5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2064187" y="2140982"/>
            <a:ext cx="2787729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00C2CB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DROGAS, DELITO Y SALUD PÚBLICA</a:t>
            </a:r>
            <a:endParaRPr lang="en-US" sz="1250" dirty="0"/>
          </a:p>
        </p:txBody>
      </p:sp>
      <p:sp>
        <p:nvSpPr>
          <p:cNvPr id="5" name="Text 3"/>
          <p:cNvSpPr/>
          <p:nvPr/>
        </p:nvSpPr>
        <p:spPr>
          <a:xfrm>
            <a:off x="793789" y="2533888"/>
            <a:ext cx="1282651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Drogas, delito y salud pública desde la JT</a:t>
            </a:r>
            <a:endParaRPr lang="en-US" sz="3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345162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Hay una realidad innegable: el abuso de sustancias psicoactivas incrementa la extensión y severidad de ciertas conductas delictivas, aunque la relación no sea causal en todos los casos.</a:t>
            </a:r>
            <a:endParaRPr lang="en-US" dirty="0"/>
          </a:p>
        </p:txBody>
      </p:sp>
      <p:sp>
        <p:nvSpPr>
          <p:cNvPr id="7" name="Shape 5"/>
          <p:cNvSpPr/>
          <p:nvPr/>
        </p:nvSpPr>
        <p:spPr>
          <a:xfrm>
            <a:off x="650915" y="4309943"/>
            <a:ext cx="6565106" cy="1838087"/>
          </a:xfrm>
          <a:prstGeom prst="roundRect">
            <a:avLst>
              <a:gd name="adj" fmla="val 7774"/>
            </a:avLst>
          </a:prstGeom>
          <a:solidFill>
            <a:srgbClr val="00C2CB"/>
          </a:solidFill>
          <a:ln/>
        </p:spPr>
      </p:sp>
      <p:sp>
        <p:nvSpPr>
          <p:cNvPr id="8" name="Text 6"/>
          <p:cNvSpPr/>
          <p:nvPr/>
        </p:nvSpPr>
        <p:spPr>
          <a:xfrm>
            <a:off x="849273" y="4508302"/>
            <a:ext cx="562558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El enfoque centrado en la salud no es "suavidad"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7"/>
          <p:cNvSpPr/>
          <p:nvPr/>
        </p:nvSpPr>
        <p:spPr>
          <a:xfrm>
            <a:off x="849273" y="5016818"/>
            <a:ext cx="616839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Es eficacia. Las medidas alternas que abordan consumo y factores criminógenos suelen funcionar mejor que el encarcelamiento, la libertad condicional o el tratamiento aislado.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7564874" y="45083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El juez no es médico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 9"/>
          <p:cNvSpPr/>
          <p:nvPr/>
        </p:nvSpPr>
        <p:spPr>
          <a:xfrm>
            <a:off x="7564874" y="5016818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Un enfoque de salud pública dentro de justicia significa que el juez coordina una respuesta donde salud, reinserción y derecho trabajan como un solo sistema.</a:t>
            </a:r>
            <a:endParaRPr lang="en-US" sz="20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FE5847A-747B-4142-A9A0-AECF39F23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389" y="7205704"/>
            <a:ext cx="3537851" cy="102389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AB32C50-4252-44BE-8AF6-ADE7496CC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15630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2706" y="476250"/>
            <a:ext cx="13554922" cy="541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5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La experiencia mexicana: Guía de Justicia Terapéutica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1"/>
          <p:cNvSpPr/>
          <p:nvPr/>
        </p:nvSpPr>
        <p:spPr>
          <a:xfrm>
            <a:off x="692706" y="1319570"/>
            <a:ext cx="13244989" cy="518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México tiene una herramienta concreta: la Guía de Justicia Terapéutica, orientada a estandarizar condiciones para programas de tratamiento y reinserción social como alternativa al proceso penal o como sustitutivo de la pena.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692706" y="2008346"/>
            <a:ext cx="13244989" cy="2594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El punto más importante: la intervención terapéutica la opera el sistema de salud, pero está establecida y </a:t>
            </a:r>
            <a:r>
              <a:rPr lang="en-US" b="1" dirty="0" err="1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vigilada</a:t>
            </a:r>
            <a:endParaRPr lang="en-US" b="1" dirty="0">
              <a:solidFill>
                <a:srgbClr val="000000"/>
              </a:solidFill>
              <a:latin typeface="Nunito Sans Bold" pitchFamily="34" charset="0"/>
              <a:ea typeface="Nunito Sans Bold" pitchFamily="34" charset="-122"/>
              <a:cs typeface="Nunito Sans Bold" pitchFamily="34" charset="-120"/>
            </a:endParaRPr>
          </a:p>
          <a:p>
            <a:pPr marL="0" indent="0" algn="l">
              <a:lnSpc>
                <a:spcPts val="20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directamente por la autoridad judicial.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2486263" y="4620220"/>
            <a:ext cx="2164675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Componente jurídico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291" y="2437686"/>
            <a:ext cx="4635698" cy="4635698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87246" y="4346972"/>
            <a:ext cx="259080" cy="25908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2665" y="3396377"/>
            <a:ext cx="2207776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Componente sanitario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7291" y="2437686"/>
            <a:ext cx="4635698" cy="463569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26266" y="3381256"/>
            <a:ext cx="259080" cy="25908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632989" y="5844064"/>
            <a:ext cx="3371255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Componente de reinserción social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7291" y="2437686"/>
            <a:ext cx="4635698" cy="4635698"/>
          </a:xfrm>
          <a:prstGeom prst="rect">
            <a:avLst/>
          </a:prstGeom>
        </p:spPr>
      </p:pic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43111" y="6149578"/>
            <a:ext cx="259080" cy="259080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741929" y="7352228"/>
            <a:ext cx="13244989" cy="518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Cuando falta uno, el sistema se rompe. Si solo hay salud, puede faltar supervisión. Si solo hay derecho, puede faltar tratamiento real. Si no hay reinserción, el egreso es frágil y la recaída es probable.</a:t>
            </a:r>
            <a:endParaRPr lang="en-US" sz="200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356E565-1F53-471A-AD04-A409EC725C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160" y="7487538"/>
            <a:ext cx="3094244" cy="89551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91985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El equipo multidisciplinario: la justicia deja de trabajar sola</a:t>
            </a:r>
            <a:endParaRPr lang="en-US" sz="3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89" y="255043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La Guía mexicana exige un equipo multidisciplinario con funciones concretas: evaluar elegibilidad, supervisar cumplimiento, solicitar informes, proponer cambios de condiciones y emitir informe final de egreso.</a:t>
            </a:r>
            <a:endParaRPr lang="en-US" sz="2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087297"/>
            <a:ext cx="676394" cy="67639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718191" y="4087297"/>
            <a:ext cx="215026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Jueza o juez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3"/>
          <p:cNvSpPr/>
          <p:nvPr/>
        </p:nvSpPr>
        <p:spPr>
          <a:xfrm>
            <a:off x="1718191" y="4516517"/>
            <a:ext cx="215026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Lidera y supervisa el proceso terapéutico.</a:t>
            </a:r>
            <a:endParaRPr lang="en-US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467" y="4087297"/>
            <a:ext cx="676394" cy="67639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934542" y="4101779"/>
            <a:ext cx="250460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Ministerio público y defensa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5"/>
          <p:cNvSpPr/>
          <p:nvPr/>
        </p:nvSpPr>
        <p:spPr>
          <a:xfrm>
            <a:off x="5040868" y="4826675"/>
            <a:ext cx="215026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Garantizan legalidad y derechos del participante.</a:t>
            </a:r>
            <a:endParaRPr lang="en-US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144" y="4087297"/>
            <a:ext cx="676394" cy="67639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363545" y="4087297"/>
            <a:ext cx="215026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Profesionales de la salud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7"/>
          <p:cNvSpPr/>
          <p:nvPr/>
        </p:nvSpPr>
        <p:spPr>
          <a:xfrm>
            <a:off x="8363545" y="4826675"/>
            <a:ext cx="215026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Psicología, medicina, psiquiatría: diseñan y ejecutan el tratamiento.</a:t>
            </a:r>
            <a:endParaRPr lang="en-US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1821" y="4087297"/>
            <a:ext cx="676394" cy="67639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1686223" y="4087297"/>
            <a:ext cx="215038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Enlaces de reinserción social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 9"/>
          <p:cNvSpPr/>
          <p:nvPr/>
        </p:nvSpPr>
        <p:spPr>
          <a:xfrm>
            <a:off x="11686223" y="5075700"/>
            <a:ext cx="215038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Acompañan el regreso a la comunidad y la vida productiva.</a:t>
            </a:r>
            <a:endParaRPr lang="en-US" dirty="0"/>
          </a:p>
        </p:txBody>
      </p:sp>
      <p:sp>
        <p:nvSpPr>
          <p:cNvPr id="16" name="Text 10"/>
          <p:cNvSpPr/>
          <p:nvPr/>
        </p:nvSpPr>
        <p:spPr>
          <a:xfrm>
            <a:off x="1017074" y="728763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Esto es justicia terapéutica aplicada: no una resolución aislada, </a:t>
            </a:r>
          </a:p>
          <a:p>
            <a:pPr marL="0" indent="0" algn="ctr">
              <a:lnSpc>
                <a:spcPts val="2500"/>
              </a:lnSpc>
              <a:buNone/>
            </a:pPr>
            <a:r>
              <a:rPr lang="en-US" sz="2800" b="1" dirty="0" err="1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sino</a:t>
            </a:r>
            <a:r>
              <a:rPr lang="en-US" sz="28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un proceso estructurado que acompaña cambio real.</a:t>
            </a:r>
            <a:endParaRPr lang="en-US" sz="2800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112A4F4-7BFF-46AC-BDBB-6A1A70E73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4630400" cy="156305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5070" y="1497449"/>
            <a:ext cx="781812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¿Dónde se ha aplicado en México?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93790" y="222051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La Guía documenta un recorrido: desde el piloto de 2009 en Guadalupe, Nuevo León, y el acompañamiento de la OEA, hasta la expansión a varias entidades federativas.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793790" y="3078837"/>
            <a:ext cx="6422231" cy="722114"/>
          </a:xfrm>
          <a:prstGeom prst="roundRect">
            <a:avLst>
              <a:gd name="adj" fmla="val 65964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99768" y="328481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Chihuahua</a:t>
            </a:r>
            <a:endParaRPr lang="en-US" sz="1950" dirty="0"/>
          </a:p>
        </p:txBody>
      </p:sp>
      <p:sp>
        <p:nvSpPr>
          <p:cNvPr id="6" name="Shape 4"/>
          <p:cNvSpPr/>
          <p:nvPr/>
        </p:nvSpPr>
        <p:spPr>
          <a:xfrm>
            <a:off x="7414379" y="3078837"/>
            <a:ext cx="6422231" cy="722114"/>
          </a:xfrm>
          <a:prstGeom prst="roundRect">
            <a:avLst>
              <a:gd name="adj" fmla="val 65964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20357" y="328481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Chiapas</a:t>
            </a:r>
            <a:endParaRPr lang="en-US" sz="1950" dirty="0"/>
          </a:p>
        </p:txBody>
      </p:sp>
      <p:sp>
        <p:nvSpPr>
          <p:cNvPr id="8" name="Shape 6"/>
          <p:cNvSpPr/>
          <p:nvPr/>
        </p:nvSpPr>
        <p:spPr>
          <a:xfrm>
            <a:off x="793790" y="3999309"/>
            <a:ext cx="6422231" cy="722114"/>
          </a:xfrm>
          <a:prstGeom prst="roundRect">
            <a:avLst>
              <a:gd name="adj" fmla="val 65964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999768" y="42052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Durango</a:t>
            </a:r>
            <a:endParaRPr lang="en-US" sz="1950" dirty="0"/>
          </a:p>
        </p:txBody>
      </p:sp>
      <p:sp>
        <p:nvSpPr>
          <p:cNvPr id="10" name="Shape 8"/>
          <p:cNvSpPr/>
          <p:nvPr/>
        </p:nvSpPr>
        <p:spPr>
          <a:xfrm>
            <a:off x="7414379" y="3999309"/>
            <a:ext cx="6422231" cy="722114"/>
          </a:xfrm>
          <a:prstGeom prst="roundRect">
            <a:avLst>
              <a:gd name="adj" fmla="val 65964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620357" y="42052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Morelos</a:t>
            </a:r>
            <a:endParaRPr lang="en-US" sz="1950" dirty="0"/>
          </a:p>
        </p:txBody>
      </p:sp>
      <p:sp>
        <p:nvSpPr>
          <p:cNvPr id="12" name="Shape 10"/>
          <p:cNvSpPr/>
          <p:nvPr/>
        </p:nvSpPr>
        <p:spPr>
          <a:xfrm>
            <a:off x="793790" y="4919782"/>
            <a:ext cx="6422231" cy="722114"/>
          </a:xfrm>
          <a:prstGeom prst="roundRect">
            <a:avLst>
              <a:gd name="adj" fmla="val 65964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999768" y="51257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Estado de México</a:t>
            </a:r>
            <a:endParaRPr lang="en-US" sz="1950" dirty="0"/>
          </a:p>
        </p:txBody>
      </p:sp>
      <p:sp>
        <p:nvSpPr>
          <p:cNvPr id="14" name="Shape 12"/>
          <p:cNvSpPr/>
          <p:nvPr/>
        </p:nvSpPr>
        <p:spPr>
          <a:xfrm>
            <a:off x="7414379" y="4919782"/>
            <a:ext cx="6422231" cy="722114"/>
          </a:xfrm>
          <a:prstGeom prst="roundRect">
            <a:avLst>
              <a:gd name="adj" fmla="val 65964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7620357" y="51257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Nuevo León</a:t>
            </a:r>
            <a:endParaRPr lang="en-US" sz="1950" dirty="0"/>
          </a:p>
        </p:txBody>
      </p:sp>
      <p:sp>
        <p:nvSpPr>
          <p:cNvPr id="16" name="Shape 14"/>
          <p:cNvSpPr/>
          <p:nvPr/>
        </p:nvSpPr>
        <p:spPr>
          <a:xfrm>
            <a:off x="793790" y="5865138"/>
            <a:ext cx="13042821" cy="1160740"/>
          </a:xfrm>
          <a:prstGeom prst="roundRect">
            <a:avLst>
              <a:gd name="adj" fmla="val 7182"/>
            </a:avLst>
          </a:prstGeom>
          <a:solidFill>
            <a:srgbClr val="B3FCFF"/>
          </a:solidFill>
          <a:ln/>
        </p:spPr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6160413"/>
            <a:ext cx="248007" cy="198358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1438513" y="6113026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Esto muestra algo importante para un foro internacional: México no solo discute JT. México la ha operado. Con retos, sí. Pero con aprendizaje institucional real.</a:t>
            </a:r>
            <a:endParaRPr lang="en-US" sz="2000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2B8D689-986F-453A-A855-69297B9E0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389" y="7205704"/>
            <a:ext cx="3537851" cy="102389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FC31A48-A263-4951-BFD2-6FA7C0975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88845"/>
            <a:ext cx="14630400" cy="156305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3"/>
          <p:cNvSpPr/>
          <p:nvPr/>
        </p:nvSpPr>
        <p:spPr>
          <a:xfrm>
            <a:off x="793790" y="1749504"/>
            <a:ext cx="1301984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La JT no termina en lo penal: es transversal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266723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En México la JT se concibe como el estudio del rol de la ley como agente terapéutico, con expansión hacia ámbitos que van desde lo administrativo y fiscal hasta ética judicial y responsabilidad civil.</a:t>
            </a:r>
            <a:endParaRPr lang="en-US" sz="2000" dirty="0"/>
          </a:p>
        </p:txBody>
      </p:sp>
      <p:sp>
        <p:nvSpPr>
          <p:cNvPr id="7" name="Shape 5"/>
          <p:cNvSpPr/>
          <p:nvPr/>
        </p:nvSpPr>
        <p:spPr>
          <a:xfrm>
            <a:off x="793790" y="3525560"/>
            <a:ext cx="4215289" cy="2102048"/>
          </a:xfrm>
          <a:prstGeom prst="roundRect">
            <a:avLst>
              <a:gd name="adj" fmla="val 3966"/>
            </a:avLst>
          </a:prstGeom>
          <a:solidFill>
            <a:srgbClr val="FFFFFF"/>
          </a:solidFill>
          <a:ln w="22860">
            <a:solidFill>
              <a:srgbClr val="B2E3E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816650" y="3548420"/>
            <a:ext cx="4169569" cy="595313"/>
          </a:xfrm>
          <a:prstGeom prst="roundRect">
            <a:avLst>
              <a:gd name="adj" fmla="val 9395"/>
            </a:avLst>
          </a:prstGeom>
          <a:solidFill>
            <a:srgbClr val="CCFDFF"/>
          </a:solidFill>
          <a:ln/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2606" y="3693319"/>
            <a:ext cx="297656" cy="297656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015008" y="43420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Familia y divorcios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 8"/>
          <p:cNvSpPr/>
          <p:nvPr/>
        </p:nvSpPr>
        <p:spPr>
          <a:xfrm>
            <a:off x="1015008" y="4771311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Interés superior del menor, pensiones, igualdad de género.</a:t>
            </a:r>
            <a:endParaRPr lang="en-US" dirty="0"/>
          </a:p>
        </p:txBody>
      </p:sp>
      <p:sp>
        <p:nvSpPr>
          <p:cNvPr id="12" name="Shape 9"/>
          <p:cNvSpPr/>
          <p:nvPr/>
        </p:nvSpPr>
        <p:spPr>
          <a:xfrm>
            <a:off x="5207437" y="3525560"/>
            <a:ext cx="4215408" cy="2102048"/>
          </a:xfrm>
          <a:prstGeom prst="roundRect">
            <a:avLst>
              <a:gd name="adj" fmla="val 3966"/>
            </a:avLst>
          </a:prstGeom>
          <a:solidFill>
            <a:srgbClr val="FFFFFF"/>
          </a:solidFill>
          <a:ln w="22860">
            <a:solidFill>
              <a:srgbClr val="B2E3E5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5230297" y="3548420"/>
            <a:ext cx="4169688" cy="595313"/>
          </a:xfrm>
          <a:prstGeom prst="roundRect">
            <a:avLst>
              <a:gd name="adj" fmla="val 9395"/>
            </a:avLst>
          </a:prstGeom>
          <a:solidFill>
            <a:srgbClr val="CCFDFF"/>
          </a:solidFill>
          <a:ln/>
        </p:spPr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6253" y="3693319"/>
            <a:ext cx="297656" cy="297656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5428655" y="4342090"/>
            <a:ext cx="256746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Administrativo y fiscal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 12"/>
          <p:cNvSpPr/>
          <p:nvPr/>
        </p:nvSpPr>
        <p:spPr>
          <a:xfrm>
            <a:off x="5428655" y="4771311"/>
            <a:ext cx="37729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Responsabilidad patrimonial del Estado, tributario, consumidores.</a:t>
            </a:r>
            <a:endParaRPr lang="en-US" dirty="0"/>
          </a:p>
        </p:txBody>
      </p:sp>
      <p:sp>
        <p:nvSpPr>
          <p:cNvPr id="17" name="Shape 13"/>
          <p:cNvSpPr/>
          <p:nvPr/>
        </p:nvSpPr>
        <p:spPr>
          <a:xfrm>
            <a:off x="9621203" y="3525560"/>
            <a:ext cx="4215289" cy="2102048"/>
          </a:xfrm>
          <a:prstGeom prst="roundRect">
            <a:avLst>
              <a:gd name="adj" fmla="val 3966"/>
            </a:avLst>
          </a:prstGeom>
          <a:solidFill>
            <a:srgbClr val="FFFFFF"/>
          </a:solidFill>
          <a:ln w="22860">
            <a:solidFill>
              <a:srgbClr val="B2E3E5"/>
            </a:solidFill>
            <a:prstDash val="solid"/>
          </a:ln>
        </p:spPr>
      </p:sp>
      <p:sp>
        <p:nvSpPr>
          <p:cNvPr id="18" name="Shape 14"/>
          <p:cNvSpPr/>
          <p:nvPr/>
        </p:nvSpPr>
        <p:spPr>
          <a:xfrm>
            <a:off x="9644063" y="3548420"/>
            <a:ext cx="4169569" cy="595313"/>
          </a:xfrm>
          <a:prstGeom prst="roundRect">
            <a:avLst>
              <a:gd name="adj" fmla="val 9395"/>
            </a:avLst>
          </a:prstGeom>
          <a:solidFill>
            <a:srgbClr val="CCFDFF"/>
          </a:solidFill>
          <a:ln/>
        </p:spPr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80019" y="3693319"/>
            <a:ext cx="297656" cy="297656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9842421" y="43420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Educación y DDHH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 16"/>
          <p:cNvSpPr/>
          <p:nvPr/>
        </p:nvSpPr>
        <p:spPr>
          <a:xfrm>
            <a:off x="9667042" y="4781193"/>
            <a:ext cx="416956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Derecho procesal, civil, incluso electoral.</a:t>
            </a:r>
            <a:endParaRPr lang="en-US" dirty="0"/>
          </a:p>
        </p:txBody>
      </p:sp>
      <p:sp>
        <p:nvSpPr>
          <p:cNvPr id="22" name="Text 17"/>
          <p:cNvSpPr/>
          <p:nvPr/>
        </p:nvSpPr>
        <p:spPr>
          <a:xfrm>
            <a:off x="1091446" y="6074093"/>
            <a:ext cx="127451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Aunque hoy hablemos de drogas, el mensaje es más profundo: la JT es un modo de ejercer el poder público sin destruir a quien se somete a él.</a:t>
            </a:r>
            <a:endParaRPr lang="en-US" sz="2000" dirty="0"/>
          </a:p>
        </p:txBody>
      </p:sp>
      <p:sp>
        <p:nvSpPr>
          <p:cNvPr id="23" name="Shape 18"/>
          <p:cNvSpPr/>
          <p:nvPr/>
        </p:nvSpPr>
        <p:spPr>
          <a:xfrm>
            <a:off x="793790" y="5850850"/>
            <a:ext cx="22860" cy="1081564"/>
          </a:xfrm>
          <a:prstGeom prst="rect">
            <a:avLst/>
          </a:prstGeom>
          <a:solidFill>
            <a:srgbClr val="00C2CB"/>
          </a:solidFill>
          <a:ln/>
        </p:spPr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B495DE22-F5B6-49C7-81B7-684F8885E3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389" y="7205704"/>
            <a:ext cx="3537851" cy="102389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83AAE120-84D9-462B-9715-638DE09718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328" y="-49014"/>
            <a:ext cx="14687728" cy="157527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6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2329" y="526613"/>
            <a:ext cx="7612142" cy="1196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Pensamiento jurídico-terapéutico: la pausa deliberada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1"/>
          <p:cNvSpPr/>
          <p:nvPr/>
        </p:nvSpPr>
        <p:spPr>
          <a:xfrm>
            <a:off x="6252329" y="1918443"/>
            <a:ext cx="7612142" cy="1203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2000" dirty="0"/>
              <a:t>El pensamiento jurídico-terapéutico es una actitud intelectual especializada que guía al operador a anticipar el efecto emocional del derecho "en acción". No basta reflexionar; exige operaciones mentales rigurosas para proyectar cómo cada norma repercutirá en la salud emocional de los </a:t>
            </a:r>
            <a:r>
              <a:rPr lang="en-US" sz="2000" dirty="0" err="1"/>
              <a:t>destinatarios</a:t>
            </a:r>
            <a:r>
              <a:rPr lang="en-US" sz="2000" dirty="0"/>
              <a:t>.</a:t>
            </a: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329" y="3411736"/>
            <a:ext cx="7612142" cy="3483769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16987" y="4281540"/>
            <a:ext cx="489418" cy="489418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2080946" y="5930571"/>
            <a:ext cx="1429100" cy="5505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Reforzar dignidad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25261" y="4282457"/>
            <a:ext cx="489418" cy="489418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10279891" y="5930571"/>
            <a:ext cx="1429099" cy="5505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Elegir menor daño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33992" y="4282457"/>
            <a:ext cx="489418" cy="489418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8488623" y="5930571"/>
            <a:ext cx="1429099" cy="5505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Anticipar emociones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32937" y="4282457"/>
            <a:ext cx="489418" cy="489418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6658202" y="6068219"/>
            <a:ext cx="1429099" cy="275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Pausar</a:t>
            </a:r>
            <a:endParaRPr lang="en-US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 6"/>
          <p:cNvSpPr/>
          <p:nvPr/>
        </p:nvSpPr>
        <p:spPr>
          <a:xfrm>
            <a:off x="6252329" y="7103269"/>
            <a:ext cx="7612142" cy="6017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En palabras simples: antes de dictar, antes de hablar, antes de sellar un trámite… el operador hace una pausa y se pregunta: ¿esto cura o esto hiere?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3"/>
          <p:cNvSpPr/>
          <p:nvPr/>
        </p:nvSpPr>
        <p:spPr>
          <a:xfrm>
            <a:off x="767596" y="861536"/>
            <a:ext cx="12999362" cy="599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Justicia Terapéutica Regenerativa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4"/>
          <p:cNvSpPr/>
          <p:nvPr/>
        </p:nvSpPr>
        <p:spPr>
          <a:xfrm>
            <a:off x="767596" y="1874639"/>
            <a:ext cx="13095208" cy="603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Una concepción macro-ecosistémica del derecho donde instituciones y normas no solo cuidan el proceso, sino que se vuelven intrínsecamente terapéuticas y capaces de producir cohesión y resiliencia.</a:t>
            </a:r>
            <a:endParaRPr lang="en-US" sz="2000" dirty="0"/>
          </a:p>
        </p:txBody>
      </p:sp>
      <p:sp>
        <p:nvSpPr>
          <p:cNvPr id="7" name="Shape 5"/>
          <p:cNvSpPr/>
          <p:nvPr/>
        </p:nvSpPr>
        <p:spPr>
          <a:xfrm>
            <a:off x="3222903" y="2687241"/>
            <a:ext cx="1636871" cy="1096685"/>
          </a:xfrm>
          <a:prstGeom prst="roundRect">
            <a:avLst>
              <a:gd name="adj" fmla="val 7349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6441" y="3100626"/>
            <a:ext cx="269796" cy="269796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5051584" y="2879050"/>
            <a:ext cx="2398633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No solo restaurar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7"/>
          <p:cNvSpPr/>
          <p:nvPr/>
        </p:nvSpPr>
        <p:spPr>
          <a:xfrm>
            <a:off x="5051584" y="3290173"/>
            <a:ext cx="2661761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Ir más allá de reparar el daño.</a:t>
            </a:r>
            <a:endParaRPr lang="en-US" dirty="0"/>
          </a:p>
        </p:txBody>
      </p:sp>
      <p:sp>
        <p:nvSpPr>
          <p:cNvPr id="11" name="Shape 8"/>
          <p:cNvSpPr/>
          <p:nvPr/>
        </p:nvSpPr>
        <p:spPr>
          <a:xfrm>
            <a:off x="4955619" y="3774400"/>
            <a:ext cx="8811339" cy="11430"/>
          </a:xfrm>
          <a:prstGeom prst="roundRect">
            <a:avLst>
              <a:gd name="adj" fmla="val 705145"/>
            </a:avLst>
          </a:prstGeom>
          <a:solidFill>
            <a:srgbClr val="B2E3E5"/>
          </a:solidFill>
          <a:ln/>
        </p:spPr>
      </p:sp>
      <p:sp>
        <p:nvSpPr>
          <p:cNvPr id="12" name="Shape 9"/>
          <p:cNvSpPr/>
          <p:nvPr/>
        </p:nvSpPr>
        <p:spPr>
          <a:xfrm>
            <a:off x="2404467" y="3879771"/>
            <a:ext cx="3273743" cy="1096685"/>
          </a:xfrm>
          <a:prstGeom prst="roundRect">
            <a:avLst>
              <a:gd name="adj" fmla="val 7349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6441" y="4293156"/>
            <a:ext cx="269796" cy="269796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5870019" y="4071580"/>
            <a:ext cx="3575804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Mejorar a mediano y largo plazo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 11"/>
          <p:cNvSpPr/>
          <p:nvPr/>
        </p:nvSpPr>
        <p:spPr>
          <a:xfrm>
            <a:off x="5870019" y="4482703"/>
            <a:ext cx="3575804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Bienestar emocional y social sostenido.</a:t>
            </a:r>
            <a:endParaRPr lang="en-US" dirty="0"/>
          </a:p>
        </p:txBody>
      </p:sp>
      <p:sp>
        <p:nvSpPr>
          <p:cNvPr id="16" name="Shape 12"/>
          <p:cNvSpPr/>
          <p:nvPr/>
        </p:nvSpPr>
        <p:spPr>
          <a:xfrm>
            <a:off x="5774055" y="4966930"/>
            <a:ext cx="7992904" cy="11430"/>
          </a:xfrm>
          <a:prstGeom prst="roundRect">
            <a:avLst>
              <a:gd name="adj" fmla="val 705145"/>
            </a:avLst>
          </a:prstGeom>
          <a:solidFill>
            <a:srgbClr val="B2E3E5"/>
          </a:solidFill>
          <a:ln/>
        </p:spPr>
      </p:sp>
      <p:sp>
        <p:nvSpPr>
          <p:cNvPr id="17" name="Shape 13"/>
          <p:cNvSpPr/>
          <p:nvPr/>
        </p:nvSpPr>
        <p:spPr>
          <a:xfrm>
            <a:off x="1586032" y="5072301"/>
            <a:ext cx="4910614" cy="1096685"/>
          </a:xfrm>
          <a:prstGeom prst="roundRect">
            <a:avLst>
              <a:gd name="adj" fmla="val 7349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6441" y="5485686"/>
            <a:ext cx="269796" cy="269796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6688455" y="5264110"/>
            <a:ext cx="3301008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Fortalecer redes comunitarias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 15"/>
          <p:cNvSpPr/>
          <p:nvPr/>
        </p:nvSpPr>
        <p:spPr>
          <a:xfrm>
            <a:off x="6688455" y="5675233"/>
            <a:ext cx="3797856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Evitar repetición del conflicto y sus causas.</a:t>
            </a:r>
            <a:endParaRPr lang="en-US" dirty="0"/>
          </a:p>
        </p:txBody>
      </p:sp>
      <p:sp>
        <p:nvSpPr>
          <p:cNvPr id="21" name="Shape 16"/>
          <p:cNvSpPr/>
          <p:nvPr/>
        </p:nvSpPr>
        <p:spPr>
          <a:xfrm>
            <a:off x="6592491" y="6159460"/>
            <a:ext cx="7174468" cy="11430"/>
          </a:xfrm>
          <a:prstGeom prst="roundRect">
            <a:avLst>
              <a:gd name="adj" fmla="val 705145"/>
            </a:avLst>
          </a:prstGeom>
          <a:solidFill>
            <a:srgbClr val="B2E3E5"/>
          </a:solidFill>
          <a:ln/>
        </p:spPr>
      </p:sp>
      <p:sp>
        <p:nvSpPr>
          <p:cNvPr id="22" name="Shape 17"/>
          <p:cNvSpPr/>
          <p:nvPr/>
        </p:nvSpPr>
        <p:spPr>
          <a:xfrm>
            <a:off x="767596" y="6264831"/>
            <a:ext cx="6547604" cy="1398627"/>
          </a:xfrm>
          <a:prstGeom prst="roundRect">
            <a:avLst>
              <a:gd name="adj" fmla="val 5763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pic>
        <p:nvPicPr>
          <p:cNvPr id="23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06441" y="6829187"/>
            <a:ext cx="269796" cy="269796"/>
          </a:xfrm>
          <a:prstGeom prst="rect">
            <a:avLst/>
          </a:prstGeom>
        </p:spPr>
      </p:pic>
      <p:sp>
        <p:nvSpPr>
          <p:cNvPr id="24" name="Text 18"/>
          <p:cNvSpPr/>
          <p:nvPr/>
        </p:nvSpPr>
        <p:spPr>
          <a:xfrm>
            <a:off x="7507010" y="6456640"/>
            <a:ext cx="4130278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Ecosistema institucional de confianza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 19"/>
          <p:cNvSpPr/>
          <p:nvPr/>
        </p:nvSpPr>
        <p:spPr>
          <a:xfrm>
            <a:off x="7507010" y="6867763"/>
            <a:ext cx="6163985" cy="603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Cuando el entorno deja de ser hostil, el enfoque de salud funciona mejor.</a:t>
            </a:r>
            <a:endParaRPr lang="en-US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8123078A-42E4-4B3B-8333-9631EEBB47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280" y="7297416"/>
            <a:ext cx="3220960" cy="93218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4266" y="1442858"/>
            <a:ext cx="1181504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Herramientas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conceptuales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hape 1"/>
          <p:cNvSpPr/>
          <p:nvPr/>
        </p:nvSpPr>
        <p:spPr>
          <a:xfrm>
            <a:off x="7303770" y="2173486"/>
            <a:ext cx="22860" cy="4899422"/>
          </a:xfrm>
          <a:prstGeom prst="roundRect">
            <a:avLst>
              <a:gd name="adj" fmla="val 364651"/>
            </a:avLst>
          </a:prstGeom>
          <a:solidFill>
            <a:srgbClr val="B2E3E5"/>
          </a:solidFill>
          <a:ln/>
        </p:spPr>
      </p:sp>
      <p:sp>
        <p:nvSpPr>
          <p:cNvPr id="4" name="Shape 2"/>
          <p:cNvSpPr/>
          <p:nvPr/>
        </p:nvSpPr>
        <p:spPr>
          <a:xfrm>
            <a:off x="6519505" y="2385298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B2E3E5"/>
          </a:solidFill>
          <a:ln/>
        </p:spPr>
      </p:sp>
      <p:sp>
        <p:nvSpPr>
          <p:cNvPr id="5" name="Shape 3"/>
          <p:cNvSpPr/>
          <p:nvPr/>
        </p:nvSpPr>
        <p:spPr>
          <a:xfrm>
            <a:off x="7091958" y="2173486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66372" y="221069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2425898" y="2241709"/>
            <a:ext cx="389703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Política Pública Terapéutica (PPT)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2670929"/>
            <a:ext cx="552914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Diseñar, implementar y evaluar acciones públicas orientadas a preservar, mejorar y regenerar bienestar emocional y social; convertir entornos institucionales en espacios de confianza.</a:t>
            </a:r>
            <a:endParaRPr lang="en-US" dirty="0"/>
          </a:p>
        </p:txBody>
      </p:sp>
      <p:sp>
        <p:nvSpPr>
          <p:cNvPr id="9" name="Shape 7"/>
          <p:cNvSpPr/>
          <p:nvPr/>
        </p:nvSpPr>
        <p:spPr>
          <a:xfrm>
            <a:off x="7515582" y="3575923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B2E3E5"/>
          </a:solidFill>
          <a:ln/>
        </p:spPr>
      </p:sp>
      <p:sp>
        <p:nvSpPr>
          <p:cNvPr id="10" name="Shape 8"/>
          <p:cNvSpPr/>
          <p:nvPr/>
        </p:nvSpPr>
        <p:spPr>
          <a:xfrm>
            <a:off x="7091958" y="336411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66372" y="340131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8307467" y="3432334"/>
            <a:ext cx="552914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Medios Terapéuticos de Resolución de Conflictos (MTRC)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 11"/>
          <p:cNvSpPr/>
          <p:nvPr/>
        </p:nvSpPr>
        <p:spPr>
          <a:xfrm>
            <a:off x="8307467" y="4171712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MASC diseñados desde JT para que no solo resuelvan, sino que restauren relaciones y regeneren confianza.</a:t>
            </a:r>
            <a:endParaRPr lang="en-US" dirty="0"/>
          </a:p>
        </p:txBody>
      </p:sp>
      <p:sp>
        <p:nvSpPr>
          <p:cNvPr id="14" name="Shape 12"/>
          <p:cNvSpPr/>
          <p:nvPr/>
        </p:nvSpPr>
        <p:spPr>
          <a:xfrm>
            <a:off x="6519505" y="4602242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B2E3E5"/>
          </a:solidFill>
          <a:ln/>
        </p:spPr>
      </p:sp>
      <p:sp>
        <p:nvSpPr>
          <p:cNvPr id="15" name="Shape 13"/>
          <p:cNvSpPr/>
          <p:nvPr/>
        </p:nvSpPr>
        <p:spPr>
          <a:xfrm>
            <a:off x="7091958" y="4390430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166372" y="4427637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3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1249680" y="4458653"/>
            <a:ext cx="507325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Convenios Terapéuticos de Mediación (CTM)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 16"/>
          <p:cNvSpPr/>
          <p:nvPr/>
        </p:nvSpPr>
        <p:spPr>
          <a:xfrm>
            <a:off x="793790" y="4887873"/>
            <a:ext cx="552914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Acuerdos cuya redacción incorpora sensibilidad al impacto emocional, buscando claridad, sostenibilidad y efecto "sanador".</a:t>
            </a:r>
            <a:endParaRPr lang="en-US" dirty="0"/>
          </a:p>
        </p:txBody>
      </p:sp>
      <p:sp>
        <p:nvSpPr>
          <p:cNvPr id="19" name="Shape 17"/>
          <p:cNvSpPr/>
          <p:nvPr/>
        </p:nvSpPr>
        <p:spPr>
          <a:xfrm>
            <a:off x="7515582" y="5628680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B2E3E5"/>
          </a:solidFill>
          <a:ln/>
        </p:spPr>
      </p:sp>
      <p:sp>
        <p:nvSpPr>
          <p:cNvPr id="20" name="Shape 18"/>
          <p:cNvSpPr/>
          <p:nvPr/>
        </p:nvSpPr>
        <p:spPr>
          <a:xfrm>
            <a:off x="7091958" y="5416867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7166372" y="545407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4</a:t>
            </a:r>
            <a:endParaRPr lang="en-US" sz="2300" dirty="0"/>
          </a:p>
        </p:txBody>
      </p:sp>
      <p:sp>
        <p:nvSpPr>
          <p:cNvPr id="22" name="Text 20"/>
          <p:cNvSpPr/>
          <p:nvPr/>
        </p:nvSpPr>
        <p:spPr>
          <a:xfrm>
            <a:off x="8307467" y="5485090"/>
            <a:ext cx="454973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Interpretación Jurídico-Terapéutica (IJT)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 21"/>
          <p:cNvSpPr/>
          <p:nvPr/>
        </p:nvSpPr>
        <p:spPr>
          <a:xfrm>
            <a:off x="8307467" y="5914311"/>
            <a:ext cx="552914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Criterio hermenéutico que pide optar por la interpretación que cause menos consecuencias antiterapéuticas, con lenguaje claro y accesible.</a:t>
            </a:r>
            <a:endParaRPr lang="en-US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380D5681-177B-4A98-8434-10A0AF2F2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389" y="7205704"/>
            <a:ext cx="3537851" cy="102389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37D2795E-6D3F-4673-95E1-AB02380D0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1969"/>
            <a:ext cx="14630400" cy="14236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3"/>
          <p:cNvSpPr/>
          <p:nvPr/>
        </p:nvSpPr>
        <p:spPr>
          <a:xfrm>
            <a:off x="793791" y="1575990"/>
            <a:ext cx="1305032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Obstáculos reales y claves de superación</a:t>
            </a:r>
            <a:endParaRPr lang="en-US" sz="3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236708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Los obstáculos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hape 5"/>
          <p:cNvSpPr/>
          <p:nvPr/>
        </p:nvSpPr>
        <p:spPr>
          <a:xfrm>
            <a:off x="770930" y="2877622"/>
            <a:ext cx="45720" cy="1189315"/>
          </a:xfrm>
          <a:prstGeom prst="rect">
            <a:avLst/>
          </a:prstGeom>
          <a:solidFill>
            <a:srgbClr val="00C2CB"/>
          </a:solidFill>
          <a:ln/>
        </p:spPr>
      </p:sp>
      <p:sp>
        <p:nvSpPr>
          <p:cNvPr id="8" name="Text 6"/>
          <p:cNvSpPr/>
          <p:nvPr/>
        </p:nvSpPr>
        <p:spPr>
          <a:xfrm>
            <a:off x="1037868" y="2900482"/>
            <a:ext cx="292012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Automatismo burocrático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7"/>
          <p:cNvSpPr/>
          <p:nvPr/>
        </p:nvSpPr>
        <p:spPr>
          <a:xfrm>
            <a:off x="1037868" y="3408998"/>
            <a:ext cx="53588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Procedimientos rígidos que privilegian trámite sobre solución.</a:t>
            </a:r>
            <a:endParaRPr lang="en-US" sz="2000" dirty="0"/>
          </a:p>
        </p:txBody>
      </p:sp>
      <p:sp>
        <p:nvSpPr>
          <p:cNvPr id="10" name="Shape 8"/>
          <p:cNvSpPr/>
          <p:nvPr/>
        </p:nvSpPr>
        <p:spPr>
          <a:xfrm>
            <a:off x="770930" y="4418052"/>
            <a:ext cx="45720" cy="871776"/>
          </a:xfrm>
          <a:prstGeom prst="rect">
            <a:avLst/>
          </a:prstGeom>
          <a:solidFill>
            <a:srgbClr val="00C2CB"/>
          </a:solidFill>
          <a:ln/>
        </p:spPr>
      </p:sp>
      <p:sp>
        <p:nvSpPr>
          <p:cNvPr id="11" name="Text 9"/>
          <p:cNvSpPr/>
          <p:nvPr/>
        </p:nvSpPr>
        <p:spPr>
          <a:xfrm>
            <a:off x="1037868" y="4440912"/>
            <a:ext cx="25535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Desgaste institucional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10"/>
          <p:cNvSpPr/>
          <p:nvPr/>
        </p:nvSpPr>
        <p:spPr>
          <a:xfrm>
            <a:off x="1037868" y="4949428"/>
            <a:ext cx="53588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Sobrecarga, presión, </a:t>
            </a:r>
            <a:r>
              <a:rPr lang="en-US" sz="2000" b="1" dirty="0" err="1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agotamiento</a:t>
            </a: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y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respuestas reactivas.</a:t>
            </a:r>
            <a:endParaRPr lang="en-US" sz="2000" dirty="0"/>
          </a:p>
        </p:txBody>
      </p:sp>
      <p:sp>
        <p:nvSpPr>
          <p:cNvPr id="13" name="Shape 11"/>
          <p:cNvSpPr/>
          <p:nvPr/>
        </p:nvSpPr>
        <p:spPr>
          <a:xfrm>
            <a:off x="770930" y="5640943"/>
            <a:ext cx="45720" cy="1189315"/>
          </a:xfrm>
          <a:prstGeom prst="rect">
            <a:avLst/>
          </a:prstGeom>
          <a:solidFill>
            <a:srgbClr val="00C2CB"/>
          </a:solidFill>
          <a:ln/>
        </p:spPr>
      </p:sp>
      <p:sp>
        <p:nvSpPr>
          <p:cNvPr id="14" name="Text 12"/>
          <p:cNvSpPr/>
          <p:nvPr/>
        </p:nvSpPr>
        <p:spPr>
          <a:xfrm>
            <a:off x="1037868" y="5739119"/>
            <a:ext cx="264902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Desconfianza recíproca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 13"/>
          <p:cNvSpPr/>
          <p:nvPr/>
        </p:nvSpPr>
        <p:spPr>
          <a:xfrm>
            <a:off x="1037868" y="6172319"/>
            <a:ext cx="53588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Percepción de arbitrariedad o corrupción que inhibe cooperación.</a:t>
            </a:r>
            <a:endParaRPr lang="en-US" sz="2000" dirty="0"/>
          </a:p>
        </p:txBody>
      </p:sp>
      <p:sp>
        <p:nvSpPr>
          <p:cNvPr id="16" name="Text 14"/>
          <p:cNvSpPr/>
          <p:nvPr/>
        </p:nvSpPr>
        <p:spPr>
          <a:xfrm>
            <a:off x="6888480" y="236708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Claves de superación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Shape 15"/>
          <p:cNvSpPr/>
          <p:nvPr/>
        </p:nvSpPr>
        <p:spPr>
          <a:xfrm>
            <a:off x="6888480" y="2900482"/>
            <a:ext cx="3378637" cy="1032272"/>
          </a:xfrm>
          <a:prstGeom prst="roundRect">
            <a:avLst>
              <a:gd name="adj" fmla="val 8075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  <p:txBody>
          <a:bodyPr/>
          <a:lstStyle/>
          <a:p>
            <a:endParaRPr lang="es-MX" dirty="0"/>
          </a:p>
        </p:txBody>
      </p:sp>
      <p:sp>
        <p:nvSpPr>
          <p:cNvPr id="18" name="Text 16"/>
          <p:cNvSpPr/>
          <p:nvPr/>
        </p:nvSpPr>
        <p:spPr>
          <a:xfrm>
            <a:off x="7094458" y="3106460"/>
            <a:ext cx="291286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Rediseño de </a:t>
            </a:r>
            <a:r>
              <a:rPr lang="en-US" sz="2400" b="1" dirty="0" err="1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flujos</a:t>
            </a:r>
            <a:r>
              <a:rPr lang="en-US" sz="24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</a:t>
            </a:r>
            <a:endParaRPr lang="en-US" sz="2400" dirty="0"/>
          </a:p>
        </p:txBody>
      </p:sp>
      <p:sp>
        <p:nvSpPr>
          <p:cNvPr id="19" name="Shape 17"/>
          <p:cNvSpPr/>
          <p:nvPr/>
        </p:nvSpPr>
        <p:spPr>
          <a:xfrm>
            <a:off x="10465475" y="2900482"/>
            <a:ext cx="3378637" cy="1032272"/>
          </a:xfrm>
          <a:prstGeom prst="roundRect">
            <a:avLst>
              <a:gd name="adj" fmla="val 8075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10671453" y="3106460"/>
            <a:ext cx="296668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Tecnología para simplificación</a:t>
            </a:r>
            <a:endParaRPr lang="en-US" sz="2400" dirty="0"/>
          </a:p>
        </p:txBody>
      </p:sp>
      <p:sp>
        <p:nvSpPr>
          <p:cNvPr id="21" name="Shape 19"/>
          <p:cNvSpPr/>
          <p:nvPr/>
        </p:nvSpPr>
        <p:spPr>
          <a:xfrm>
            <a:off x="6888480" y="4131112"/>
            <a:ext cx="3378637" cy="1032272"/>
          </a:xfrm>
          <a:prstGeom prst="roundRect">
            <a:avLst>
              <a:gd name="adj" fmla="val 8075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094458" y="4337090"/>
            <a:ext cx="296668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Métricas de calidad, no solo cantidad</a:t>
            </a:r>
            <a:endParaRPr lang="en-US" sz="2400" dirty="0"/>
          </a:p>
        </p:txBody>
      </p:sp>
      <p:sp>
        <p:nvSpPr>
          <p:cNvPr id="23" name="Shape 21"/>
          <p:cNvSpPr/>
          <p:nvPr/>
        </p:nvSpPr>
        <p:spPr>
          <a:xfrm>
            <a:off x="10465475" y="4131112"/>
            <a:ext cx="3378637" cy="1032272"/>
          </a:xfrm>
          <a:prstGeom prst="roundRect">
            <a:avLst>
              <a:gd name="adj" fmla="val 8075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10671453" y="4337090"/>
            <a:ext cx="296668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Apoyo psico-laboral a operadores</a:t>
            </a:r>
            <a:endParaRPr lang="en-US" sz="2400" dirty="0"/>
          </a:p>
        </p:txBody>
      </p:sp>
      <p:sp>
        <p:nvSpPr>
          <p:cNvPr id="25" name="Shape 23"/>
          <p:cNvSpPr/>
          <p:nvPr/>
        </p:nvSpPr>
        <p:spPr>
          <a:xfrm>
            <a:off x="6888480" y="5361742"/>
            <a:ext cx="3378637" cy="1032272"/>
          </a:xfrm>
          <a:prstGeom prst="roundRect">
            <a:avLst>
              <a:gd name="adj" fmla="val 8075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6991468" y="5548263"/>
            <a:ext cx="317265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Capacitación en comunicación empática</a:t>
            </a:r>
            <a:endParaRPr lang="en-US" sz="2400" dirty="0"/>
          </a:p>
        </p:txBody>
      </p:sp>
      <p:sp>
        <p:nvSpPr>
          <p:cNvPr id="27" name="Shape 25"/>
          <p:cNvSpPr/>
          <p:nvPr/>
        </p:nvSpPr>
        <p:spPr>
          <a:xfrm>
            <a:off x="10465475" y="5361742"/>
            <a:ext cx="3378637" cy="1032272"/>
          </a:xfrm>
          <a:prstGeom prst="roundRect">
            <a:avLst>
              <a:gd name="adj" fmla="val 8075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10671453" y="55677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Transparencia activa</a:t>
            </a:r>
            <a:endParaRPr lang="en-US" sz="2400" dirty="0"/>
          </a:p>
        </p:txBody>
      </p:sp>
      <p:sp>
        <p:nvSpPr>
          <p:cNvPr id="29" name="Text 27"/>
          <p:cNvSpPr/>
          <p:nvPr/>
        </p:nvSpPr>
        <p:spPr>
          <a:xfrm>
            <a:off x="6888480" y="6617256"/>
            <a:ext cx="69556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Un modelo de salud pública fracasa si el aparato institucional es hostil o inaccesible.</a:t>
            </a:r>
            <a:endParaRPr lang="en-US" sz="2000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8D79E6E8-4B6A-4A29-8EA0-DAEFFB35A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389" y="7205704"/>
            <a:ext cx="3537851" cy="1023896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6C00C913-3401-4D21-A762-4D537B64C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142220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2142173"/>
            <a:ext cx="1470541" cy="373142"/>
          </a:xfrm>
          <a:prstGeom prst="roundRect">
            <a:avLst>
              <a:gd name="adj" fmla="val 17872"/>
            </a:avLst>
          </a:prstGeom>
          <a:solidFill>
            <a:srgbClr val="CCFDFF"/>
          </a:solidFill>
          <a:ln/>
        </p:spPr>
      </p:sp>
      <p:sp>
        <p:nvSpPr>
          <p:cNvPr id="4" name="Text 1"/>
          <p:cNvSpPr/>
          <p:nvPr/>
        </p:nvSpPr>
        <p:spPr>
          <a:xfrm>
            <a:off x="6399252" y="2201704"/>
            <a:ext cx="123241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INTRODUCCIÓN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6280190" y="2594610"/>
            <a:ext cx="542127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¿Por qué estamos aquí?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6280190" y="3512344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Gracias a ISSUP y a Proyecto Hombre por abrir este espacio. Y gracias a quienes nos escuchan con una preocupación real: cómo reducir los delitos asociados al consumo de drogas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sin caer en respuestas fáciles ni en discursos que suenan bien pero no transforman nada.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4"/>
          <p:cNvSpPr/>
          <p:nvPr/>
        </p:nvSpPr>
        <p:spPr>
          <a:xfrm>
            <a:off x="6577846" y="5451089"/>
            <a:ext cx="72587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La vida humana no ocurre en códigos, ocurre en contextos; y el conflicto no llega a tribunales como un expediente, llega como una historia.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6319068" y="5453321"/>
            <a:ext cx="22860" cy="1081564"/>
          </a:xfrm>
          <a:prstGeom prst="rect">
            <a:avLst/>
          </a:prstGeom>
          <a:solidFill>
            <a:srgbClr val="00C2CB"/>
          </a:solidFill>
          <a:ln/>
        </p:spPr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5FE3280-C62D-440F-878A-D83F35338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389" y="7205704"/>
            <a:ext cx="3537851" cy="102389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118622" y="1173480"/>
            <a:ext cx="635079" cy="276463"/>
          </a:xfrm>
          <a:prstGeom prst="roundRect">
            <a:avLst>
              <a:gd name="adj" fmla="val 19212"/>
            </a:avLst>
          </a:prstGeom>
          <a:solidFill>
            <a:srgbClr val="CCFDFF"/>
          </a:solidFill>
          <a:ln/>
        </p:spPr>
      </p:sp>
      <p:sp>
        <p:nvSpPr>
          <p:cNvPr id="4" name="Text 1"/>
          <p:cNvSpPr/>
          <p:nvPr/>
        </p:nvSpPr>
        <p:spPr>
          <a:xfrm>
            <a:off x="6213396" y="1220867"/>
            <a:ext cx="445532" cy="181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CIERRE</a:t>
            </a:r>
            <a:endParaRPr lang="en-US" sz="950" dirty="0"/>
          </a:p>
        </p:txBody>
      </p:sp>
      <p:sp>
        <p:nvSpPr>
          <p:cNvPr id="5" name="Text 2"/>
          <p:cNvSpPr/>
          <p:nvPr/>
        </p:nvSpPr>
        <p:spPr>
          <a:xfrm>
            <a:off x="6118622" y="1500188"/>
            <a:ext cx="7460099" cy="493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385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¿Por qué la justicia debe ser terapéutica?</a:t>
            </a:r>
            <a:endParaRPr lang="en-US" sz="3600" dirty="0"/>
          </a:p>
        </p:txBody>
      </p:sp>
      <p:sp>
        <p:nvSpPr>
          <p:cNvPr id="6" name="Shape 3"/>
          <p:cNvSpPr/>
          <p:nvPr/>
        </p:nvSpPr>
        <p:spPr>
          <a:xfrm>
            <a:off x="6118622" y="2182892"/>
            <a:ext cx="355640" cy="355640"/>
          </a:xfrm>
          <a:prstGeom prst="roundRect">
            <a:avLst>
              <a:gd name="adj" fmla="val 18668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600111" y="2237184"/>
            <a:ext cx="3094434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Bienestar emocional y trato digno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5"/>
          <p:cNvSpPr/>
          <p:nvPr/>
        </p:nvSpPr>
        <p:spPr>
          <a:xfrm>
            <a:off x="6600111" y="2559725"/>
            <a:ext cx="7398067" cy="227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Reducir efectos negativos y promover dignidad.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6118622" y="3038594"/>
            <a:ext cx="355640" cy="355640"/>
          </a:xfrm>
          <a:prstGeom prst="roundRect">
            <a:avLst>
              <a:gd name="adj" fmla="val 18668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600111" y="3092887"/>
            <a:ext cx="2938463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Prevención de conflictos futuros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 8"/>
          <p:cNvSpPr/>
          <p:nvPr/>
        </p:nvSpPr>
        <p:spPr>
          <a:xfrm>
            <a:off x="6600111" y="3415427"/>
            <a:ext cx="7398067" cy="227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Soluciones restaurativas disminuyen reincidencia.</a:t>
            </a:r>
            <a:endParaRPr lang="en-US" sz="2000" dirty="0"/>
          </a:p>
        </p:txBody>
      </p:sp>
      <p:sp>
        <p:nvSpPr>
          <p:cNvPr id="12" name="Shape 9"/>
          <p:cNvSpPr/>
          <p:nvPr/>
        </p:nvSpPr>
        <p:spPr>
          <a:xfrm>
            <a:off x="6118622" y="3894296"/>
            <a:ext cx="355640" cy="355640"/>
          </a:xfrm>
          <a:prstGeom prst="roundRect">
            <a:avLst>
              <a:gd name="adj" fmla="val 18668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600111" y="3948589"/>
            <a:ext cx="2095619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Confianza en la justicia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 11"/>
          <p:cNvSpPr/>
          <p:nvPr/>
        </p:nvSpPr>
        <p:spPr>
          <a:xfrm>
            <a:off x="6600111" y="4271129"/>
            <a:ext cx="7398067" cy="227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Una justicia cercana genera legitimidad.</a:t>
            </a:r>
            <a:endParaRPr lang="en-US" sz="2000" dirty="0"/>
          </a:p>
        </p:txBody>
      </p:sp>
      <p:sp>
        <p:nvSpPr>
          <p:cNvPr id="15" name="Shape 12"/>
          <p:cNvSpPr/>
          <p:nvPr/>
        </p:nvSpPr>
        <p:spPr>
          <a:xfrm>
            <a:off x="6118622" y="4749998"/>
            <a:ext cx="355640" cy="355640"/>
          </a:xfrm>
          <a:prstGeom prst="roundRect">
            <a:avLst>
              <a:gd name="adj" fmla="val 18668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6600111" y="4804291"/>
            <a:ext cx="2122884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Cuidado de operadores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 14"/>
          <p:cNvSpPr/>
          <p:nvPr/>
        </p:nvSpPr>
        <p:spPr>
          <a:xfrm>
            <a:off x="6600111" y="5126831"/>
            <a:ext cx="7398067" cy="227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Menos fatiga emocional, más sentido de propósito.</a:t>
            </a:r>
            <a:endParaRPr lang="en-US" sz="2000" dirty="0"/>
          </a:p>
        </p:txBody>
      </p:sp>
      <p:sp>
        <p:nvSpPr>
          <p:cNvPr id="18" name="Text 15"/>
          <p:cNvSpPr/>
          <p:nvPr/>
        </p:nvSpPr>
        <p:spPr>
          <a:xfrm>
            <a:off x="6355675" y="5875842"/>
            <a:ext cx="7642503" cy="908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Frente al consumo de drogas y su vínculo con delito, el enfoque centrado en la salud no es una concesión: es una estrategia inteligente. Y frente a cualquier materia, la Justicia Terapéutica es una forma de </a:t>
            </a:r>
            <a:r>
              <a:rPr lang="en-US" sz="2000" b="1" dirty="0">
                <a:solidFill>
                  <a:srgbClr val="FF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recordar que el ordenamiento jurídico debe servir a la vida humana.</a:t>
            </a: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Y si no lo hace… entonces tenemos que preguntarnos, con honestidad: ¿para qué sirve?</a:t>
            </a:r>
            <a:endParaRPr lang="en-US" sz="2000" dirty="0"/>
          </a:p>
        </p:txBody>
      </p:sp>
      <p:sp>
        <p:nvSpPr>
          <p:cNvPr id="19" name="Shape 16"/>
          <p:cNvSpPr/>
          <p:nvPr/>
        </p:nvSpPr>
        <p:spPr>
          <a:xfrm>
            <a:off x="6118622" y="6091475"/>
            <a:ext cx="22860" cy="1191816"/>
          </a:xfrm>
          <a:prstGeom prst="rect">
            <a:avLst/>
          </a:prstGeom>
          <a:solidFill>
            <a:srgbClr val="00C2CB"/>
          </a:solidFill>
          <a:ln/>
        </p:spPr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E623773-4BCF-4E0F-A037-41684F8F3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0" y="7488544"/>
            <a:ext cx="2560560" cy="7410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281232"/>
            <a:ext cx="1171218" cy="373142"/>
          </a:xfrm>
          <a:prstGeom prst="roundRect">
            <a:avLst>
              <a:gd name="adj" fmla="val 17872"/>
            </a:avLst>
          </a:prstGeom>
          <a:solidFill>
            <a:srgbClr val="CCFDFF"/>
          </a:solidFill>
          <a:ln/>
        </p:spPr>
      </p:sp>
      <p:sp>
        <p:nvSpPr>
          <p:cNvPr id="3" name="Text 1"/>
          <p:cNvSpPr/>
          <p:nvPr/>
        </p:nvSpPr>
        <p:spPr>
          <a:xfrm>
            <a:off x="912852" y="1340763"/>
            <a:ext cx="93309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CAPÍTULO 1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2064187" y="1340763"/>
            <a:ext cx="1229439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b="1" dirty="0">
                <a:solidFill>
                  <a:srgbClr val="00C2CB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FUNDAMENTOS</a:t>
            </a:r>
            <a:endParaRPr lang="en-US" sz="1250" dirty="0"/>
          </a:p>
        </p:txBody>
      </p:sp>
      <p:sp>
        <p:nvSpPr>
          <p:cNvPr id="5" name="Text 3"/>
          <p:cNvSpPr/>
          <p:nvPr/>
        </p:nvSpPr>
        <p:spPr>
          <a:xfrm>
            <a:off x="793790" y="1733669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Aclaración fundamental: la Justicia Terapéutica no es "un programa de drogas"</a:t>
            </a:r>
            <a:endParaRPr lang="en-US" sz="4000" dirty="0"/>
          </a:p>
        </p:txBody>
      </p:sp>
      <p:sp>
        <p:nvSpPr>
          <p:cNvPr id="6" name="Text 4"/>
          <p:cNvSpPr/>
          <p:nvPr/>
        </p:nvSpPr>
        <p:spPr>
          <a:xfrm>
            <a:off x="793790" y="327148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La Justicia Terapéutica —JT— no se reduce a adicciones, ni a tribunales especializados, ni al derecho penal. Es un enfoque transversal, aplicable a todas las áreas del derecho.</a:t>
            </a:r>
            <a:endParaRPr lang="en-US" sz="2000" dirty="0"/>
          </a:p>
        </p:txBody>
      </p:sp>
      <p:sp>
        <p:nvSpPr>
          <p:cNvPr id="7" name="Shape 5"/>
          <p:cNvSpPr/>
          <p:nvPr/>
        </p:nvSpPr>
        <p:spPr>
          <a:xfrm>
            <a:off x="793790" y="4129802"/>
            <a:ext cx="4215289" cy="722114"/>
          </a:xfrm>
          <a:prstGeom prst="roundRect">
            <a:avLst>
              <a:gd name="adj" fmla="val 11544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999768" y="43357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Civil y Mercantil</a:t>
            </a:r>
            <a:endParaRPr lang="en-US" sz="2800" dirty="0"/>
          </a:p>
        </p:txBody>
      </p:sp>
      <p:sp>
        <p:nvSpPr>
          <p:cNvPr id="9" name="Shape 7"/>
          <p:cNvSpPr/>
          <p:nvPr/>
        </p:nvSpPr>
        <p:spPr>
          <a:xfrm>
            <a:off x="5207437" y="4129802"/>
            <a:ext cx="4215408" cy="722114"/>
          </a:xfrm>
          <a:prstGeom prst="roundRect">
            <a:avLst>
              <a:gd name="adj" fmla="val 11544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5413415" y="43357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Familiar</a:t>
            </a:r>
            <a:endParaRPr lang="en-US" sz="1950" dirty="0"/>
          </a:p>
        </p:txBody>
      </p:sp>
      <p:sp>
        <p:nvSpPr>
          <p:cNvPr id="11" name="Shape 9"/>
          <p:cNvSpPr/>
          <p:nvPr/>
        </p:nvSpPr>
        <p:spPr>
          <a:xfrm>
            <a:off x="9621203" y="4129802"/>
            <a:ext cx="4215289" cy="722114"/>
          </a:xfrm>
          <a:prstGeom prst="roundRect">
            <a:avLst>
              <a:gd name="adj" fmla="val 11544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9827181" y="43357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Laboral</a:t>
            </a:r>
            <a:endParaRPr lang="en-US" sz="1950" dirty="0"/>
          </a:p>
        </p:txBody>
      </p:sp>
      <p:sp>
        <p:nvSpPr>
          <p:cNvPr id="13" name="Shape 11"/>
          <p:cNvSpPr/>
          <p:nvPr/>
        </p:nvSpPr>
        <p:spPr>
          <a:xfrm>
            <a:off x="793790" y="5050274"/>
            <a:ext cx="6422112" cy="722114"/>
          </a:xfrm>
          <a:prstGeom prst="roundRect">
            <a:avLst>
              <a:gd name="adj" fmla="val 11544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999768" y="52562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Penal</a:t>
            </a:r>
            <a:endParaRPr lang="en-US" sz="1950" dirty="0"/>
          </a:p>
        </p:txBody>
      </p:sp>
      <p:sp>
        <p:nvSpPr>
          <p:cNvPr id="15" name="Shape 13"/>
          <p:cNvSpPr/>
          <p:nvPr/>
        </p:nvSpPr>
        <p:spPr>
          <a:xfrm>
            <a:off x="7414260" y="5050274"/>
            <a:ext cx="6422231" cy="722114"/>
          </a:xfrm>
          <a:prstGeom prst="roundRect">
            <a:avLst>
              <a:gd name="adj" fmla="val 11544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620238" y="5256252"/>
            <a:ext cx="26165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Administrativo y Fiscal</a:t>
            </a:r>
            <a:endParaRPr lang="en-US" sz="2800" dirty="0"/>
          </a:p>
        </p:txBody>
      </p:sp>
      <p:sp>
        <p:nvSpPr>
          <p:cNvPr id="17" name="Text 15"/>
          <p:cNvSpPr/>
          <p:nvPr/>
        </p:nvSpPr>
        <p:spPr>
          <a:xfrm>
            <a:off x="793790" y="6208281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Es una forma de mirar el derecho con una lente distinta: preguntarnos no solo si una norma se aplicó correctamente, sino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qué efectos produce en las personas, en su dignidad, en su bienestar emocional, en su confianza en las instituciones. </a:t>
            </a:r>
            <a:r>
              <a:rPr lang="en-US" sz="24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No sacrifica legalidad ni debido proceso: lo fortalece, porque lo vuelve inteligible, humano y legítimo.</a:t>
            </a:r>
            <a:endParaRPr lang="en-US" sz="2400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2288D23-F03B-4FDE-AE34-8271EC214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389" y="7205704"/>
            <a:ext cx="3537851" cy="102389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88BAEF9-048C-4E66-A864-AD269A361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15630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82159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El sistema tradicional: frío y antiterapéutico</a:t>
            </a:r>
            <a:endParaRPr lang="en-US" sz="3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2619970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En muchas partes del mundo —y México no es la excepción— el sistema de justicia ha sido percibido como:</a:t>
            </a:r>
            <a:endParaRPr lang="en-US" sz="20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790" y="3478292"/>
            <a:ext cx="496133" cy="49613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7930" y="3478292"/>
            <a:ext cx="271867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Frío y despersonalizado</a:t>
            </a:r>
            <a:endParaRPr lang="en-US" sz="2800" dirty="0"/>
          </a:p>
        </p:txBody>
      </p:sp>
      <p:sp>
        <p:nvSpPr>
          <p:cNvPr id="7" name="Text 3"/>
          <p:cNvSpPr/>
          <p:nvPr/>
        </p:nvSpPr>
        <p:spPr>
          <a:xfrm>
            <a:off x="1537930" y="3907512"/>
            <a:ext cx="681228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El impacto emocional del procedimiento —miedo, estrés, vergüenza— se convierte en parte del conflicto.</a:t>
            </a:r>
            <a:endParaRPr lang="en-US" sz="20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4939427"/>
            <a:ext cx="496133" cy="49613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537930" y="49394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Burocrático y rígido</a:t>
            </a:r>
            <a:endParaRPr lang="en-US" sz="2800" dirty="0"/>
          </a:p>
        </p:txBody>
      </p:sp>
      <p:sp>
        <p:nvSpPr>
          <p:cNvPr id="10" name="Text 5"/>
          <p:cNvSpPr/>
          <p:nvPr/>
        </p:nvSpPr>
        <p:spPr>
          <a:xfrm>
            <a:off x="1537930" y="5368647"/>
            <a:ext cx="681228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 veces el proceso no solo resuelve mal: empeora a las personas.</a:t>
            </a:r>
            <a:endParaRPr lang="en-US" sz="20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790" y="6083022"/>
            <a:ext cx="496133" cy="49613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537930" y="608302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Humillante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1537930" y="6512243"/>
            <a:ext cx="681228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Si el sistema genera experiencias negativas, ¿cómo esperamos cumplimiento voluntario, cooperación o reinserción?</a:t>
            </a:r>
            <a:endParaRPr lang="en-US" sz="20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1EA2088-53CD-406F-9864-4D852126BF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7388584"/>
            <a:ext cx="3537851" cy="102389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653659"/>
            <a:ext cx="1171218" cy="373142"/>
          </a:xfrm>
          <a:prstGeom prst="roundRect">
            <a:avLst>
              <a:gd name="adj" fmla="val 17872"/>
            </a:avLst>
          </a:prstGeom>
          <a:solidFill>
            <a:srgbClr val="CCFDFF"/>
          </a:solidFill>
          <a:ln/>
        </p:spPr>
      </p:sp>
      <p:sp>
        <p:nvSpPr>
          <p:cNvPr id="3" name="Text 1"/>
          <p:cNvSpPr/>
          <p:nvPr/>
        </p:nvSpPr>
        <p:spPr>
          <a:xfrm>
            <a:off x="912852" y="1713190"/>
            <a:ext cx="93309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CAPÍTULO 2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2064187" y="1713190"/>
            <a:ext cx="80164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00C2CB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ORÍGENES</a:t>
            </a:r>
            <a:endParaRPr lang="en-US" sz="1250" dirty="0"/>
          </a:p>
        </p:txBody>
      </p:sp>
      <p:sp>
        <p:nvSpPr>
          <p:cNvPr id="5" name="Text 3"/>
          <p:cNvSpPr/>
          <p:nvPr/>
        </p:nvSpPr>
        <p:spPr>
          <a:xfrm>
            <a:off x="793790" y="2106097"/>
            <a:ext cx="890266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Origen: la ley como agente terapéutico</a:t>
            </a:r>
            <a:endParaRPr lang="en-US" sz="4400" dirty="0"/>
          </a:p>
        </p:txBody>
      </p:sp>
      <p:sp>
        <p:nvSpPr>
          <p:cNvPr id="6" name="Text 4"/>
          <p:cNvSpPr/>
          <p:nvPr/>
        </p:nvSpPr>
        <p:spPr>
          <a:xfrm>
            <a:off x="793790" y="3006447"/>
            <a:ext cx="69556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La Justicia Terapéutica nace a finales de los años 80 en Estados Unidos, a partir de una preocupación concreta: la forma en que el derecho trataba a personas con problemas de salud mental y discapacidad psicosocial.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793790" y="4443643"/>
            <a:ext cx="69556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Sus iniciadores fueron David B. Wexler y Bruce J. Winick, profesores de derecho con experiencia directa en salud mental.</a:t>
            </a:r>
            <a:endParaRPr lang="en-US" sz="2000" dirty="0"/>
          </a:p>
        </p:txBody>
      </p:sp>
      <p:sp>
        <p:nvSpPr>
          <p:cNvPr id="8" name="Shape 6"/>
          <p:cNvSpPr/>
          <p:nvPr/>
        </p:nvSpPr>
        <p:spPr>
          <a:xfrm>
            <a:off x="912852" y="5995571"/>
            <a:ext cx="6955631" cy="1160740"/>
          </a:xfrm>
          <a:prstGeom prst="roundRect">
            <a:avLst>
              <a:gd name="adj" fmla="val 7182"/>
            </a:avLst>
          </a:prstGeom>
          <a:solidFill>
            <a:srgbClr val="B3FCFF"/>
          </a:solidFill>
          <a:ln/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94" y="6417230"/>
            <a:ext cx="248007" cy="19835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458036" y="6198870"/>
            <a:ext cx="611255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La idea central: la ley no es neutral emocionalmente; puede ser terapéutica o puede ser antiterapéutica.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8241149" y="3006447"/>
            <a:ext cx="560296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Desde el principio, la JT fue concebida como una perspectiva multidisciplinaria e investigativa para observar y medir el impacto real del derecho en la vida emocional de las personas y las comunidades.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8241149" y="4750214"/>
            <a:ext cx="560296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Hoy la JT es un campo internacional sólido: se aplica o estudia en múltiples países de América, Europa, Asia y Oceanía.</a:t>
            </a:r>
            <a:endParaRPr lang="en-US" sz="20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74BAE41-AAFE-410D-9088-80F3771B5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389" y="7205704"/>
            <a:ext cx="3537851" cy="102389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BA99164-4F2C-4CDB-B30F-DE6D3AD4E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4630400" cy="15630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39503"/>
            <a:ext cx="717768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¿Qué es la Justicia Terapéutica?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75641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La Justicia Terapéutica es una perspectiva humana e investigativa sobre cómo el derecho impacta el bienestar emocional. No es un método. No es una sola técnica. Es una lente.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793790" y="361473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Se interesa en las emociones que produce el sistema legal: miedo, estrés, desesperanza… pero también esperanza, reconocimiento y dignidad. Y tiene dos ramas clave:</a:t>
            </a:r>
            <a:endParaRPr lang="en-US" sz="2000" dirty="0"/>
          </a:p>
        </p:txBody>
      </p:sp>
      <p:sp>
        <p:nvSpPr>
          <p:cNvPr id="5" name="Shape 3"/>
          <p:cNvSpPr/>
          <p:nvPr/>
        </p:nvSpPr>
        <p:spPr>
          <a:xfrm>
            <a:off x="793790" y="4473059"/>
            <a:ext cx="13042821" cy="1158716"/>
          </a:xfrm>
          <a:prstGeom prst="roundRect">
            <a:avLst>
              <a:gd name="adj" fmla="val 7194"/>
            </a:avLst>
          </a:prstGeom>
          <a:solidFill>
            <a:srgbClr val="CCFDFF"/>
          </a:solidFill>
          <a:ln w="7620">
            <a:solidFill>
              <a:srgbClr val="B2E3E5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801410" y="4480679"/>
            <a:ext cx="6513790" cy="1143476"/>
          </a:xfrm>
          <a:prstGeom prst="roundRect">
            <a:avLst>
              <a:gd name="adj" fmla="val 7290"/>
            </a:avLst>
          </a:prstGeom>
          <a:solidFill>
            <a:srgbClr val="CCFDFF"/>
          </a:solidFill>
          <a:ln/>
        </p:spPr>
      </p:sp>
      <p:sp>
        <p:nvSpPr>
          <p:cNvPr id="7" name="Text 5"/>
          <p:cNvSpPr/>
          <p:nvPr/>
        </p:nvSpPr>
        <p:spPr>
          <a:xfrm>
            <a:off x="999768" y="4679037"/>
            <a:ext cx="404276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Diseño Terapéutico de la Ley (TDL)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999768" y="5108258"/>
            <a:ext cx="611707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Cómo están escritas y organizadas las leyes y los procedimientos.</a:t>
            </a:r>
            <a:endParaRPr lang="en-US" dirty="0"/>
          </a:p>
        </p:txBody>
      </p:sp>
      <p:sp>
        <p:nvSpPr>
          <p:cNvPr id="9" name="Shape 7"/>
          <p:cNvSpPr/>
          <p:nvPr/>
        </p:nvSpPr>
        <p:spPr>
          <a:xfrm>
            <a:off x="7315200" y="4480679"/>
            <a:ext cx="6513790" cy="1143476"/>
          </a:xfrm>
          <a:prstGeom prst="rect">
            <a:avLst/>
          </a:prstGeom>
          <a:solidFill>
            <a:srgbClr val="CCFDFF"/>
          </a:solidFill>
          <a:ln/>
        </p:spPr>
      </p:sp>
      <p:sp>
        <p:nvSpPr>
          <p:cNvPr id="10" name="Shape 8"/>
          <p:cNvSpPr/>
          <p:nvPr/>
        </p:nvSpPr>
        <p:spPr>
          <a:xfrm>
            <a:off x="7315200" y="4480679"/>
            <a:ext cx="22860" cy="1143476"/>
          </a:xfrm>
          <a:prstGeom prst="roundRect">
            <a:avLst>
              <a:gd name="adj" fmla="val 364651"/>
            </a:avLst>
          </a:prstGeom>
          <a:solidFill>
            <a:srgbClr val="B2E3E5"/>
          </a:solidFill>
          <a:ln/>
        </p:spPr>
      </p:sp>
      <p:sp>
        <p:nvSpPr>
          <p:cNvPr id="11" name="Text 9"/>
          <p:cNvSpPr/>
          <p:nvPr/>
        </p:nvSpPr>
        <p:spPr>
          <a:xfrm>
            <a:off x="7513558" y="4679037"/>
            <a:ext cx="441376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Aplicación Terapéutica de la Ley (TAL)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7513558" y="5108258"/>
            <a:ext cx="611707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Cómo los operadores aplicamos esas leyes en la práctica.</a:t>
            </a:r>
            <a:endParaRPr lang="en-US" dirty="0"/>
          </a:p>
        </p:txBody>
      </p:sp>
      <p:sp>
        <p:nvSpPr>
          <p:cNvPr id="13" name="Text 11"/>
          <p:cNvSpPr/>
          <p:nvPr/>
        </p:nvSpPr>
        <p:spPr>
          <a:xfrm>
            <a:off x="816649" y="605337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Hay normas neutrales que se vuelven antiterapéuticas por la forma en que se aplican. Y hay normas duras que pueden aplicarse con humanidad, claridad y respeto, disminuyendo el daño sin perder firmeza.</a:t>
            </a:r>
            <a:endParaRPr lang="en-US" sz="24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EE322FC-6141-4CD6-A78F-22D8223C4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389" y="7205704"/>
            <a:ext cx="3537851" cy="102389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B71F03C-98A3-44F4-AD14-7CD4D2082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156305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545783"/>
            <a:ext cx="1171218" cy="373142"/>
          </a:xfrm>
          <a:prstGeom prst="roundRect">
            <a:avLst>
              <a:gd name="adj" fmla="val 17872"/>
            </a:avLst>
          </a:prstGeom>
          <a:solidFill>
            <a:srgbClr val="CCFDFF"/>
          </a:solidFill>
          <a:ln/>
        </p:spPr>
      </p:sp>
      <p:sp>
        <p:nvSpPr>
          <p:cNvPr id="3" name="Text 1"/>
          <p:cNvSpPr/>
          <p:nvPr/>
        </p:nvSpPr>
        <p:spPr>
          <a:xfrm>
            <a:off x="912852" y="605314"/>
            <a:ext cx="93309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CAPÍTULO 3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2064187" y="605314"/>
            <a:ext cx="1859637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00C2CB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MOVIMIENTO INTEGRAL</a:t>
            </a:r>
            <a:endParaRPr lang="en-US" sz="1250" dirty="0"/>
          </a:p>
        </p:txBody>
      </p:sp>
      <p:sp>
        <p:nvSpPr>
          <p:cNvPr id="5" name="Text 3"/>
          <p:cNvSpPr/>
          <p:nvPr/>
        </p:nvSpPr>
        <p:spPr>
          <a:xfrm>
            <a:off x="793790" y="998220"/>
            <a:ext cx="1304282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El Derecho como profesión sanadora</a:t>
            </a:r>
            <a:endParaRPr lang="en-US" sz="3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191595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La JT no camina sola. Forma parte de un movimiento integral del derecho donde confluyen múltiples enfoques:</a:t>
            </a:r>
            <a:endParaRPr lang="en-US" dirty="0"/>
          </a:p>
        </p:txBody>
      </p:sp>
      <p:sp>
        <p:nvSpPr>
          <p:cNvPr id="7" name="Shape 5"/>
          <p:cNvSpPr/>
          <p:nvPr/>
        </p:nvSpPr>
        <p:spPr>
          <a:xfrm>
            <a:off x="793790" y="2754392"/>
            <a:ext cx="6422231" cy="1027509"/>
          </a:xfrm>
          <a:prstGeom prst="roundRect">
            <a:avLst>
              <a:gd name="adj" fmla="val 10679"/>
            </a:avLst>
          </a:prstGeom>
          <a:solidFill>
            <a:srgbClr val="FFFFFF"/>
          </a:solidFill>
          <a:ln/>
        </p:spPr>
      </p:sp>
      <p:sp>
        <p:nvSpPr>
          <p:cNvPr id="8" name="Shape 6"/>
          <p:cNvSpPr/>
          <p:nvPr/>
        </p:nvSpPr>
        <p:spPr>
          <a:xfrm>
            <a:off x="793790" y="2731532"/>
            <a:ext cx="6422231" cy="91440"/>
          </a:xfrm>
          <a:prstGeom prst="roundRect">
            <a:avLst>
              <a:gd name="adj" fmla="val 91163"/>
            </a:avLst>
          </a:prstGeom>
          <a:solidFill>
            <a:srgbClr val="00C2CB"/>
          </a:solidFill>
          <a:ln/>
        </p:spPr>
      </p:sp>
      <p:sp>
        <p:nvSpPr>
          <p:cNvPr id="9" name="Shape 7"/>
          <p:cNvSpPr/>
          <p:nvPr/>
        </p:nvSpPr>
        <p:spPr>
          <a:xfrm>
            <a:off x="3707249" y="2456736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00C2CB"/>
          </a:solidFill>
          <a:ln/>
        </p:spPr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85843" y="2635329"/>
            <a:ext cx="238125" cy="238125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1015008" y="32505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Derecho colaborativo</a:t>
            </a:r>
            <a:endParaRPr lang="en-US" sz="2800" dirty="0"/>
          </a:p>
        </p:txBody>
      </p:sp>
      <p:sp>
        <p:nvSpPr>
          <p:cNvPr id="12" name="Shape 9"/>
          <p:cNvSpPr/>
          <p:nvPr/>
        </p:nvSpPr>
        <p:spPr>
          <a:xfrm>
            <a:off x="7414379" y="2754392"/>
            <a:ext cx="6422231" cy="1027509"/>
          </a:xfrm>
          <a:prstGeom prst="roundRect">
            <a:avLst>
              <a:gd name="adj" fmla="val 10679"/>
            </a:avLst>
          </a:prstGeom>
          <a:solidFill>
            <a:srgbClr val="FFFFFF"/>
          </a:solidFill>
          <a:ln/>
        </p:spPr>
      </p:sp>
      <p:sp>
        <p:nvSpPr>
          <p:cNvPr id="13" name="Shape 10"/>
          <p:cNvSpPr/>
          <p:nvPr/>
        </p:nvSpPr>
        <p:spPr>
          <a:xfrm>
            <a:off x="7414379" y="2731532"/>
            <a:ext cx="6422231" cy="91440"/>
          </a:xfrm>
          <a:prstGeom prst="roundRect">
            <a:avLst>
              <a:gd name="adj" fmla="val 91163"/>
            </a:avLst>
          </a:prstGeom>
          <a:solidFill>
            <a:srgbClr val="00C2CB"/>
          </a:solidFill>
          <a:ln/>
        </p:spPr>
      </p:sp>
      <p:sp>
        <p:nvSpPr>
          <p:cNvPr id="14" name="Shape 11"/>
          <p:cNvSpPr/>
          <p:nvPr/>
        </p:nvSpPr>
        <p:spPr>
          <a:xfrm>
            <a:off x="10327838" y="2456736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00C2CB"/>
          </a:solidFill>
          <a:ln/>
        </p:spPr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6432" y="2635329"/>
            <a:ext cx="238125" cy="238125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7635597" y="32505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Derecho preventivo</a:t>
            </a:r>
            <a:endParaRPr lang="en-US" sz="2800" dirty="0"/>
          </a:p>
        </p:txBody>
      </p:sp>
      <p:sp>
        <p:nvSpPr>
          <p:cNvPr id="17" name="Shape 13"/>
          <p:cNvSpPr/>
          <p:nvPr/>
        </p:nvSpPr>
        <p:spPr>
          <a:xfrm>
            <a:off x="793790" y="4277916"/>
            <a:ext cx="6422231" cy="1027509"/>
          </a:xfrm>
          <a:prstGeom prst="roundRect">
            <a:avLst>
              <a:gd name="adj" fmla="val 10679"/>
            </a:avLst>
          </a:prstGeom>
          <a:solidFill>
            <a:srgbClr val="FFFFFF"/>
          </a:solidFill>
          <a:ln/>
        </p:spPr>
      </p:sp>
      <p:sp>
        <p:nvSpPr>
          <p:cNvPr id="18" name="Shape 14"/>
          <p:cNvSpPr/>
          <p:nvPr/>
        </p:nvSpPr>
        <p:spPr>
          <a:xfrm>
            <a:off x="793790" y="4255056"/>
            <a:ext cx="6422231" cy="91440"/>
          </a:xfrm>
          <a:prstGeom prst="roundRect">
            <a:avLst>
              <a:gd name="adj" fmla="val 91163"/>
            </a:avLst>
          </a:prstGeom>
          <a:solidFill>
            <a:srgbClr val="00C2CB"/>
          </a:solidFill>
          <a:ln/>
        </p:spPr>
      </p:sp>
      <p:sp>
        <p:nvSpPr>
          <p:cNvPr id="19" name="Shape 15"/>
          <p:cNvSpPr/>
          <p:nvPr/>
        </p:nvSpPr>
        <p:spPr>
          <a:xfrm>
            <a:off x="3707249" y="3980259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00C2CB"/>
          </a:solidFill>
          <a:ln/>
        </p:spPr>
      </p:sp>
      <p:pic>
        <p:nvPicPr>
          <p:cNvPr id="20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85843" y="4158853"/>
            <a:ext cx="238125" cy="238125"/>
          </a:xfrm>
          <a:prstGeom prst="rect">
            <a:avLst/>
          </a:prstGeom>
        </p:spPr>
      </p:pic>
      <p:sp>
        <p:nvSpPr>
          <p:cNvPr id="21" name="Text 16"/>
          <p:cNvSpPr/>
          <p:nvPr/>
        </p:nvSpPr>
        <p:spPr>
          <a:xfrm>
            <a:off x="1015008" y="47740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Justicia restaurativa</a:t>
            </a:r>
            <a:endParaRPr lang="en-US" sz="2800" dirty="0"/>
          </a:p>
        </p:txBody>
      </p:sp>
      <p:sp>
        <p:nvSpPr>
          <p:cNvPr id="22" name="Shape 17"/>
          <p:cNvSpPr/>
          <p:nvPr/>
        </p:nvSpPr>
        <p:spPr>
          <a:xfrm>
            <a:off x="7414379" y="4277916"/>
            <a:ext cx="6422231" cy="1027509"/>
          </a:xfrm>
          <a:prstGeom prst="roundRect">
            <a:avLst>
              <a:gd name="adj" fmla="val 10679"/>
            </a:avLst>
          </a:prstGeom>
          <a:solidFill>
            <a:srgbClr val="FFFFFF"/>
          </a:solidFill>
          <a:ln/>
        </p:spPr>
      </p:sp>
      <p:sp>
        <p:nvSpPr>
          <p:cNvPr id="23" name="Shape 18"/>
          <p:cNvSpPr/>
          <p:nvPr/>
        </p:nvSpPr>
        <p:spPr>
          <a:xfrm>
            <a:off x="7414379" y="4255056"/>
            <a:ext cx="6422231" cy="91440"/>
          </a:xfrm>
          <a:prstGeom prst="roundRect">
            <a:avLst>
              <a:gd name="adj" fmla="val 91163"/>
            </a:avLst>
          </a:prstGeom>
          <a:solidFill>
            <a:srgbClr val="00C2CB"/>
          </a:solidFill>
          <a:ln/>
        </p:spPr>
      </p:sp>
      <p:sp>
        <p:nvSpPr>
          <p:cNvPr id="24" name="Shape 19"/>
          <p:cNvSpPr/>
          <p:nvPr/>
        </p:nvSpPr>
        <p:spPr>
          <a:xfrm>
            <a:off x="10327838" y="3980259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00C2CB"/>
          </a:solidFill>
          <a:ln/>
        </p:spPr>
      </p:sp>
      <p:pic>
        <p:nvPicPr>
          <p:cNvPr id="25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06432" y="4158853"/>
            <a:ext cx="238125" cy="238125"/>
          </a:xfrm>
          <a:prstGeom prst="rect">
            <a:avLst/>
          </a:prstGeom>
        </p:spPr>
      </p:pic>
      <p:sp>
        <p:nvSpPr>
          <p:cNvPr id="26" name="Text 20"/>
          <p:cNvSpPr/>
          <p:nvPr/>
        </p:nvSpPr>
        <p:spPr>
          <a:xfrm>
            <a:off x="7635597" y="4774049"/>
            <a:ext cx="25478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Justicia procedimental</a:t>
            </a:r>
            <a:endParaRPr lang="en-US" sz="2800" dirty="0"/>
          </a:p>
        </p:txBody>
      </p:sp>
      <p:sp>
        <p:nvSpPr>
          <p:cNvPr id="27" name="Shape 21"/>
          <p:cNvSpPr/>
          <p:nvPr/>
        </p:nvSpPr>
        <p:spPr>
          <a:xfrm>
            <a:off x="793790" y="5801439"/>
            <a:ext cx="6422231" cy="1027509"/>
          </a:xfrm>
          <a:prstGeom prst="roundRect">
            <a:avLst>
              <a:gd name="adj" fmla="val 10679"/>
            </a:avLst>
          </a:prstGeom>
          <a:solidFill>
            <a:srgbClr val="FFFFFF"/>
          </a:solidFill>
          <a:ln/>
        </p:spPr>
      </p:sp>
      <p:sp>
        <p:nvSpPr>
          <p:cNvPr id="28" name="Shape 22"/>
          <p:cNvSpPr/>
          <p:nvPr/>
        </p:nvSpPr>
        <p:spPr>
          <a:xfrm>
            <a:off x="793790" y="5778579"/>
            <a:ext cx="6422231" cy="91440"/>
          </a:xfrm>
          <a:prstGeom prst="roundRect">
            <a:avLst>
              <a:gd name="adj" fmla="val 91163"/>
            </a:avLst>
          </a:prstGeom>
          <a:solidFill>
            <a:srgbClr val="00C2CB"/>
          </a:solidFill>
          <a:ln/>
        </p:spPr>
      </p:sp>
      <p:sp>
        <p:nvSpPr>
          <p:cNvPr id="29" name="Shape 23"/>
          <p:cNvSpPr/>
          <p:nvPr/>
        </p:nvSpPr>
        <p:spPr>
          <a:xfrm>
            <a:off x="3707249" y="5503783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00C2CB"/>
          </a:solidFill>
          <a:ln/>
        </p:spPr>
      </p:sp>
      <p:pic>
        <p:nvPicPr>
          <p:cNvPr id="30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85843" y="5682377"/>
            <a:ext cx="238125" cy="238125"/>
          </a:xfrm>
          <a:prstGeom prst="rect">
            <a:avLst/>
          </a:prstGeom>
        </p:spPr>
      </p:pic>
      <p:sp>
        <p:nvSpPr>
          <p:cNvPr id="31" name="Text 24"/>
          <p:cNvSpPr/>
          <p:nvPr/>
        </p:nvSpPr>
        <p:spPr>
          <a:xfrm>
            <a:off x="1015008" y="6297573"/>
            <a:ext cx="36014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Solución creativa de problemas</a:t>
            </a:r>
            <a:endParaRPr lang="en-US" sz="2800" dirty="0"/>
          </a:p>
        </p:txBody>
      </p:sp>
      <p:sp>
        <p:nvSpPr>
          <p:cNvPr id="32" name="Shape 25"/>
          <p:cNvSpPr/>
          <p:nvPr/>
        </p:nvSpPr>
        <p:spPr>
          <a:xfrm>
            <a:off x="7414379" y="5801439"/>
            <a:ext cx="6422231" cy="1027509"/>
          </a:xfrm>
          <a:prstGeom prst="roundRect">
            <a:avLst>
              <a:gd name="adj" fmla="val 10679"/>
            </a:avLst>
          </a:prstGeom>
          <a:solidFill>
            <a:srgbClr val="FFFFFF"/>
          </a:solidFill>
          <a:ln/>
        </p:spPr>
      </p:sp>
      <p:sp>
        <p:nvSpPr>
          <p:cNvPr id="33" name="Shape 26"/>
          <p:cNvSpPr/>
          <p:nvPr/>
        </p:nvSpPr>
        <p:spPr>
          <a:xfrm>
            <a:off x="7414379" y="5778579"/>
            <a:ext cx="6422231" cy="91440"/>
          </a:xfrm>
          <a:prstGeom prst="roundRect">
            <a:avLst>
              <a:gd name="adj" fmla="val 91163"/>
            </a:avLst>
          </a:prstGeom>
          <a:solidFill>
            <a:srgbClr val="00C2CB"/>
          </a:solidFill>
          <a:ln/>
        </p:spPr>
      </p:sp>
      <p:sp>
        <p:nvSpPr>
          <p:cNvPr id="34" name="Shape 27"/>
          <p:cNvSpPr/>
          <p:nvPr/>
        </p:nvSpPr>
        <p:spPr>
          <a:xfrm>
            <a:off x="10327838" y="5503783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00C2CB"/>
          </a:solidFill>
          <a:ln/>
        </p:spPr>
      </p:sp>
      <p:pic>
        <p:nvPicPr>
          <p:cNvPr id="35" name="Imag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06432" y="5682377"/>
            <a:ext cx="238125" cy="238125"/>
          </a:xfrm>
          <a:prstGeom prst="rect">
            <a:avLst/>
          </a:prstGeom>
        </p:spPr>
      </p:pic>
      <p:sp>
        <p:nvSpPr>
          <p:cNvPr id="36" name="Text 28"/>
          <p:cNvSpPr/>
          <p:nvPr/>
        </p:nvSpPr>
        <p:spPr>
          <a:xfrm>
            <a:off x="7635597" y="6297573"/>
            <a:ext cx="29282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Mediación transformativa</a:t>
            </a:r>
            <a:endParaRPr lang="en-US" sz="2800" dirty="0"/>
          </a:p>
        </p:txBody>
      </p:sp>
      <p:sp>
        <p:nvSpPr>
          <p:cNvPr id="37" name="Text 29"/>
          <p:cNvSpPr/>
          <p:nvPr/>
        </p:nvSpPr>
        <p:spPr>
          <a:xfrm>
            <a:off x="793790" y="705219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¿Qué une a todo esto? La intuición de que un sistema legal puede resolver conflictos sin destruir a quienes participan, fortaleciendo vínculos, tejido social y cumplimiento voluntario.</a:t>
            </a:r>
            <a:endParaRPr lang="en-US" sz="2000" dirty="0"/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07387DF5-7F73-45D2-B4BB-7F2050F319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389" y="7205704"/>
            <a:ext cx="3537851" cy="102389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26538"/>
            <a:ext cx="1296474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Dos grandes criterios de la Justicia Terapéutica</a:t>
            </a:r>
            <a:endParaRPr lang="en-US" sz="3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843451"/>
            <a:ext cx="6521410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3835598"/>
            <a:ext cx="35652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Maximizar bienestar emocional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2"/>
          <p:cNvSpPr/>
          <p:nvPr/>
        </p:nvSpPr>
        <p:spPr>
          <a:xfrm>
            <a:off x="992148" y="4264819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Reducir los efectos negativos del proceso legal y promover dignidad en cada interacción.</a:t>
            </a:r>
            <a:endParaRPr lang="en-US" sz="20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2843451"/>
            <a:ext cx="6521410" cy="7937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13558" y="3835598"/>
            <a:ext cx="440316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Tomar en cuenta factores extralegales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4"/>
          <p:cNvSpPr/>
          <p:nvPr/>
        </p:nvSpPr>
        <p:spPr>
          <a:xfrm>
            <a:off x="7513558" y="4264819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Reconocer lo que siempre está ahí: trauma, adicciones, salud mental, desigualdad, dinámicas familiares, violencia previa.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1091446" y="5544741"/>
            <a:ext cx="127451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"Factores extralegales" no significa inventar el derecho. Significa reconocer lo que siempre está ahí, aunque finjamos que no. El expediente no siempre los nombra, pero la vida sí.</a:t>
            </a:r>
            <a:endParaRPr lang="en-US" sz="2800" dirty="0"/>
          </a:p>
        </p:txBody>
      </p:sp>
      <p:sp>
        <p:nvSpPr>
          <p:cNvPr id="10" name="Shape 6"/>
          <p:cNvSpPr/>
          <p:nvPr/>
        </p:nvSpPr>
        <p:spPr>
          <a:xfrm>
            <a:off x="793790" y="5321498"/>
            <a:ext cx="22860" cy="1081564"/>
          </a:xfrm>
          <a:prstGeom prst="rect">
            <a:avLst/>
          </a:prstGeom>
          <a:solidFill>
            <a:srgbClr val="00C2CB"/>
          </a:solidFill>
          <a:ln/>
        </p:spPr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C57B95D-F999-49E0-AFBE-177BC525E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389" y="7205704"/>
            <a:ext cx="3537851" cy="102389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2B5455B-7D2A-4BFA-9B77-6A846ACC8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4630400" cy="156305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28423" y="1467982"/>
            <a:ext cx="1220982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No es necesario reformar la ley para aplicar JT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09180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Esto es muy importante para operadores y autoridades: la JT no depende únicamente del texto normativo. Depende del comportamiento institucional.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793790" y="3055560"/>
            <a:ext cx="99179" cy="99179"/>
          </a:xfrm>
          <a:prstGeom prst="roundRect">
            <a:avLst>
              <a:gd name="adj" fmla="val 460985"/>
            </a:avLst>
          </a:prstGeom>
          <a:solidFill>
            <a:srgbClr val="00C2CB"/>
          </a:solidFill>
          <a:ln/>
        </p:spPr>
      </p:sp>
      <p:sp>
        <p:nvSpPr>
          <p:cNvPr id="5" name="Text 3"/>
          <p:cNvSpPr/>
          <p:nvPr/>
        </p:nvSpPr>
        <p:spPr>
          <a:xfrm>
            <a:off x="1091327" y="295013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El lenguaje y el trato</a:t>
            </a:r>
            <a:endParaRPr lang="en-US" sz="2400" dirty="0"/>
          </a:p>
        </p:txBody>
      </p:sp>
      <p:sp>
        <p:nvSpPr>
          <p:cNvPr id="6" name="Shape 4"/>
          <p:cNvSpPr/>
          <p:nvPr/>
        </p:nvSpPr>
        <p:spPr>
          <a:xfrm>
            <a:off x="793790" y="3762554"/>
            <a:ext cx="99179" cy="99179"/>
          </a:xfrm>
          <a:prstGeom prst="roundRect">
            <a:avLst>
              <a:gd name="adj" fmla="val 460985"/>
            </a:avLst>
          </a:prstGeom>
          <a:solidFill>
            <a:srgbClr val="00C2CB"/>
          </a:solidFill>
          <a:ln/>
        </p:spPr>
      </p:sp>
      <p:sp>
        <p:nvSpPr>
          <p:cNvPr id="7" name="Text 5"/>
          <p:cNvSpPr/>
          <p:nvPr/>
        </p:nvSpPr>
        <p:spPr>
          <a:xfrm>
            <a:off x="1091327" y="3657124"/>
            <a:ext cx="267450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El diseño de audiencias</a:t>
            </a:r>
            <a:endParaRPr lang="en-US" sz="2400" dirty="0"/>
          </a:p>
        </p:txBody>
      </p:sp>
      <p:sp>
        <p:nvSpPr>
          <p:cNvPr id="8" name="Shape 6"/>
          <p:cNvSpPr/>
          <p:nvPr/>
        </p:nvSpPr>
        <p:spPr>
          <a:xfrm>
            <a:off x="793790" y="4469547"/>
            <a:ext cx="99179" cy="99179"/>
          </a:xfrm>
          <a:prstGeom prst="roundRect">
            <a:avLst>
              <a:gd name="adj" fmla="val 460985"/>
            </a:avLst>
          </a:prstGeom>
          <a:solidFill>
            <a:srgbClr val="00C2CB"/>
          </a:solidFill>
          <a:ln/>
        </p:spPr>
      </p:sp>
      <p:sp>
        <p:nvSpPr>
          <p:cNvPr id="9" name="Text 7"/>
          <p:cNvSpPr/>
          <p:nvPr/>
        </p:nvSpPr>
        <p:spPr>
          <a:xfrm>
            <a:off x="1091327" y="4364117"/>
            <a:ext cx="312098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La claridad en resoluciones</a:t>
            </a:r>
            <a:endParaRPr lang="en-US" sz="2400" dirty="0"/>
          </a:p>
        </p:txBody>
      </p:sp>
      <p:sp>
        <p:nvSpPr>
          <p:cNvPr id="10" name="Shape 8"/>
          <p:cNvSpPr/>
          <p:nvPr/>
        </p:nvSpPr>
        <p:spPr>
          <a:xfrm>
            <a:off x="793790" y="5176540"/>
            <a:ext cx="99179" cy="99179"/>
          </a:xfrm>
          <a:prstGeom prst="roundRect">
            <a:avLst>
              <a:gd name="adj" fmla="val 460985"/>
            </a:avLst>
          </a:prstGeom>
          <a:solidFill>
            <a:srgbClr val="00C2CB"/>
          </a:solidFill>
          <a:ln/>
        </p:spPr>
      </p:sp>
      <p:sp>
        <p:nvSpPr>
          <p:cNvPr id="11" name="Text 9"/>
          <p:cNvSpPr/>
          <p:nvPr/>
        </p:nvSpPr>
        <p:spPr>
          <a:xfrm>
            <a:off x="1091327" y="50711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La escucha real</a:t>
            </a:r>
            <a:endParaRPr lang="en-US" sz="2400" dirty="0"/>
          </a:p>
        </p:txBody>
      </p:sp>
      <p:sp>
        <p:nvSpPr>
          <p:cNvPr id="12" name="Shape 10"/>
          <p:cNvSpPr/>
          <p:nvPr/>
        </p:nvSpPr>
        <p:spPr>
          <a:xfrm>
            <a:off x="793790" y="5883533"/>
            <a:ext cx="99179" cy="99179"/>
          </a:xfrm>
          <a:prstGeom prst="roundRect">
            <a:avLst>
              <a:gd name="adj" fmla="val 460985"/>
            </a:avLst>
          </a:prstGeom>
          <a:solidFill>
            <a:srgbClr val="00C2CB"/>
          </a:solidFill>
          <a:ln/>
        </p:spPr>
      </p:sp>
      <p:sp>
        <p:nvSpPr>
          <p:cNvPr id="13" name="Text 11"/>
          <p:cNvSpPr/>
          <p:nvPr/>
        </p:nvSpPr>
        <p:spPr>
          <a:xfrm>
            <a:off x="1091327" y="5778103"/>
            <a:ext cx="337542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Cómo se gestiona el conflicto</a:t>
            </a:r>
            <a:endParaRPr lang="en-US" sz="2400" dirty="0"/>
          </a:p>
        </p:txBody>
      </p:sp>
      <p:sp>
        <p:nvSpPr>
          <p:cNvPr id="14" name="Shape 12"/>
          <p:cNvSpPr/>
          <p:nvPr/>
        </p:nvSpPr>
        <p:spPr>
          <a:xfrm>
            <a:off x="793790" y="6311503"/>
            <a:ext cx="13042821" cy="843201"/>
          </a:xfrm>
          <a:prstGeom prst="roundRect">
            <a:avLst>
              <a:gd name="adj" fmla="val 9886"/>
            </a:avLst>
          </a:prstGeom>
          <a:solidFill>
            <a:srgbClr val="B3FCFF"/>
          </a:solidFill>
          <a:ln/>
        </p:spPr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6606778"/>
            <a:ext cx="248007" cy="198358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1438513" y="6559391"/>
            <a:ext cx="121997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Claro que hay reformas deseables. Pero hay algo más inmediato: el cambio de cultura.</a:t>
            </a:r>
            <a:endParaRPr lang="en-US" sz="2000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70476B6-34E5-42A4-9DE3-07C323F8A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389" y="7205704"/>
            <a:ext cx="3537851" cy="102389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E33B6DC-70AC-4F01-A00E-52584A084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" y="-23157"/>
            <a:ext cx="14630400" cy="144762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TM03090430[[fn=Con bandas]]</Template>
  <TotalTime>30</TotalTime>
  <Words>2040</Words>
  <Application>Microsoft Office PowerPoint</Application>
  <PresentationFormat>Personalizado</PresentationFormat>
  <Paragraphs>201</Paragraphs>
  <Slides>20</Slides>
  <Notes>20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Calibri</vt:lpstr>
      <vt:lpstr>Arial</vt:lpstr>
      <vt:lpstr>Nunito Sans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Luis Enrique Osuna Sanchez</dc:creator>
  <cp:lastModifiedBy>Luis Enrique Osuna Sanchez</cp:lastModifiedBy>
  <cp:revision>6</cp:revision>
  <dcterms:created xsi:type="dcterms:W3CDTF">2026-02-24T01:31:31Z</dcterms:created>
  <dcterms:modified xsi:type="dcterms:W3CDTF">2026-02-24T02:02:42Z</dcterms:modified>
</cp:coreProperties>
</file>