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7" r:id="rId3"/>
    <p:sldId id="711" r:id="rId4"/>
    <p:sldId id="739" r:id="rId5"/>
    <p:sldId id="720" r:id="rId6"/>
    <p:sldId id="682" r:id="rId7"/>
    <p:sldId id="683" r:id="rId8"/>
    <p:sldId id="684" r:id="rId9"/>
    <p:sldId id="701" r:id="rId10"/>
    <p:sldId id="685" r:id="rId11"/>
    <p:sldId id="565" r:id="rId12"/>
    <p:sldId id="668" r:id="rId13"/>
    <p:sldId id="267" r:id="rId14"/>
    <p:sldId id="727" r:id="rId15"/>
    <p:sldId id="719" r:id="rId16"/>
    <p:sldId id="272" r:id="rId17"/>
    <p:sldId id="709" r:id="rId18"/>
    <p:sldId id="261" r:id="rId19"/>
    <p:sldId id="748" r:id="rId20"/>
    <p:sldId id="749" r:id="rId21"/>
    <p:sldId id="258" r:id="rId22"/>
    <p:sldId id="742" r:id="rId23"/>
    <p:sldId id="738" r:id="rId24"/>
    <p:sldId id="746" r:id="rId25"/>
    <p:sldId id="256" r:id="rId26"/>
    <p:sldId id="736" r:id="rId27"/>
    <p:sldId id="280" r:id="rId28"/>
    <p:sldId id="273" r:id="rId29"/>
    <p:sldId id="733" r:id="rId30"/>
    <p:sldId id="678" r:id="rId31"/>
    <p:sldId id="695" r:id="rId32"/>
    <p:sldId id="696" r:id="rId33"/>
    <p:sldId id="277" r:id="rId34"/>
  </p:sldIdLst>
  <p:sldSz cx="12192000" cy="6858000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8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6471E-E4C0-4FC4-B896-2DCCE9D5F53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7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7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61FEF-D844-4C68-B6DF-B94AB96C8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06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861FEF-D844-4C68-B6DF-B94AB96C8F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7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E549D-F6D6-4C1A-A44F-319A6B0EE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06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C14C2-B09E-10CC-239E-2F034C3B7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61633-8F86-73E1-6B18-AE0A7CB22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3CABF-31FB-7388-9D94-E75046642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3F740-81F1-45BF-A6CD-63AA3302211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7376C-C13B-DFBE-1A48-853EBD818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8F996-D1B9-34F5-2040-7666CD01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8477-D93F-452D-A1B4-4D2CFB801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70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4E33-53F7-9E2A-29C1-CEA092CCA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E186D-AF32-B9B6-479D-899A7BB304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1D916-1B3C-3F6B-FBDF-A291DBEBF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3F740-81F1-45BF-A6CD-63AA3302211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828D2-63D2-A1D6-A313-63B8576A1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3EAB9-0429-E61A-D426-8543ADED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8477-D93F-452D-A1B4-4D2CFB801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74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6EE72-5816-8F92-A1C1-6249CC5646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167F8D-A09D-F47F-029E-3230C4B16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67F69-17DE-C56A-B636-565DC62BA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3F740-81F1-45BF-A6CD-63AA3302211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73CC8-5993-FB1C-11F1-0B4FF934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BAA61-F628-40F0-EFD7-38FF1718C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8477-D93F-452D-A1B4-4D2CFB801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03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42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49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58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45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76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06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78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7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EDF9D-98CA-BFCE-CC63-225917860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33103-7882-7B19-C988-6626DE686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6BE1F-DF30-E0A6-C395-9986BA867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3F740-81F1-45BF-A6CD-63AA3302211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09A8D-DB2E-DF6E-1643-6DB90BDA3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31498-C2D2-CC6B-C7FF-9AB04FA80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8477-D93F-452D-A1B4-4D2CFB801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34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93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54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70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0B350-9BAA-EF1E-56A8-166BA9301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310F6-961D-9F16-58F0-332EFAB94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07182-9C2B-EC77-7533-C6F37AFB8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3F740-81F1-45BF-A6CD-63AA3302211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1850-5871-70D0-1D6A-52C61FA61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BFC15-2E85-7EED-9D7D-B3611A315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8477-D93F-452D-A1B4-4D2CFB801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55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64F4-A094-4391-4FB0-D70FDCBA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FC9FD-AB3A-2660-026F-227955DD0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EE175-53DE-1BD4-FE02-F7299E835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AA839-C4CD-E83A-92A4-DD77265C5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3F740-81F1-45BF-A6CD-63AA3302211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40BA63-1C1E-4B00-92A8-EC32242C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B30D1-077E-64FE-7F4C-5CBD71085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8477-D93F-452D-A1B4-4D2CFB801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7787-2CE5-D480-E1AE-989DD990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C96B7-A182-95BA-1731-F2F96174C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3FE5F5-1070-58B8-5538-E356958DC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45C2B-49AF-14CD-8DA9-98D9FF5D3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5943AE-EE77-F592-E348-3C4722FF9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FD98C1-3AE1-D5CD-7F73-87CA60B42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3F740-81F1-45BF-A6CD-63AA3302211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C8770-F6D3-D5A8-4408-89CEB3235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2B0D2-76B2-7ACD-006E-BE313D8BB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8477-D93F-452D-A1B4-4D2CFB801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68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06A97-8D9E-3796-4B4A-D86882BD5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EFC8F2-5970-6AE8-F98F-4CE9DFDCC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3F740-81F1-45BF-A6CD-63AA3302211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4DA84C-E05F-D8B3-0455-05B810E6D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86E2A8-A273-F2F1-7D21-CD9BA83AD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8477-D93F-452D-A1B4-4D2CFB801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1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99FB89-E265-2165-0787-893D5AA5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3F740-81F1-45BF-A6CD-63AA3302211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A45703-8136-F3B9-07BE-15A98B9B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10C70-029E-47D0-A527-51E360590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8477-D93F-452D-A1B4-4D2CFB801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1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3BF33-86B2-15B6-77F1-6B638612D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84570-78EC-FADD-E4FF-71127F343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EB6C9-AD05-7B45-0BCC-A85BD12E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A7BD0-1AFD-B71A-DBF4-246764A5D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3F740-81F1-45BF-A6CD-63AA3302211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B0643-0ED2-0467-AFF5-D697BFCE9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97E42-A081-ED15-981E-C227CBBF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8477-D93F-452D-A1B4-4D2CFB801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7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D9146-BBF5-7225-3BCC-79DC40BCC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48EF2E-BF68-DA1A-9291-A4678E0F98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D56D5-FFAB-FE22-6536-D82A55770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D549A-10B1-DDAA-7A99-F976CF16D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3F740-81F1-45BF-A6CD-63AA3302211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D45B2-E6A1-17E2-B625-5C398B88F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129DF-F372-7EC2-DFEB-02AC69E5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8477-D93F-452D-A1B4-4D2CFB801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2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744633-1EED-5F82-B51F-1CF8EE7C9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98AE1-935C-5C4A-F182-8B8F3A146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A4D00-1478-42F6-DFB8-CC0B3A92BF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3F740-81F1-45BF-A6CD-63AA33022113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893F9-577D-934B-85EA-FCEDBD3D9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7DA4E-5F7B-2D16-8D3D-72102B2F6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8477-D93F-452D-A1B4-4D2CFB801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8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8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fpa.org/data/world-population/UG" TargetMode="External"/><Relationship Id="rId2" Type="http://schemas.openxmlformats.org/officeDocument/2006/relationships/hyperlink" Target="https://globalpressjournal.com/africa/uganda/uganda-addiction-treatment-privilege-can-afford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69E02-FE32-DBB8-FA26-56A1758CB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767" y="2302524"/>
            <a:ext cx="11510466" cy="4769441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CSO Perspective : 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 and substance abuse in Uganda Emerging trends, Human rights implications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Submission to Uganda Human Rights commission (UHRC)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Dr. Kasirye Rogers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Executive Director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Uganda Youth Development Link (UYDEL)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Mutaawe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Rogers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 Program Manager (UYDEL)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Ms. Barbara Nakijoba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and Evaluation Officer (UYDEL)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3D25EF-8557-F8F0-1BDD-9A2DCA64A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62"/>
            <a:ext cx="1187511" cy="1333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6CC926-5E4A-4B98-ADEA-0F522DA24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" y="5760959"/>
            <a:ext cx="1187511" cy="975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02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9F802D-5E23-D31F-78E9-031D99FE65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611498"/>
              </p:ext>
            </p:extLst>
          </p:nvPr>
        </p:nvGraphicFramePr>
        <p:xfrm>
          <a:off x="60961" y="575243"/>
          <a:ext cx="12070078" cy="6282757"/>
        </p:xfrm>
        <a:graphic>
          <a:graphicData uri="http://schemas.openxmlformats.org/drawingml/2006/table">
            <a:tbl>
              <a:tblPr firstRow="1" firstCol="1" bandRow="1"/>
              <a:tblGrid>
                <a:gridCol w="3101601">
                  <a:extLst>
                    <a:ext uri="{9D8B030D-6E8A-4147-A177-3AD203B41FA5}">
                      <a16:colId xmlns:a16="http://schemas.microsoft.com/office/drawing/2014/main" val="2475644859"/>
                    </a:ext>
                  </a:extLst>
                </a:gridCol>
                <a:gridCol w="1281211">
                  <a:extLst>
                    <a:ext uri="{9D8B030D-6E8A-4147-A177-3AD203B41FA5}">
                      <a16:colId xmlns:a16="http://schemas.microsoft.com/office/drawing/2014/main" val="3206178645"/>
                    </a:ext>
                  </a:extLst>
                </a:gridCol>
                <a:gridCol w="1281211">
                  <a:extLst>
                    <a:ext uri="{9D8B030D-6E8A-4147-A177-3AD203B41FA5}">
                      <a16:colId xmlns:a16="http://schemas.microsoft.com/office/drawing/2014/main" val="1600073748"/>
                    </a:ext>
                  </a:extLst>
                </a:gridCol>
                <a:gridCol w="1281211">
                  <a:extLst>
                    <a:ext uri="{9D8B030D-6E8A-4147-A177-3AD203B41FA5}">
                      <a16:colId xmlns:a16="http://schemas.microsoft.com/office/drawing/2014/main" val="3699442529"/>
                    </a:ext>
                  </a:extLst>
                </a:gridCol>
                <a:gridCol w="1281211">
                  <a:extLst>
                    <a:ext uri="{9D8B030D-6E8A-4147-A177-3AD203B41FA5}">
                      <a16:colId xmlns:a16="http://schemas.microsoft.com/office/drawing/2014/main" val="1722868930"/>
                    </a:ext>
                  </a:extLst>
                </a:gridCol>
                <a:gridCol w="1281211">
                  <a:extLst>
                    <a:ext uri="{9D8B030D-6E8A-4147-A177-3AD203B41FA5}">
                      <a16:colId xmlns:a16="http://schemas.microsoft.com/office/drawing/2014/main" val="1205179819"/>
                    </a:ext>
                  </a:extLst>
                </a:gridCol>
                <a:gridCol w="1281211">
                  <a:extLst>
                    <a:ext uri="{9D8B030D-6E8A-4147-A177-3AD203B41FA5}">
                      <a16:colId xmlns:a16="http://schemas.microsoft.com/office/drawing/2014/main" val="406071420"/>
                    </a:ext>
                  </a:extLst>
                </a:gridCol>
                <a:gridCol w="1281211">
                  <a:extLst>
                    <a:ext uri="{9D8B030D-6E8A-4147-A177-3AD203B41FA5}">
                      <a16:colId xmlns:a16="http://schemas.microsoft.com/office/drawing/2014/main" val="1429404244"/>
                    </a:ext>
                  </a:extLst>
                </a:gridCol>
              </a:tblGrid>
              <a:tr h="4452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Crime categories   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2017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2018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2019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2020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2022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2023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2024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698436"/>
                  </a:ext>
                </a:extLst>
              </a:tr>
              <a:tr h="4125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Homicide 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1620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1787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1921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1891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1192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1714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1108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103214"/>
                  </a:ext>
                </a:extLst>
              </a:tr>
              <a:tr h="4125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Economic crimes 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3004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3419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3612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2331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2837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3918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2727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392939"/>
                  </a:ext>
                </a:extLst>
              </a:tr>
              <a:tr h="4125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Sex related Offences 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4941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6034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6257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6352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5224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6035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5216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55601"/>
                  </a:ext>
                </a:extLst>
              </a:tr>
              <a:tr h="3020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Child related offences 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752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824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665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699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1083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718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9284838"/>
                  </a:ext>
                </a:extLst>
              </a:tr>
              <a:tr h="4125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Breakings 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6233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7306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7690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5646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7483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9177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7023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659398"/>
                  </a:ext>
                </a:extLst>
              </a:tr>
              <a:tr h="4125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Thefts 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25314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26461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27958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18583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28358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35742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28264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4217651"/>
                  </a:ext>
                </a:extLst>
              </a:tr>
              <a:tr h="4125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Robberies 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2176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2670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2890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2147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3051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3701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3112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817804"/>
                  </a:ext>
                </a:extLst>
              </a:tr>
              <a:tr h="4125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Assaults 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7696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8762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8776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7329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7062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8436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7728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7785081"/>
                  </a:ext>
                </a:extLst>
              </a:tr>
              <a:tr h="3696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Other crimes in General 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17423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20072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20134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22746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19474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22599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21563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143181"/>
                  </a:ext>
                </a:extLst>
              </a:tr>
              <a:tr h="3086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Terrorism 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37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989400"/>
                  </a:ext>
                </a:extLst>
              </a:tr>
              <a:tr h="3642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Political/Media Offences 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258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110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1011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97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49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91626"/>
                  </a:ext>
                </a:extLst>
              </a:tr>
              <a:tr h="3347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Corruption 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249859"/>
                  </a:ext>
                </a:extLst>
              </a:tr>
              <a:tr h="4125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Narcotics/Drugs </a:t>
                      </a:r>
                      <a:endParaRPr lang="en-US" sz="1800" kern="10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2210</a:t>
                      </a:r>
                      <a:endParaRPr lang="en-US" sz="1800" kern="10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3464</a:t>
                      </a:r>
                      <a:endParaRPr lang="en-US" sz="1800" kern="10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3592</a:t>
                      </a:r>
                      <a:endParaRPr lang="en-US" sz="1800" kern="10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1641</a:t>
                      </a:r>
                      <a:endParaRPr lang="en-US" sz="1800" kern="10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4681</a:t>
                      </a:r>
                      <a:endParaRPr lang="en-US" sz="1800" kern="10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3655</a:t>
                      </a:r>
                      <a:endParaRPr lang="en-US" sz="1800" kern="10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5608</a:t>
                      </a:r>
                      <a:endParaRPr lang="en-US" sz="1800" kern="1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4046385"/>
                  </a:ext>
                </a:extLst>
              </a:tr>
              <a:tr h="4125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Other Laws** 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3664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4008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3642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2487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7513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4951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3562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057671"/>
                  </a:ext>
                </a:extLst>
              </a:tr>
              <a:tr h="4452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TOTAL 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38760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85071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87456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72833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87691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101131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86717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7973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5D08FAD-FCEC-51EF-2295-0021CB407D3D}"/>
              </a:ext>
            </a:extLst>
          </p:cNvPr>
          <p:cNvSpPr txBox="1"/>
          <p:nvPr/>
        </p:nvSpPr>
        <p:spPr>
          <a:xfrm>
            <a:off x="2899779" y="92468"/>
            <a:ext cx="7031736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Youth charged by nature of crime over the years (2017-2024)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4160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7DD85-FC74-3071-99F0-B0CB57D5D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latin typeface="Open Sans"/>
              </a:rPr>
              <a:t>Uganda-Youth offenders on line chart</a:t>
            </a:r>
            <a:endParaRPr lang="en-UG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8C0FA7-7914-EAF1-8020-AEA50F4FF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3504" y="0"/>
            <a:ext cx="12308448" cy="695858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5C6924F-0A04-10AF-342C-F6061BD93356}"/>
              </a:ext>
            </a:extLst>
          </p:cNvPr>
          <p:cNvSpPr/>
          <p:nvPr/>
        </p:nvSpPr>
        <p:spPr>
          <a:xfrm>
            <a:off x="8875776" y="6245352"/>
            <a:ext cx="1792224" cy="52120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accent2">
                    <a:lumMod val="50000"/>
                  </a:schemeClr>
                </a:solidFill>
              </a:rPr>
              <a:t>Source:  Uganda youth crime report 2025</a:t>
            </a:r>
          </a:p>
        </p:txBody>
      </p:sp>
    </p:spTree>
    <p:extLst>
      <p:ext uri="{BB962C8B-B14F-4D97-AF65-F5344CB8AC3E}">
        <p14:creationId xmlns:p14="http://schemas.microsoft.com/office/powerpoint/2010/main" val="3540389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568EB3-1C1E-1A92-3DB7-21F54894A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8"/>
          <a:stretch>
            <a:fillRect/>
          </a:stretch>
        </p:blipFill>
        <p:spPr bwMode="auto">
          <a:xfrm>
            <a:off x="0" y="621792"/>
            <a:ext cx="11923776" cy="484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55D77-B6EE-68DC-063E-6E032F59518C}"/>
              </a:ext>
            </a:extLst>
          </p:cNvPr>
          <p:cNvSpPr txBox="1"/>
          <p:nvPr/>
        </p:nvSpPr>
        <p:spPr>
          <a:xfrm>
            <a:off x="1856232" y="91440"/>
            <a:ext cx="767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G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Fastest-Growing Capital Crimes</a:t>
            </a:r>
            <a:endParaRPr kumimoji="0" lang="en-U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2EDB34-64C5-FD66-448D-852D24AD37CF}"/>
              </a:ext>
            </a:extLst>
          </p:cNvPr>
          <p:cNvSpPr/>
          <p:nvPr/>
        </p:nvSpPr>
        <p:spPr>
          <a:xfrm>
            <a:off x="0" y="5468112"/>
            <a:ext cx="12192000" cy="13898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 sz="1800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Sex-related offences remain the highest category, with more than 5,000 cases annually, though slightly declining after 2020. (exploitation)</a:t>
            </a:r>
          </a:p>
          <a:p>
            <a:pPr>
              <a:defRPr sz="1800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Narcotics offences are among the first growing crimes in Uganda cases nearly tripled from 2,210 (2017) to 5,608 (2024).</a:t>
            </a:r>
          </a:p>
          <a:p>
            <a:pPr>
              <a:defRPr sz="1800"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Sharp spike in 2022 and 2024 indicates growing exposure to drug markets, trafficking, and youth substance use.</a:t>
            </a:r>
          </a:p>
        </p:txBody>
      </p:sp>
    </p:spTree>
    <p:extLst>
      <p:ext uri="{BB962C8B-B14F-4D97-AF65-F5344CB8AC3E}">
        <p14:creationId xmlns:p14="http://schemas.microsoft.com/office/powerpoint/2010/main" val="491396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Narcotic/Drug Cases: Charges vs Convictions</a:t>
            </a:r>
            <a:br>
              <a:rPr lang="en-US" dirty="0"/>
            </a:b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" y="1825625"/>
            <a:ext cx="12006072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Charges continue to rise, while convictions remain significantly lower.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persistent gap suggests weak investigations, limited evidence, and slow prosecution.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Highlights need for diversion, treatment, and strengthened rehabilitation services.  ( Drug Courts-refer to treatment)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Underscores urgency for improved enforcement under the Narcotic Drugs &amp; Psychotropic Substances Act (2024).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80E85D-7116-9E8E-794C-799B48772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" y="502920"/>
            <a:ext cx="11804904" cy="623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68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4557D0-B316-E772-605F-F7C7D949B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3" y="512065"/>
            <a:ext cx="11649456" cy="53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08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93B9F-A768-4BE7-AC98-78D0C7920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55449"/>
            <a:ext cx="11841480" cy="79552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CSO work (UYDEL)  and drugs among young people</a:t>
            </a:r>
            <a:endParaRPr lang="en-U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F542F6-7DFB-467D-BD8E-111DAC0B2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3152" y="1051560"/>
            <a:ext cx="12265152" cy="58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97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CSO Role in Prevention &amp;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692" y="1444752"/>
            <a:ext cx="11740308" cy="5166359"/>
          </a:xfrm>
        </p:spPr>
        <p:txBody>
          <a:bodyPr>
            <a:normAutofit/>
          </a:bodyPr>
          <a:lstStyle/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Advocacy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rights-based drug policies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in prevention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practioners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(UPC and UTC)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Community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awareness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school prevention programs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Sports outreach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 &amp; psychosocial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services (e.g., UYDEL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UAAPA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(CSOs) adherence to standards is a problem.</a:t>
            </a:r>
          </a:p>
          <a:p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and research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guide policy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2378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414" y="81446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UYDEL /</a:t>
            </a:r>
            <a:r>
              <a:rPr dirty="0"/>
              <a:t>UNODC Awareness &amp; Sensitization Summary (Jan</a:t>
            </a:r>
            <a:r>
              <a:rPr lang="en-US" dirty="0"/>
              <a:t>-</a:t>
            </a:r>
            <a:r>
              <a:rPr dirty="0"/>
              <a:t>Sept 2025)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774350"/>
              </p:ext>
            </p:extLst>
          </p:nvPr>
        </p:nvGraphicFramePr>
        <p:xfrm>
          <a:off x="2024000" y="2568281"/>
          <a:ext cx="8144000" cy="21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0000">
                <a:tc>
                  <a:txBody>
                    <a:bodyPr/>
                    <a:lstStyle/>
                    <a:p>
                      <a:r>
                        <a:rPr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000">
                <a:tc>
                  <a:txBody>
                    <a:bodyPr/>
                    <a:lstStyle/>
                    <a:p>
                      <a:r>
                        <a:t>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6,996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7,874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14,870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000">
                <a:tc>
                  <a:txBody>
                    <a:bodyPr/>
                    <a:lstStyle/>
                    <a:p>
                      <a:r>
                        <a:rPr dirty="0"/>
                        <a:t>Community 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6,792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4,940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11,732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000">
                <a:tc>
                  <a:txBody>
                    <a:bodyPr/>
                    <a:lstStyle/>
                    <a:p>
                      <a:r>
                        <a:t>Overall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13,788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12,814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26,602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8126"/>
            <a:ext cx="10972800" cy="1143000"/>
          </a:xfrm>
        </p:spPr>
        <p:txBody>
          <a:bodyPr>
            <a:noAutofit/>
          </a:bodyPr>
          <a:lstStyle/>
          <a:p>
            <a:r>
              <a:rPr sz="3600" dirty="0"/>
              <a:t>Out-of-School &amp; Community Engagement (Jan</a:t>
            </a:r>
            <a:r>
              <a:rPr lang="en-US" sz="3600" dirty="0"/>
              <a:t>-</a:t>
            </a:r>
            <a:r>
              <a:rPr sz="3600" dirty="0"/>
              <a:t>Sept 2025)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448169"/>
              </p:ext>
            </p:extLst>
          </p:nvPr>
        </p:nvGraphicFramePr>
        <p:xfrm>
          <a:off x="1702815" y="1736434"/>
          <a:ext cx="85440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3333">
                <a:tc>
                  <a:txBody>
                    <a:bodyPr/>
                    <a:lstStyle/>
                    <a:p>
                      <a:r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333">
                <a:tc>
                  <a:txBody>
                    <a:bodyPr/>
                    <a:lstStyle/>
                    <a:p>
                      <a:r>
                        <a:t>Community Policing 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4,141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2,617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6,758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333">
                <a:tc>
                  <a:txBody>
                    <a:bodyPr/>
                    <a:lstStyle/>
                    <a:p>
                      <a:r>
                        <a:t>Peace Ambassadors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1,040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1,046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33">
                <a:tc>
                  <a:txBody>
                    <a:bodyPr/>
                    <a:lstStyle/>
                    <a:p>
                      <a:r>
                        <a:t>University Engagements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333">
                <a:tc>
                  <a:txBody>
                    <a:bodyPr/>
                    <a:lstStyle/>
                    <a:p>
                      <a:r>
                        <a:t>World Drug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635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333">
                <a:tc>
                  <a:txBody>
                    <a:bodyPr/>
                    <a:lstStyle/>
                    <a:p>
                      <a:r>
                        <a:t>World Day Against TIP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333">
                <a:tc>
                  <a:txBody>
                    <a:bodyPr/>
                    <a:lstStyle/>
                    <a:p>
                      <a:r>
                        <a:t>Community Drama &amp; Film Shows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333">
                <a:tc>
                  <a:txBody>
                    <a:bodyPr/>
                    <a:lstStyle/>
                    <a:p>
                      <a:r>
                        <a:t>World Youth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336">
                <a:tc>
                  <a:txBody>
                    <a:bodyPr/>
                    <a:lstStyle/>
                    <a:p>
                      <a:r>
                        <a:t>Vocational Skills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" y="365125"/>
            <a:ext cx="11722608" cy="558419"/>
          </a:xfrm>
        </p:spPr>
        <p:txBody>
          <a:bodyPr>
            <a:normAutofit fontScale="90000"/>
          </a:bodyPr>
          <a:lstStyle/>
          <a:p>
            <a:pPr algn="ctr"/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Emerging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 use trends in 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Uganda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414" y="1124712"/>
            <a:ext cx="11215172" cy="573328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Uganda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faces rising drug and substance abuse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with CSOs highlighting prevention, treatment gaps, and human rights issues.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3200" dirty="0"/>
              <a:t>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Rising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narcotics cases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cannabis, heroin, tramadol, methamphetamine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youth exposure in slums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sports , music , construction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boda-boda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industry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Growth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synthetic drugs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school-based substance use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Key Insights &amp; Way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/>
          </a:p>
          <a:p>
            <a:r>
              <a:t>Reached 26,602 participants with balanced gender participation</a:t>
            </a:r>
          </a:p>
          <a:p>
            <a:r>
              <a:t>Schools remain the strongest platform for large-scale prevention outreach</a:t>
            </a:r>
          </a:p>
          <a:p>
            <a:r>
              <a:t>Community sessions deepen engagement through policing and peer models</a:t>
            </a:r>
          </a:p>
          <a:p>
            <a:r>
              <a:t>Integrated school–community approach strengthens sustainable prevention impact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0"/>
            <a:ext cx="6870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b="1" dirty="0">
                <a:solidFill>
                  <a:prstClr val="black"/>
                </a:solidFill>
                <a:latin typeface="Calibri"/>
              </a:rPr>
              <a:t>Human Rights Implications of Drug Use &amp; Control in Uganda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98242"/>
              </p:ext>
            </p:extLst>
          </p:nvPr>
        </p:nvGraphicFramePr>
        <p:xfrm>
          <a:off x="82296" y="512064"/>
          <a:ext cx="11914632" cy="6444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7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6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5241">
                <a:tc>
                  <a:txBody>
                    <a:bodyPr/>
                    <a:lstStyle/>
                    <a:p>
                      <a:r>
                        <a:t>Human Rights 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Implication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241">
                <a:tc>
                  <a:txBody>
                    <a:bodyPr/>
                    <a:lstStyle/>
                    <a:p>
                      <a:r>
                        <a:rPr b="1" dirty="0"/>
                        <a:t>Criminalization of drug users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Leads to overcrowded prisons, prolonged detention, and violations of dignity</a:t>
                      </a:r>
                      <a:r>
                        <a:rPr lang="en-US" dirty="0"/>
                        <a:t>.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241">
                <a:tc>
                  <a:txBody>
                    <a:bodyPr/>
                    <a:lstStyle/>
                    <a:p>
                      <a:r>
                        <a:rPr b="1" dirty="0"/>
                        <a:t>Limited access to treatment &amp; rehabilitation</a:t>
                      </a:r>
                      <a:r>
                        <a:rPr lang="en-US" b="1" dirty="0"/>
                        <a:t> and Absence of treatment standards/unregulated  to (Public and CSO/ Private actors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Violates the right to health and perpetuates addiction and relapse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5241">
                <a:tc>
                  <a:txBody>
                    <a:bodyPr/>
                    <a:lstStyle/>
                    <a:p>
                      <a:r>
                        <a:rPr b="1"/>
                        <a:t>Double victimization of children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Children are punished as offenders despite being victims of exploitation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229">
                <a:tc>
                  <a:txBody>
                    <a:bodyPr/>
                    <a:lstStyle/>
                    <a:p>
                      <a:r>
                        <a:rPr b="1"/>
                        <a:t>Gendered vulnerabilities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Increases sexual exploitation, GBV, and unequal protection for girls and women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5241">
                <a:tc>
                  <a:txBody>
                    <a:bodyPr/>
                    <a:lstStyle/>
                    <a:p>
                      <a:r>
                        <a:rPr b="1"/>
                        <a:t>Stigma &amp; discrimination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Blocks access to health, education, justice, and social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5241">
                <a:tc>
                  <a:txBody>
                    <a:bodyPr/>
                    <a:lstStyle/>
                    <a:p>
                      <a:r>
                        <a:rPr b="1"/>
                        <a:t>Weak enforcement of drug-control laws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Undermines state protection obligations and international commitments</a:t>
                      </a:r>
                      <a:r>
                        <a:rPr lang="en-US" dirty="0"/>
                        <a:t> (UN-CRC and Conventions on Narcotics-1971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5241">
                <a:tc>
                  <a:txBody>
                    <a:bodyPr/>
                    <a:lstStyle/>
                    <a:p>
                      <a:r>
                        <a:rPr b="1" dirty="0"/>
                        <a:t>Inadequate youth-friendly mental health &amp; diversion programs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Increases recidivism, school dropout, and long-term social harm</a:t>
                      </a:r>
                      <a:r>
                        <a:rPr lang="en-US" dirty="0"/>
                        <a:t>. Escalates incidence of crime, puts pressure on justice institutions and staff burn out 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43481-AC4B-8775-D22B-D4CE9EC94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9728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these human rights issues matter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39989-49DF-32D8-C431-DC3AEA2CC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" y="749808"/>
            <a:ext cx="12127992" cy="5980176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Overcrowded detention ( violates constitutional rights to liberty &amp; humane treatment)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gaps fuel addiction, crime, and poor health outcomes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Failure to protect children breaches UN CRC and African Charter obligations/UN Conventions on Narcotics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Gendered harms deepen inequality &amp; perpetuate exploitation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Justice gaps (charges vs convictions) erode public trust.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rehabilitation ( increased recidivism and community insecurity.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duty to ensure rights-based drug policy remains unmet.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58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7864" y="0"/>
            <a:ext cx="92537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  <a:p>
            <a:pPr algn="ctr" defTabSz="457200"/>
            <a:r>
              <a:rPr sz="2400" b="1" dirty="0">
                <a:solidFill>
                  <a:prstClr val="black"/>
                </a:solidFill>
                <a:latin typeface="Calibri"/>
              </a:rPr>
              <a:t>Harm Reduction: Benefits, Limitations &amp; Uganda Policy Caution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25396"/>
              </p:ext>
            </p:extLst>
          </p:nvPr>
        </p:nvGraphicFramePr>
        <p:xfrm>
          <a:off x="0" y="700000"/>
          <a:ext cx="12192001" cy="6523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8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5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8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3222">
                <a:tc>
                  <a:txBody>
                    <a:bodyPr/>
                    <a:lstStyle/>
                    <a:p>
                      <a:r>
                        <a:rPr dirty="0"/>
                        <a:t>Dimension</a:t>
                      </a:r>
                      <a:r>
                        <a:rPr lang="en-US" dirty="0"/>
                        <a:t> </a:t>
                      </a:r>
                    </a:p>
                    <a:p>
                      <a:r>
                        <a:rPr lang="en-US" sz="1400" dirty="0">
                          <a:solidFill>
                            <a:srgbClr val="FFC000"/>
                          </a:solidFill>
                        </a:rPr>
                        <a:t>Needle exchange, naloxone distribution, overdose prevention education, safer-use counseling, supervised consumption services  </a:t>
                      </a:r>
                      <a:endParaRPr sz="14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Benefits (Evidence-Based)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Limitations / Uganda Context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222">
                <a:tc>
                  <a:txBody>
                    <a:bodyPr/>
                    <a:lstStyle/>
                    <a:p>
                      <a:r>
                        <a:rPr dirty="0"/>
                        <a:t>Public Health Impact</a:t>
                      </a:r>
                      <a:r>
                        <a:rPr lang="en-US" dirty="0"/>
                        <a:t>    (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Reduces overdoses, HIV/STI transmission, and drug-related 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Limited implementation; weak integration with prevention and treatment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222">
                <a:tc>
                  <a:txBody>
                    <a:bodyPr/>
                    <a:lstStyle/>
                    <a:p>
                      <a:r>
                        <a:t>Human Rights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Promotes dignity, safety, and non-judgmental access to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Concerns about child protection and community acceptance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222">
                <a:tc>
                  <a:txBody>
                    <a:bodyPr/>
                    <a:lstStyle/>
                    <a:p>
                      <a:r>
                        <a:t>Engagement in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Improves linkage to health and rehabilitation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Stigma and low trust reduce uptake among youth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3222">
                <a:tc>
                  <a:txBody>
                    <a:bodyPr/>
                    <a:lstStyle/>
                    <a:p>
                      <a:r>
                        <a:t>Legal &amp; Policy Alignment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Complements rights-based drug policy approaches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Unclear guidance under national law; limited political support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3222">
                <a:tc>
                  <a:txBody>
                    <a:bodyPr/>
                    <a:lstStyle/>
                    <a:p>
                      <a:r>
                        <a:t>Sustainability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Cost-effective when combined with prevention and 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Requires funding, trained staff, and strong oversight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8667">
                <a:tc>
                  <a:txBody>
                    <a:bodyPr/>
                    <a:lstStyle/>
                    <a:p>
                      <a:r>
                        <a:t>Conclusion / Policy Caution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Harm reduction can reduce immediate health and rights harms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>
                          <a:solidFill>
                            <a:srgbClr val="C00000"/>
                          </a:solidFill>
                        </a:rPr>
                        <a:t>Uganda must apply caution to avoid normalizing drug use or undermining drug‑free environments, especially for children and youth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FC18A-F817-5276-3537-42D28FD68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722377"/>
            <a:ext cx="9144000" cy="220370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DOES UGANDA HAVE</a:t>
            </a:r>
            <a:br>
              <a:rPr lang="en-GB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Tobacco</a:t>
            </a:r>
            <a:r>
              <a:rPr lang="en-GB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and </a:t>
            </a:r>
            <a:br>
              <a:rPr lang="en-GB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ALCOHOL BURDEN? </a:t>
            </a:r>
            <a:endParaRPr lang="en-GB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9B5DC-0F9C-D151-E66C-DF6F11B6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3501E-1C82-461C-BEE6-46FB2A8324E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419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Uganda’s Alcohol Burden – Key Insights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" y="1825625"/>
            <a:ext cx="5928360" cy="4351338"/>
          </a:xfrm>
        </p:spPr>
        <p:txBody>
          <a:bodyPr>
            <a:normAutofit fontScale="92500" lnSpcReduction="10000"/>
          </a:bodyPr>
          <a:lstStyle/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High availability of cheap, potent alcohol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–illicit alcohol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Youth exposure to unregulated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/unrecorded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products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Weak enforcement of alcohol-control laws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Rising health, crime, and social harms</a:t>
            </a:r>
          </a:p>
          <a:p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Urgent need for WHO-aligned policy action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EDFFB5-3C68-C78F-DFE5-4C9FF7A86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408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A4AC5-B95E-FA8D-C67B-AFEABE8CA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249424"/>
            <a:ext cx="5181600" cy="406247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6FE99-C261-B5B3-06B1-669C0EC2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11125200" cy="1325563"/>
          </a:xfrm>
        </p:spPr>
        <p:txBody>
          <a:bodyPr/>
          <a:lstStyle/>
          <a:p>
            <a:r>
              <a:rPr lang="en-US" b="1" dirty="0"/>
              <a:t>Contribution of alcohol to disease burden in Uganda- WHO, 2018</a:t>
            </a:r>
            <a:endParaRPr lang="en-GB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73B790-4ECD-8C8D-E618-1206381129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9200" y="3158331"/>
            <a:ext cx="4419600" cy="1685925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823B3CC-2FD6-0423-46DF-8C2C0548C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3720" y="1847850"/>
            <a:ext cx="595883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Deaths connected to alcohol</a:t>
            </a:r>
          </a:p>
          <a:p>
            <a:r>
              <a:rPr lang="en-US" b="1" dirty="0"/>
              <a:t>2861</a:t>
            </a:r>
            <a:r>
              <a:rPr lang="en-US" dirty="0"/>
              <a:t>  of  </a:t>
            </a:r>
            <a:r>
              <a:rPr lang="en-US" b="1" dirty="0"/>
              <a:t>liver cirrhosis deaths</a:t>
            </a:r>
          </a:p>
          <a:p>
            <a:r>
              <a:rPr lang="en-US" b="1" dirty="0"/>
              <a:t>3900 </a:t>
            </a:r>
            <a:r>
              <a:rPr lang="en-US" dirty="0"/>
              <a:t> of </a:t>
            </a:r>
            <a:r>
              <a:rPr lang="en-US" b="1" dirty="0"/>
              <a:t>Road traffic deaths</a:t>
            </a:r>
          </a:p>
          <a:p>
            <a:r>
              <a:rPr lang="en-US" b="1" dirty="0"/>
              <a:t>1500</a:t>
            </a:r>
            <a:r>
              <a:rPr lang="en-US" dirty="0"/>
              <a:t>  of </a:t>
            </a:r>
            <a:r>
              <a:rPr lang="en-US" b="1" dirty="0"/>
              <a:t>Cancer deaths</a:t>
            </a:r>
          </a:p>
          <a:p>
            <a:r>
              <a:rPr lang="en-US" dirty="0"/>
              <a:t>ASDR across 4 major NCDs (</a:t>
            </a:r>
            <a:r>
              <a:rPr lang="en-US" b="1" dirty="0"/>
              <a:t>Cardiovascular Disease, Chronic Respiratory Disease, Cancer and Diabetes</a:t>
            </a:r>
            <a:r>
              <a:rPr lang="en-US" dirty="0"/>
              <a:t>) was 709 per 100,000 in males and 506 in females in 2021 (WHO, 2023).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8A29FB-C6F6-19B3-ADCA-87837937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3501E-1C82-461C-BEE6-46FB2A8324E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532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3FB0E-4F97-7BDC-AD4B-8C30A9C89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365125"/>
            <a:ext cx="11832336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can be done to reduce alcohol related problems? (One main suggestion)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B7842-39E2-E38F-6DA3-47E0FAAA5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" y="1825625"/>
            <a:ext cx="3831336" cy="4351338"/>
          </a:xfrm>
        </p:spPr>
        <p:txBody>
          <a:bodyPr/>
          <a:lstStyle/>
          <a:p>
            <a:r>
              <a:rPr lang="en-US" dirty="0"/>
              <a:t>Most common</a:t>
            </a:r>
          </a:p>
          <a:p>
            <a:pPr lvl="1"/>
            <a:r>
              <a:rPr lang="en-US" b="1" dirty="0"/>
              <a:t>Sensitization</a:t>
            </a:r>
            <a:r>
              <a:rPr lang="en-US" dirty="0"/>
              <a:t> -38.6%</a:t>
            </a:r>
          </a:p>
          <a:p>
            <a:pPr lvl="1"/>
            <a:r>
              <a:rPr lang="en-US" b="1" dirty="0"/>
              <a:t>Regulate alcohol </a:t>
            </a:r>
            <a:r>
              <a:rPr lang="en-US" dirty="0"/>
              <a:t>use 25.7%</a:t>
            </a:r>
          </a:p>
          <a:p>
            <a:pPr lvl="1"/>
            <a:r>
              <a:rPr lang="en-US" dirty="0"/>
              <a:t>Tax  more alcohol  and </a:t>
            </a:r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BE3661A-9E95-0160-AA85-A951760EC61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78647772"/>
              </p:ext>
            </p:extLst>
          </p:nvPr>
        </p:nvGraphicFramePr>
        <p:xfrm>
          <a:off x="4133088" y="1825624"/>
          <a:ext cx="7220711" cy="43378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1407">
                  <a:extLst>
                    <a:ext uri="{9D8B030D-6E8A-4147-A177-3AD203B41FA5}">
                      <a16:colId xmlns:a16="http://schemas.microsoft.com/office/drawing/2014/main" val="3762473151"/>
                    </a:ext>
                  </a:extLst>
                </a:gridCol>
                <a:gridCol w="950386">
                  <a:extLst>
                    <a:ext uri="{9D8B030D-6E8A-4147-A177-3AD203B41FA5}">
                      <a16:colId xmlns:a16="http://schemas.microsoft.com/office/drawing/2014/main" val="482814601"/>
                    </a:ext>
                  </a:extLst>
                </a:gridCol>
                <a:gridCol w="2808918">
                  <a:extLst>
                    <a:ext uri="{9D8B030D-6E8A-4147-A177-3AD203B41FA5}">
                      <a16:colId xmlns:a16="http://schemas.microsoft.com/office/drawing/2014/main" val="2964857918"/>
                    </a:ext>
                  </a:extLst>
                </a:gridCol>
              </a:tblGrid>
              <a:tr h="260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 dirty="0">
                          <a:effectLst/>
                          <a:latin typeface="Arial Narrow" panose="020B0606020202030204" pitchFamily="34" charset="0"/>
                        </a:rPr>
                        <a:t>Suggestion</a:t>
                      </a:r>
                      <a:endParaRPr lang="en-GB" sz="18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Freq.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Percent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7239210"/>
                  </a:ext>
                </a:extLst>
              </a:tr>
              <a:tr h="260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 dirty="0">
                          <a:solidFill>
                            <a:srgbClr val="FFFF00"/>
                          </a:solidFill>
                          <a:effectLst/>
                          <a:latin typeface="Arial Narrow" panose="020B0606020202030204" pitchFamily="34" charset="0"/>
                        </a:rPr>
                        <a:t>Sensitization</a:t>
                      </a:r>
                      <a:endParaRPr lang="en-GB" sz="1800" kern="100" dirty="0">
                        <a:solidFill>
                          <a:srgbClr val="FFFF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solidFill>
                            <a:srgbClr val="FFFF00"/>
                          </a:solidFill>
                          <a:effectLst/>
                          <a:latin typeface="Arial Narrow" panose="020B0606020202030204" pitchFamily="34" charset="0"/>
                        </a:rPr>
                        <a:t>131</a:t>
                      </a:r>
                      <a:endParaRPr lang="en-GB" sz="1800" kern="100">
                        <a:solidFill>
                          <a:srgbClr val="FFFF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solidFill>
                            <a:srgbClr val="FFFF00"/>
                          </a:solidFill>
                          <a:effectLst/>
                          <a:latin typeface="Arial Narrow" panose="020B0606020202030204" pitchFamily="34" charset="0"/>
                        </a:rPr>
                        <a:t>38.64</a:t>
                      </a:r>
                      <a:endParaRPr lang="en-GB" sz="1800" kern="100">
                        <a:solidFill>
                          <a:srgbClr val="FFFF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1736368"/>
                  </a:ext>
                </a:extLst>
              </a:tr>
              <a:tr h="260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solidFill>
                            <a:srgbClr val="FFFF00"/>
                          </a:solidFill>
                          <a:effectLst/>
                          <a:latin typeface="Arial Narrow" panose="020B0606020202030204" pitchFamily="34" charset="0"/>
                        </a:rPr>
                        <a:t>Regulate alcohol use</a:t>
                      </a:r>
                      <a:endParaRPr lang="en-GB" sz="1800" kern="100">
                        <a:solidFill>
                          <a:srgbClr val="FFFF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solidFill>
                            <a:srgbClr val="FFFF00"/>
                          </a:solidFill>
                          <a:effectLst/>
                          <a:latin typeface="Arial Narrow" panose="020B0606020202030204" pitchFamily="34" charset="0"/>
                        </a:rPr>
                        <a:t>87</a:t>
                      </a:r>
                      <a:endParaRPr lang="en-GB" sz="1800" kern="100">
                        <a:solidFill>
                          <a:srgbClr val="FFFF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 dirty="0">
                          <a:solidFill>
                            <a:srgbClr val="FFFF00"/>
                          </a:solidFill>
                          <a:effectLst/>
                          <a:latin typeface="Arial Narrow" panose="020B0606020202030204" pitchFamily="34" charset="0"/>
                        </a:rPr>
                        <a:t>25.66</a:t>
                      </a:r>
                      <a:endParaRPr lang="en-GB" sz="1800" kern="100" dirty="0">
                        <a:solidFill>
                          <a:srgbClr val="FFFF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1245599"/>
                  </a:ext>
                </a:extLst>
              </a:tr>
              <a:tr h="2094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Create more Job opportunities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 dirty="0"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  <a:endParaRPr lang="en-GB" sz="18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8.26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5760646"/>
                  </a:ext>
                </a:extLst>
              </a:tr>
              <a:tr h="260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 dirty="0">
                          <a:effectLst/>
                          <a:latin typeface="Arial Narrow" panose="020B0606020202030204" pitchFamily="34" charset="0"/>
                        </a:rPr>
                        <a:t>Ban factories (Some/all)</a:t>
                      </a:r>
                      <a:endParaRPr lang="en-GB" sz="18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6.19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1239759"/>
                  </a:ext>
                </a:extLst>
              </a:tr>
              <a:tr h="260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Ban alcohol use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 dirty="0">
                          <a:effectLst/>
                          <a:latin typeface="Arial Narrow" panose="020B0606020202030204" pitchFamily="34" charset="0"/>
                        </a:rPr>
                        <a:t>5.90</a:t>
                      </a:r>
                      <a:endParaRPr lang="en-GB" sz="18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1233818"/>
                  </a:ext>
                </a:extLst>
              </a:tr>
              <a:tr h="260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Ban sales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2.36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8084237"/>
                  </a:ext>
                </a:extLst>
              </a:tr>
              <a:tr h="260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 dirty="0">
                          <a:effectLst/>
                          <a:latin typeface="Arial Narrow" panose="020B0606020202030204" pitchFamily="34" charset="0"/>
                        </a:rPr>
                        <a:t>Increase Taxes</a:t>
                      </a:r>
                      <a:endParaRPr lang="en-GB" sz="18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2.36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2372356"/>
                  </a:ext>
                </a:extLst>
              </a:tr>
              <a:tr h="260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Ban bars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1.47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8375384"/>
                  </a:ext>
                </a:extLst>
              </a:tr>
              <a:tr h="260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Religious Intervention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1.18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9551900"/>
                  </a:ext>
                </a:extLst>
              </a:tr>
              <a:tr h="260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Punitive measures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0.88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4170445"/>
                  </a:ext>
                </a:extLst>
              </a:tr>
              <a:tr h="260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Others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2.93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9612578"/>
                  </a:ext>
                </a:extLst>
              </a:tr>
              <a:tr h="260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Missing/Nothing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2.47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061106"/>
                  </a:ext>
                </a:extLst>
              </a:tr>
              <a:tr h="260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Doesn't know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2.65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5718251"/>
                  </a:ext>
                </a:extLst>
              </a:tr>
              <a:tr h="260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8446670"/>
                  </a:ext>
                </a:extLst>
              </a:tr>
              <a:tr h="260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>
                          <a:effectLst/>
                          <a:latin typeface="Arial Narrow" panose="020B0606020202030204" pitchFamily="34" charset="0"/>
                        </a:rPr>
                        <a:t>339</a:t>
                      </a:r>
                      <a:endParaRPr lang="en-GB" sz="1800" kern="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100" dirty="0">
                          <a:effectLst/>
                          <a:latin typeface="Arial Narrow" panose="020B0606020202030204" pitchFamily="34" charset="0"/>
                        </a:rPr>
                        <a:t>100.00</a:t>
                      </a:r>
                      <a:endParaRPr lang="en-GB" sz="1800" kern="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623511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8C99B-B1E4-152B-0FDF-3B5273BA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3501E-1C82-461C-BEE6-46FB2A8324E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754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9CDC8-8ADC-EFD7-F57B-A7103E29E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914632" cy="877824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 UHRC – Narcotics/Drugs &amp; Substance Abuse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01E13-0A80-D5C9-4117-29CF47B58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1832"/>
            <a:ext cx="12192000" cy="5916168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Enforce the Psychotropic and Narcotic Drugs (Control) Act, 2024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targeting trafficking, distribution, and emerging harmful substances.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Judicial review and approach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sentencing options for drug offenders ( Shift from punishment to protection.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Expand treatment and rehabilitation services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ensuring accessible, youth-friendly support across regions.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Strengthen school and community-based prevention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including awareness programs and early intervention for at-risk youth.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strategy that address root causes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through poverty reduction, youth empowerment, education, mental health, and psychosocial support. (MGLSD/Education/Internal affairs)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Tax more alcohol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use proceeds to do research prevention, rehabilitation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Promote diversion and community-based rehabilitation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improve law-enforcement capacity, and develop multisectoral, gender-sensitive prevention systems.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591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9B77B2-B08A-AA57-222E-7B7DBFA487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088"/>
          <a:stretch>
            <a:fillRect/>
          </a:stretch>
        </p:blipFill>
        <p:spPr>
          <a:xfrm>
            <a:off x="4242817" y="1887883"/>
            <a:ext cx="4498848" cy="405721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A869E02-FE32-DBB8-FA26-56A1758CB147}"/>
              </a:ext>
            </a:extLst>
          </p:cNvPr>
          <p:cNvSpPr txBox="1">
            <a:spLocks/>
          </p:cNvSpPr>
          <p:nvPr/>
        </p:nvSpPr>
        <p:spPr>
          <a:xfrm>
            <a:off x="1372558" y="343798"/>
            <a:ext cx="9158824" cy="15440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Juvenile and Youth Crime 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 Uganda…… 2017-2024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8A7944-5150-5775-AC11-6A9E55573BE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2611" y="5119302"/>
            <a:ext cx="3524036" cy="1010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AB511C-0AB0-45B8-2C44-CFB524F4DBC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530622" y="5111388"/>
            <a:ext cx="1000760" cy="100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4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774C1-CA2D-A2D0-C4F2-186113DA4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1256" cy="695579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Drugs and substance use/abuse in Uganda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70A75FB-F9BD-60AB-66BF-2B4435E5E0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8283038"/>
              </p:ext>
            </p:extLst>
          </p:nvPr>
        </p:nvGraphicFramePr>
        <p:xfrm>
          <a:off x="0" y="1060704"/>
          <a:ext cx="12192000" cy="6081970"/>
        </p:xfrm>
        <a:graphic>
          <a:graphicData uri="http://schemas.openxmlformats.org/drawingml/2006/table">
            <a:tbl>
              <a:tblPr/>
              <a:tblGrid>
                <a:gridCol w="2697480">
                  <a:extLst>
                    <a:ext uri="{9D8B030D-6E8A-4147-A177-3AD203B41FA5}">
                      <a16:colId xmlns:a16="http://schemas.microsoft.com/office/drawing/2014/main" val="752063438"/>
                    </a:ext>
                  </a:extLst>
                </a:gridCol>
                <a:gridCol w="3398520">
                  <a:extLst>
                    <a:ext uri="{9D8B030D-6E8A-4147-A177-3AD203B41FA5}">
                      <a16:colId xmlns:a16="http://schemas.microsoft.com/office/drawing/2014/main" val="234907240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1361537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594618293"/>
                    </a:ext>
                  </a:extLst>
                </a:gridCol>
              </a:tblGrid>
              <a:tr h="7062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Substance Category</a:t>
                      </a:r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Examples in Uganda</a:t>
                      </a:r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Common Contexts of Use/Misuse</a:t>
                      </a:r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Key Concerns</a:t>
                      </a:r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598518"/>
                  </a:ext>
                </a:extLst>
              </a:tr>
              <a:tr h="159279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Stimulants</a:t>
                      </a:r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Khat </a:t>
                      </a:r>
                      <a:r>
                        <a:rPr lang="en-US" sz="2000" b="1" dirty="0">
                          <a:latin typeface="+mj-lt"/>
                          <a:cs typeface="Times New Roman" panose="02020603050405020304" pitchFamily="18" charset="0"/>
                        </a:rPr>
                        <a:t>(Miraa);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Methamphetamine</a:t>
                      </a:r>
                      <a:r>
                        <a:rPr lang="en-US" sz="2000" b="1" dirty="0">
                          <a:latin typeface="+mj-lt"/>
                          <a:cs typeface="Times New Roman" panose="02020603050405020304" pitchFamily="18" charset="0"/>
                        </a:rPr>
                        <a:t> (“Ice”);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Amphetamines; </a:t>
                      </a:r>
                      <a:r>
                        <a:rPr lang="en-US" sz="2000" b="1" dirty="0">
                          <a:latin typeface="+mj-lt"/>
                          <a:cs typeface="Times New Roman" panose="02020603050405020304" pitchFamily="18" charset="0"/>
                        </a:rPr>
                        <a:t>High-caffeine energy drinks</a:t>
                      </a:r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latin typeface="+mj-lt"/>
                          <a:cs typeface="Times New Roman" panose="02020603050405020304" pitchFamily="18" charset="0"/>
                        </a:rPr>
                        <a:t>Youth in urban areas; transport and boda-boda industry; nightlife settings</a:t>
                      </a:r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+mj-lt"/>
                          <a:cs typeface="Times New Roman" panose="02020603050405020304" pitchFamily="18" charset="0"/>
                        </a:rPr>
                        <a:t>Increased risk-taking, dependence, mental health disorders, violence</a:t>
                      </a:r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076824"/>
                  </a:ext>
                </a:extLst>
              </a:tr>
              <a:tr h="248873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Central Nervous System (CNS) Depressants</a:t>
                      </a:r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Alcohol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latin typeface="+mj-lt"/>
                          <a:cs typeface="Times New Roman" panose="02020603050405020304" pitchFamily="18" charset="0"/>
                        </a:rPr>
                        <a:t>(sachet alcohol, waragi, local brews – </a:t>
                      </a:r>
                      <a:r>
                        <a:rPr lang="en-US" sz="2000" b="1" dirty="0" err="1">
                          <a:latin typeface="+mj-lt"/>
                          <a:cs typeface="Times New Roman" panose="02020603050405020304" pitchFamily="18" charset="0"/>
                        </a:rPr>
                        <a:t>malwa</a:t>
                      </a:r>
                      <a:r>
                        <a:rPr lang="en-US" sz="2000" b="1" dirty="0">
                          <a:latin typeface="+mj-lt"/>
                          <a:cs typeface="Times New Roman" panose="02020603050405020304" pitchFamily="18" charset="0"/>
                        </a:rPr>
                        <a:t>, tonto, </a:t>
                      </a:r>
                      <a:r>
                        <a:rPr lang="en-US" sz="2000" b="1" dirty="0" err="1">
                          <a:latin typeface="+mj-lt"/>
                          <a:cs typeface="Times New Roman" panose="02020603050405020304" pitchFamily="18" charset="0"/>
                        </a:rPr>
                        <a:t>ajon</a:t>
                      </a:r>
                      <a:r>
                        <a:rPr lang="en-US" sz="2000" b="1" dirty="0">
                          <a:latin typeface="+mj-lt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Benzodiazepines </a:t>
                      </a:r>
                      <a:r>
                        <a:rPr lang="en-US" sz="2000" b="1" dirty="0">
                          <a:latin typeface="+mj-lt"/>
                          <a:cs typeface="Times New Roman" panose="02020603050405020304" pitchFamily="18" charset="0"/>
                        </a:rPr>
                        <a:t>(Diazepam, Alprazolam);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Codeine-based</a:t>
                      </a:r>
                      <a:r>
                        <a:rPr lang="en-US" sz="2000" b="1" dirty="0">
                          <a:latin typeface="+mj-lt"/>
                          <a:cs typeface="Times New Roman" panose="02020603050405020304" pitchFamily="18" charset="0"/>
                        </a:rPr>
                        <a:t> cough syrups;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Inhalants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latin typeface="+mj-lt"/>
                          <a:cs typeface="Times New Roman" panose="02020603050405020304" pitchFamily="18" charset="0"/>
                        </a:rPr>
                        <a:t>(petrol, glue, paint thinners)</a:t>
                      </a:r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latin typeface="+mj-lt"/>
                          <a:cs typeface="Times New Roman" panose="02020603050405020304" pitchFamily="18" charset="0"/>
                        </a:rPr>
                        <a:t>Slums and informal settlements; street-connected children; nightlife; self-medication</a:t>
                      </a:r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+mj-lt"/>
                          <a:cs typeface="Times New Roman" panose="02020603050405020304" pitchFamily="18" charset="0"/>
                        </a:rPr>
                        <a:t>Addiction, overdose, impaired judgment, GBV, school dropout</a:t>
                      </a:r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807242"/>
                  </a:ext>
                </a:extLst>
              </a:tr>
              <a:tr h="10095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Opioid Analgesics</a:t>
                      </a:r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Tramadol; Morphine </a:t>
                      </a:r>
                      <a:r>
                        <a:rPr lang="en-US" sz="2000" b="1" dirty="0">
                          <a:latin typeface="+mj-lt"/>
                          <a:cs typeface="Times New Roman" panose="02020603050405020304" pitchFamily="18" charset="0"/>
                        </a:rPr>
                        <a:t>(medical diversion); 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Codeine; Heroin</a:t>
                      </a:r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latin typeface="+mj-lt"/>
                          <a:cs typeface="Times New Roman" panose="02020603050405020304" pitchFamily="18" charset="0"/>
                        </a:rPr>
                        <a:t>Manual laborers; youth; health-facility diversion; urban drug markets</a:t>
                      </a:r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latin typeface="+mj-lt"/>
                          <a:cs typeface="Times New Roman" panose="02020603050405020304" pitchFamily="18" charset="0"/>
                        </a:rPr>
                        <a:t>High addiction potential, overdose risk, criminal justice involvement</a:t>
                      </a:r>
                    </a:p>
                    <a:p>
                      <a:pPr>
                        <a:buNone/>
                      </a:pPr>
                      <a:endParaRPr lang="en-US" sz="2000" b="1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0760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8E413FE-151F-D644-BD28-1D778FF1DA10}"/>
              </a:ext>
            </a:extLst>
          </p:cNvPr>
          <p:cNvSpPr txBox="1"/>
          <p:nvPr/>
        </p:nvSpPr>
        <p:spPr>
          <a:xfrm>
            <a:off x="838200" y="6804346"/>
            <a:ext cx="1111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Source: CSO reports, UYDEL program data, Police Crime Reports, UNODC-Uganda, Ministry of Health (2023–2025)</a:t>
            </a:r>
          </a:p>
        </p:txBody>
      </p:sp>
    </p:spTree>
    <p:extLst>
      <p:ext uri="{BB962C8B-B14F-4D97-AF65-F5344CB8AC3E}">
        <p14:creationId xmlns:p14="http://schemas.microsoft.com/office/powerpoint/2010/main" val="1499214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083C3C-FDC0-1EC4-CA22-430769C76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8" y="0"/>
            <a:ext cx="11649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67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A0A966-B835-57FC-C077-5309F8F20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" y="0"/>
            <a:ext cx="11969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43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FAB2E-CCDD-6D9E-101F-E11FBA76A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307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A07D6-B705-2D68-EF68-74921851F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1170432"/>
            <a:ext cx="12015216" cy="5006531"/>
          </a:xfrm>
        </p:spPr>
        <p:txBody>
          <a:bodyPr>
            <a:normAutofit fontScale="47500" lnSpcReduction="20000"/>
          </a:bodyPr>
          <a:lstStyle/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Kasirye, R., Katende, A,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Mutawe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.,R,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Serunjonji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U.,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Nakijoba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B., &amp;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Nsonga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(2024). 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Youth crime in Uganda, 2017–2024: Trends, determinants, and policy imperatives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Uganda Youth Development Link (UYDEL).</a:t>
            </a:r>
          </a:p>
          <a:p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Mbeta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(2023). P93 The burden of non-communicable diseases and attributable risk factors in Uganda from 1990–2019: A Global Burden of Disease 2019 Study.</a:t>
            </a: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Aber-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Odonga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H., Babirye, J. N., Engebretsen, I. M. S., &amp;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Nuwaha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 (2024). Prevalence of probable substance use disorders among children in Ugandan health facilities. 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BMC public health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314.</a:t>
            </a:r>
          </a:p>
          <a:p>
            <a:r>
              <a:rPr lang="en-GB" sz="33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Naimi TS</a:t>
            </a:r>
            <a:r>
              <a:rPr lang="en-GB" sz="33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GB" sz="33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Ross CS</a:t>
            </a:r>
            <a:r>
              <a:rPr lang="en-GB" sz="33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GB" sz="33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Siegel MB</a:t>
            </a:r>
            <a:r>
              <a:rPr lang="en-GB" sz="33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GB" sz="33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DeJong W</a:t>
            </a:r>
            <a:r>
              <a:rPr lang="en-GB" sz="33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GB" sz="33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Jernigan DH</a:t>
            </a:r>
            <a:r>
              <a:rPr lang="en-GB" sz="33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GB" sz="33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en-GB" sz="33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Amount of televised alcohol advertising exposure and the quantity of alcohol consumed by youth. </a:t>
            </a:r>
            <a:r>
              <a:rPr lang="en-GB" sz="33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Stud. Alcohol Drugs</a:t>
            </a:r>
            <a:r>
              <a:rPr lang="en-GB" sz="33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77:723–29</a:t>
            </a:r>
          </a:p>
          <a:p>
            <a:r>
              <a:rPr lang="en-GB" sz="33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Kabwama</a:t>
            </a:r>
            <a:r>
              <a:rPr lang="en-GB" sz="33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 N., Matovu, J. K., </a:t>
            </a:r>
            <a:r>
              <a:rPr lang="en-GB" sz="33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Ssenkusu</a:t>
            </a:r>
            <a:r>
              <a:rPr lang="en-GB" sz="33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M., </a:t>
            </a:r>
            <a:r>
              <a:rPr lang="en-GB" sz="33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Ssekamatte</a:t>
            </a:r>
            <a:r>
              <a:rPr lang="en-GB" sz="33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T., &amp; Wanyenze, R. K. (2021). Alcohol use and associated factors among adolescent boys and young men in Kampala, Uganda. </a:t>
            </a:r>
            <a:r>
              <a:rPr lang="en-GB" sz="33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Substance Abuse Treatment, Prevention, and Policy</a:t>
            </a:r>
            <a:r>
              <a:rPr lang="en-GB" sz="33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GB" sz="33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GB" sz="33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(1), 49.</a:t>
            </a: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Namara, E. 2020. In Uganda, Addiction Treatment Is a Privilege Few Can Afford (globalpressjournal.com)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UNFPA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World Population Dashboard -Uganda | United Nations Population Fund (unfpa.org)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3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Kaggwa, M. M., Harms, S., &amp; Mamun, M. A. (2022). Mental health care in Uganda. </a:t>
            </a:r>
            <a:r>
              <a:rPr lang="en-US" sz="33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Lancet Psychiatry</a:t>
            </a:r>
            <a:r>
              <a:rPr lang="en-US" sz="33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33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3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(10), 766-767.</a:t>
            </a:r>
          </a:p>
          <a:p>
            <a:r>
              <a:rPr lang="en-GB" sz="33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Tumwesigye, N. M., Kyomuhendo, G. B., Greenfield, T. K., &amp; Wanyenze, R. K. (2012). Problem drinking and physical intimate partner violence against women: evidence from a national survey in Uganda. </a:t>
            </a:r>
            <a:r>
              <a:rPr lang="en-GB" sz="33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BMC public health</a:t>
            </a:r>
            <a:r>
              <a:rPr lang="en-GB" sz="33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GB" sz="33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GB" sz="33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(1), 1-11.</a:t>
            </a:r>
          </a:p>
          <a:p>
            <a:r>
              <a:rPr lang="en-GB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Nazarius Mbona Tumwesigye</a:t>
            </a:r>
            <a:r>
              <a:rPr lang="en-US" sz="3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Vincent Mubangizi</a:t>
            </a:r>
            <a:r>
              <a:rPr lang="en-US" sz="3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Wilber Karugahe</a:t>
            </a:r>
            <a:r>
              <a:rPr lang="en-US" sz="3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Agnes Napyo</a:t>
            </a:r>
            <a:r>
              <a:rPr lang="en-US" sz="3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Sam Maling</a:t>
            </a:r>
            <a:r>
              <a:rPr lang="en-US" sz="3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Aggrey Mukose</a:t>
            </a:r>
            <a:r>
              <a:rPr lang="en-US" sz="3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Catherine Gitige</a:t>
            </a:r>
            <a:r>
              <a:rPr lang="en-US" sz="3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Mary Mbuo</a:t>
            </a:r>
            <a:r>
              <a:rPr lang="en-US" sz="3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Cissie Namanda</a:t>
            </a:r>
            <a:r>
              <a:rPr lang="en-US" sz="3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Merlin Willcox</a:t>
            </a:r>
            <a:r>
              <a:rPr lang="en-US" sz="3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GB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HARMFUL USE OF ALCOHOL IN A RURAL SETTING: A Pilot study around Lake </a:t>
            </a:r>
            <a:r>
              <a:rPr lang="en-GB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Bunyonyi</a:t>
            </a:r>
            <a:r>
              <a:rPr lang="en-GB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Kigezi</a:t>
            </a:r>
            <a:r>
              <a:rPr lang="en-GB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Sub-region, Uganda – Conference presentation- Glasgow  June 2025</a:t>
            </a:r>
            <a:endParaRPr lang="en-GB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  <a:p>
            <a:endParaRPr lang="en-GB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1B64C-C981-11BB-5424-F457DA80E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3501E-1C82-461C-BEE6-46FB2A8324E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018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B47D3-63B9-E38B-CE2D-0BF40835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Drivers of Drug and Substance Abuse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53ACF-80A9-4015-D786-FE2ECF3F6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3585"/>
            <a:ext cx="12192000" cy="561441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unemployment and poverty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Peer pressure and urban social environments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Trauma, violence, and mental health gaps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Easy availability due to weak enforcement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Youth in informal settlements face easy access to drugs; boda industry linked to trafficking and distribution.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056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8E275EB-E7F7-5F48-B9C0-087AF01D47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941731"/>
              </p:ext>
            </p:extLst>
          </p:nvPr>
        </p:nvGraphicFramePr>
        <p:xfrm>
          <a:off x="348792" y="1046906"/>
          <a:ext cx="11349873" cy="5533536"/>
        </p:xfrm>
        <a:graphic>
          <a:graphicData uri="http://schemas.openxmlformats.org/drawingml/2006/table">
            <a:tbl>
              <a:tblPr firstRow="1" firstCol="1" bandRow="1"/>
              <a:tblGrid>
                <a:gridCol w="3314325">
                  <a:extLst>
                    <a:ext uri="{9D8B030D-6E8A-4147-A177-3AD203B41FA5}">
                      <a16:colId xmlns:a16="http://schemas.microsoft.com/office/drawing/2014/main" val="3352003081"/>
                    </a:ext>
                  </a:extLst>
                </a:gridCol>
                <a:gridCol w="951870">
                  <a:extLst>
                    <a:ext uri="{9D8B030D-6E8A-4147-A177-3AD203B41FA5}">
                      <a16:colId xmlns:a16="http://schemas.microsoft.com/office/drawing/2014/main" val="257686781"/>
                    </a:ext>
                  </a:extLst>
                </a:gridCol>
                <a:gridCol w="1180613">
                  <a:extLst>
                    <a:ext uri="{9D8B030D-6E8A-4147-A177-3AD203B41FA5}">
                      <a16:colId xmlns:a16="http://schemas.microsoft.com/office/drawing/2014/main" val="3952142572"/>
                    </a:ext>
                  </a:extLst>
                </a:gridCol>
                <a:gridCol w="1180613">
                  <a:extLst>
                    <a:ext uri="{9D8B030D-6E8A-4147-A177-3AD203B41FA5}">
                      <a16:colId xmlns:a16="http://schemas.microsoft.com/office/drawing/2014/main" val="1496801913"/>
                    </a:ext>
                  </a:extLst>
                </a:gridCol>
                <a:gridCol w="1180613">
                  <a:extLst>
                    <a:ext uri="{9D8B030D-6E8A-4147-A177-3AD203B41FA5}">
                      <a16:colId xmlns:a16="http://schemas.microsoft.com/office/drawing/2014/main" val="1507457225"/>
                    </a:ext>
                  </a:extLst>
                </a:gridCol>
                <a:gridCol w="1180613">
                  <a:extLst>
                    <a:ext uri="{9D8B030D-6E8A-4147-A177-3AD203B41FA5}">
                      <a16:colId xmlns:a16="http://schemas.microsoft.com/office/drawing/2014/main" val="2063095038"/>
                    </a:ext>
                  </a:extLst>
                </a:gridCol>
                <a:gridCol w="1180613">
                  <a:extLst>
                    <a:ext uri="{9D8B030D-6E8A-4147-A177-3AD203B41FA5}">
                      <a16:colId xmlns:a16="http://schemas.microsoft.com/office/drawing/2014/main" val="2811497101"/>
                    </a:ext>
                  </a:extLst>
                </a:gridCol>
                <a:gridCol w="1180613">
                  <a:extLst>
                    <a:ext uri="{9D8B030D-6E8A-4147-A177-3AD203B41FA5}">
                      <a16:colId xmlns:a16="http://schemas.microsoft.com/office/drawing/2014/main" val="1545153081"/>
                    </a:ext>
                  </a:extLst>
                </a:gridCol>
              </a:tblGrid>
              <a:tr h="9222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Crime categories   </a:t>
                      </a:r>
                      <a:endParaRPr lang="en-US" sz="2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2017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2018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2019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2020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2022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2023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2024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839756"/>
                  </a:ext>
                </a:extLst>
              </a:tr>
              <a:tr h="9222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Homicide 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38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38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9934554"/>
                  </a:ext>
                </a:extLst>
              </a:tr>
              <a:tr h="9222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Sex related Offences </a:t>
                      </a:r>
                      <a:endParaRPr lang="en-US" sz="2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445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545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547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479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443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520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299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543435"/>
                  </a:ext>
                </a:extLst>
              </a:tr>
              <a:tr h="9222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Robberies 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68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112</a:t>
                      </a:r>
                      <a:endParaRPr lang="en-US" sz="2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142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118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168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140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7652758"/>
                  </a:ext>
                </a:extLst>
              </a:tr>
              <a:tr h="9222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Terrorism 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620049"/>
                  </a:ext>
                </a:extLst>
              </a:tr>
              <a:tr h="9222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Narcotics/Drugs</a:t>
                      </a:r>
                      <a:endParaRPr lang="en-US" sz="2800" b="1" kern="1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</a:t>
                      </a:r>
                      <a:endParaRPr lang="en-US" sz="2800" b="1" kern="10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</a:t>
                      </a:r>
                      <a:endParaRPr lang="en-US" sz="2800" b="1" kern="10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146</a:t>
                      </a:r>
                      <a:endParaRPr lang="en-US" sz="2800" b="1" kern="1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2800" b="1" kern="10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137</a:t>
                      </a:r>
                      <a:endParaRPr lang="en-US" sz="2800" b="1" kern="10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64</a:t>
                      </a:r>
                      <a:endParaRPr lang="en-US" sz="2800" b="1" kern="10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131</a:t>
                      </a:r>
                      <a:endParaRPr lang="en-US" sz="2800" b="1" kern="1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835750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E544C5E-C625-F50D-EAC4-6D75F5248791}"/>
              </a:ext>
            </a:extLst>
          </p:cNvPr>
          <p:cNvSpPr txBox="1"/>
          <p:nvPr/>
        </p:nvSpPr>
        <p:spPr>
          <a:xfrm>
            <a:off x="348792" y="400692"/>
            <a:ext cx="1074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Juvenile Offenders 12-18 years (charged) by Capital offences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25655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venile_Offenders_Capital_Crimes_LineGra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70" y="202294"/>
            <a:ext cx="11138008" cy="4854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DF5DDE-1BFB-F501-59CE-06614E77BC74}"/>
              </a:ext>
            </a:extLst>
          </p:cNvPr>
          <p:cNvSpPr txBox="1"/>
          <p:nvPr/>
        </p:nvSpPr>
        <p:spPr>
          <a:xfrm>
            <a:off x="277505" y="4952676"/>
            <a:ext cx="12109704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Juvenile crime is dominated by sex-related offences, but recent decline in 2024 signals potential for progress.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Robberies and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drug-related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</a:rPr>
              <a:t>crimes show fluctuating trends, highlighting ongoing risks for youth.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 Narcotics-related crimes fluctuate, peaking in some years. Charged vs Conviction are fewer.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Sustained prevention efforts are needed to curb high-risk behaviors and address root causes driving juvenile offences.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392" y="371207"/>
            <a:ext cx="11253216" cy="795527"/>
          </a:xfrm>
        </p:spPr>
        <p:txBody>
          <a:bodyPr/>
          <a:lstStyle/>
          <a:p>
            <a:pPr algn="ctr"/>
            <a:r>
              <a:rPr b="1" dirty="0"/>
              <a:t>Juveniles </a:t>
            </a:r>
            <a:r>
              <a:rPr lang="en-US" b="1" dirty="0"/>
              <a:t>c</a:t>
            </a:r>
            <a:r>
              <a:rPr b="1" dirty="0"/>
              <a:t>harged vs </a:t>
            </a:r>
            <a:r>
              <a:rPr lang="en-US" b="1" dirty="0"/>
              <a:t>c</a:t>
            </a:r>
            <a:r>
              <a:rPr b="1" dirty="0"/>
              <a:t>onvicted: Narcotics/Drugs</a:t>
            </a:r>
          </a:p>
        </p:txBody>
      </p:sp>
      <p:pic>
        <p:nvPicPr>
          <p:cNvPr id="3" name="Picture 2" descr="Narcotics_Drugs_Ba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4" y="1166734"/>
            <a:ext cx="11146536" cy="51114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D8F9E-19EF-B5E7-05F4-E69D198716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Diversion 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64BA9-0424-0796-3A73-EEEF02B29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024360" cy="703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81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353F3-72BA-6193-193E-BA0F42A082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50913"/>
            <a:ext cx="10515600" cy="445293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 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Youth Crime (18-35 years)</a:t>
            </a:r>
            <a:b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b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ordia New" panose="020B0304020202020204" pitchFamily="34" charset="-34"/>
              </a:rPr>
              <a:t>2017-2024</a:t>
            </a:r>
          </a:p>
        </p:txBody>
      </p:sp>
    </p:spTree>
    <p:extLst>
      <p:ext uri="{BB962C8B-B14F-4D97-AF65-F5344CB8AC3E}">
        <p14:creationId xmlns:p14="http://schemas.microsoft.com/office/powerpoint/2010/main" val="3258910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936</TotalTime>
  <Words>2253</Words>
  <Application>Microsoft Office PowerPoint</Application>
  <PresentationFormat>Widescreen</PresentationFormat>
  <Paragraphs>447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 Narrow</vt:lpstr>
      <vt:lpstr>Calibri</vt:lpstr>
      <vt:lpstr>Calibri Light</vt:lpstr>
      <vt:lpstr>Open Sans</vt:lpstr>
      <vt:lpstr>Times New Roman</vt:lpstr>
      <vt:lpstr>Office Theme</vt:lpstr>
      <vt:lpstr>1_Office Theme</vt:lpstr>
      <vt:lpstr>     The CSO Perspective :   Drug and substance abuse in Uganda Emerging trends, Human rights implications  Submission to Uganda Human Rights commission (UHRC)  Prepared by: Dr. Kasirye Rogers Executive Director Uganda Youth Development Link (UYDEL) Mr. Mutaawe Rogers Senior Program Manager (UYDEL) Ms. Barbara Nakijoba Monitoring and Evaluation Officer (UYDEL) </vt:lpstr>
      <vt:lpstr>Emerging drug use trends in Uganda</vt:lpstr>
      <vt:lpstr>Drugs and substance use/abuse in Uganda</vt:lpstr>
      <vt:lpstr>Drivers of Drug and Substance Abuse </vt:lpstr>
      <vt:lpstr>PowerPoint Presentation</vt:lpstr>
      <vt:lpstr>PowerPoint Presentation</vt:lpstr>
      <vt:lpstr>Juveniles charged vs convicted: Narcotics/Drugs</vt:lpstr>
      <vt:lpstr>Diversion table</vt:lpstr>
      <vt:lpstr> Youth Crime (18-35 years)  2017-2024</vt:lpstr>
      <vt:lpstr>PowerPoint Presentation</vt:lpstr>
      <vt:lpstr>Uganda-Youth offenders on line chart</vt:lpstr>
      <vt:lpstr>PowerPoint Presentation</vt:lpstr>
      <vt:lpstr>Narcotic/Drug Cases: Charges vs Convictions </vt:lpstr>
      <vt:lpstr>PowerPoint Presentation</vt:lpstr>
      <vt:lpstr>PowerPoint Presentation</vt:lpstr>
      <vt:lpstr>CSO work (UYDEL)  and drugs among young people</vt:lpstr>
      <vt:lpstr>CSO Role in Prevention &amp; Response</vt:lpstr>
      <vt:lpstr>UYDEL /UNODC Awareness &amp; Sensitization Summary (Jan-Sept 2025)</vt:lpstr>
      <vt:lpstr>Out-of-School &amp; Community Engagement (Jan-Sept 2025)</vt:lpstr>
      <vt:lpstr>Key Insights &amp; Way Forward</vt:lpstr>
      <vt:lpstr>PowerPoint Presentation</vt:lpstr>
      <vt:lpstr>Why these human rights issues matter </vt:lpstr>
      <vt:lpstr>PowerPoint Presentation</vt:lpstr>
      <vt:lpstr>   DOES UGANDA HAVE  Tobacco  and  AN ALCOHOL BURDEN? </vt:lpstr>
      <vt:lpstr>Uganda’s Alcohol Burden – Key Insights</vt:lpstr>
      <vt:lpstr>Contribution of alcohol to disease burden in Uganda- WHO, 2018</vt:lpstr>
      <vt:lpstr>What can be done to reduce alcohol related problems? (One main suggestion)</vt:lpstr>
      <vt:lpstr> Recommendations UHRC – Narcotics/Drugs &amp; Substance Abuse </vt:lpstr>
      <vt:lpstr>PowerPoint Presentation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Barbara Nakijoba</cp:lastModifiedBy>
  <cp:revision>29</cp:revision>
  <cp:lastPrinted>2025-12-10T13:39:11Z</cp:lastPrinted>
  <dcterms:created xsi:type="dcterms:W3CDTF">2025-12-09T08:51:01Z</dcterms:created>
  <dcterms:modified xsi:type="dcterms:W3CDTF">2025-12-15T14:24:27Z</dcterms:modified>
</cp:coreProperties>
</file>