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1" r:id="rId5"/>
    <p:sldId id="26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1"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438"/>
    <a:srgbClr val="BAAC3F"/>
    <a:srgbClr val="FFFFFF"/>
    <a:srgbClr val="D135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7E8BE-AE97-4C60-B926-11B09492AF86}" v="1" dt="2021-11-07T14:08:31.916"/>
    <p1510:client id="{4A64B5FF-68D2-4B87-9FF8-CF307ED428B7}" v="1" dt="2021-11-08T05:16:34.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08"/>
  </p:normalViewPr>
  <p:slideViewPr>
    <p:cSldViewPr snapToGrid="0" snapToObjects="1" showGuides="1">
      <p:cViewPr varScale="1">
        <p:scale>
          <a:sx n="73" d="100"/>
          <a:sy n="73" d="100"/>
        </p:scale>
        <p:origin x="414" y="66"/>
      </p:cViewPr>
      <p:guideLst>
        <p:guide orient="horz" pos="761"/>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Tello" userId="a406c8da-b61b-4898-bdc2-b711e271901f" providerId="ADAL" clId="{4A64B5FF-68D2-4B87-9FF8-CF307ED428B7}"/>
    <pc:docChg chg="modSld">
      <pc:chgData name="Juan Tello" userId="a406c8da-b61b-4898-bdc2-b711e271901f" providerId="ADAL" clId="{4A64B5FF-68D2-4B87-9FF8-CF307ED428B7}" dt="2021-11-08T05:16:53.582" v="20" actId="14100"/>
      <pc:docMkLst>
        <pc:docMk/>
      </pc:docMkLst>
      <pc:sldChg chg="modSp mod">
        <pc:chgData name="Juan Tello" userId="a406c8da-b61b-4898-bdc2-b711e271901f" providerId="ADAL" clId="{4A64B5FF-68D2-4B87-9FF8-CF307ED428B7}" dt="2021-11-08T05:16:53.582" v="20" actId="14100"/>
        <pc:sldMkLst>
          <pc:docMk/>
          <pc:sldMk cId="3597356989" sldId="261"/>
        </pc:sldMkLst>
        <pc:spChg chg="mod">
          <ac:chgData name="Juan Tello" userId="a406c8da-b61b-4898-bdc2-b711e271901f" providerId="ADAL" clId="{4A64B5FF-68D2-4B87-9FF8-CF307ED428B7}" dt="2021-11-08T05:15:08.170" v="13" actId="20577"/>
          <ac:spMkLst>
            <pc:docMk/>
            <pc:sldMk cId="3597356989" sldId="261"/>
            <ac:spMk id="7" creationId="{87818FDF-1116-9A43-9692-D9E246FF3C68}"/>
          </ac:spMkLst>
        </pc:spChg>
        <pc:graphicFrameChg chg="mod modGraphic">
          <ac:chgData name="Juan Tello" userId="a406c8da-b61b-4898-bdc2-b711e271901f" providerId="ADAL" clId="{4A64B5FF-68D2-4B87-9FF8-CF307ED428B7}" dt="2021-11-08T05:16:53.582" v="20" actId="14100"/>
          <ac:graphicFrameMkLst>
            <pc:docMk/>
            <pc:sldMk cId="3597356989" sldId="261"/>
            <ac:graphicFrameMk id="5" creationId="{26C3955C-98A3-234A-A8A7-EB4DC62FA6F5}"/>
          </ac:graphicFrameMkLst>
        </pc:graphicFrameChg>
      </pc:sldChg>
    </pc:docChg>
  </pc:docChgLst>
  <pc:docChgLst>
    <pc:chgData name="Juan Tello" userId="a406c8da-b61b-4898-bdc2-b711e271901f" providerId="ADAL" clId="{1297E8BE-AE97-4C60-B926-11B09492AF86}"/>
    <pc:docChg chg="undo redo custSel modSld">
      <pc:chgData name="Juan Tello" userId="a406c8da-b61b-4898-bdc2-b711e271901f" providerId="ADAL" clId="{1297E8BE-AE97-4C60-B926-11B09492AF86}" dt="2021-11-07T14:09:53.803" v="43" actId="404"/>
      <pc:docMkLst>
        <pc:docMk/>
      </pc:docMkLst>
      <pc:sldChg chg="modSp mod">
        <pc:chgData name="Juan Tello" userId="a406c8da-b61b-4898-bdc2-b711e271901f" providerId="ADAL" clId="{1297E8BE-AE97-4C60-B926-11B09492AF86}" dt="2021-11-07T14:07:05.208" v="21" actId="20577"/>
        <pc:sldMkLst>
          <pc:docMk/>
          <pc:sldMk cId="1460190198" sldId="257"/>
        </pc:sldMkLst>
        <pc:spChg chg="mod">
          <ac:chgData name="Juan Tello" userId="a406c8da-b61b-4898-bdc2-b711e271901f" providerId="ADAL" clId="{1297E8BE-AE97-4C60-B926-11B09492AF86}" dt="2021-11-07T14:07:05.208" v="21" actId="20577"/>
          <ac:spMkLst>
            <pc:docMk/>
            <pc:sldMk cId="1460190198" sldId="257"/>
            <ac:spMk id="7" creationId="{E4121AB3-4522-D045-BFF1-913BC8E3FB56}"/>
          </ac:spMkLst>
        </pc:spChg>
      </pc:sldChg>
      <pc:sldChg chg="modSp mod">
        <pc:chgData name="Juan Tello" userId="a406c8da-b61b-4898-bdc2-b711e271901f" providerId="ADAL" clId="{1297E8BE-AE97-4C60-B926-11B09492AF86}" dt="2021-11-07T14:09:53.803" v="43" actId="404"/>
        <pc:sldMkLst>
          <pc:docMk/>
          <pc:sldMk cId="3597356989" sldId="261"/>
        </pc:sldMkLst>
        <pc:graphicFrameChg chg="mod modGraphic">
          <ac:chgData name="Juan Tello" userId="a406c8da-b61b-4898-bdc2-b711e271901f" providerId="ADAL" clId="{1297E8BE-AE97-4C60-B926-11B09492AF86}" dt="2021-11-07T14:09:53.803" v="43" actId="404"/>
          <ac:graphicFrameMkLst>
            <pc:docMk/>
            <pc:sldMk cId="3597356989" sldId="261"/>
            <ac:graphicFrameMk id="11" creationId="{7F62B8A2-6624-0542-A5FF-D0457410C4E9}"/>
          </ac:graphicFrameMkLst>
        </pc:graphicFrameChg>
      </pc:sldChg>
    </pc:docChg>
  </pc:docChgLst>
  <pc:docChgLst>
    <pc:chgData name="Juan Tello" userId="a406c8da-b61b-4898-bdc2-b711e271901f" providerId="ADAL" clId="{8F72E97E-CF70-414F-A591-FA790AF3E3F0}"/>
    <pc:docChg chg="modSld">
      <pc:chgData name="Juan Tello" userId="a406c8da-b61b-4898-bdc2-b711e271901f" providerId="ADAL" clId="{8F72E97E-CF70-414F-A591-FA790AF3E3F0}" dt="2021-11-07T14:32:51.567" v="17" actId="6549"/>
      <pc:docMkLst>
        <pc:docMk/>
      </pc:docMkLst>
      <pc:sldChg chg="modSp mod">
        <pc:chgData name="Juan Tello" userId="a406c8da-b61b-4898-bdc2-b711e271901f" providerId="ADAL" clId="{8F72E97E-CF70-414F-A591-FA790AF3E3F0}" dt="2021-11-07T14:32:51.567" v="17" actId="6549"/>
        <pc:sldMkLst>
          <pc:docMk/>
          <pc:sldMk cId="1460190198" sldId="257"/>
        </pc:sldMkLst>
        <pc:spChg chg="mod">
          <ac:chgData name="Juan Tello" userId="a406c8da-b61b-4898-bdc2-b711e271901f" providerId="ADAL" clId="{8F72E97E-CF70-414F-A591-FA790AF3E3F0}" dt="2021-11-07T14:32:51.567" v="17" actId="6549"/>
          <ac:spMkLst>
            <pc:docMk/>
            <pc:sldMk cId="1460190198" sldId="257"/>
            <ac:spMk id="7" creationId="{E4121AB3-4522-D045-BFF1-913BC8E3FB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E94F8-2869-CE43-B014-6788773D6B7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33479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E94F8-2869-CE43-B014-6788773D6B7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361926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E94F8-2869-CE43-B014-6788773D6B7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290762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E94F8-2869-CE43-B014-6788773D6B7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358469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E94F8-2869-CE43-B014-6788773D6B72}"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282870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E94F8-2869-CE43-B014-6788773D6B72}"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257874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E94F8-2869-CE43-B014-6788773D6B72}"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167128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E94F8-2869-CE43-B014-6788773D6B72}"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414929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E94F8-2869-CE43-B014-6788773D6B72}"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350314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8E94F8-2869-CE43-B014-6788773D6B72}"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51866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8E94F8-2869-CE43-B014-6788773D6B72}"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D66E9-236E-9144-B6AB-4A1590B2CD1F}" type="slidenum">
              <a:rPr lang="en-US" smtClean="0"/>
              <a:t>‹#›</a:t>
            </a:fld>
            <a:endParaRPr lang="en-US"/>
          </a:p>
        </p:txBody>
      </p:sp>
    </p:spTree>
    <p:extLst>
      <p:ext uri="{BB962C8B-B14F-4D97-AF65-F5344CB8AC3E}">
        <p14:creationId xmlns:p14="http://schemas.microsoft.com/office/powerpoint/2010/main" val="136632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8E94F8-2869-CE43-B014-6788773D6B72}" type="datetimeFigureOut">
              <a:rPr lang="en-US" smtClean="0"/>
              <a:t>11/8/2021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73D66E9-236E-9144-B6AB-4A1590B2CD1F}" type="slidenum">
              <a:rPr lang="en-US" smtClean="0"/>
              <a:t>‹#›</a:t>
            </a:fld>
            <a:endParaRPr lang="en-US"/>
          </a:p>
        </p:txBody>
      </p:sp>
    </p:spTree>
    <p:extLst>
      <p:ext uri="{BB962C8B-B14F-4D97-AF65-F5344CB8AC3E}">
        <p14:creationId xmlns:p14="http://schemas.microsoft.com/office/powerpoint/2010/main" val="277025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https://logos-world.net/wp-content/uploads/2021/03/World-Health-Organization-WHO-Logo.png"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dpi.com/journal/ijerp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AC3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A2E9EE-309F-A042-B696-211C648F738E}"/>
              </a:ext>
            </a:extLst>
          </p:cNvPr>
          <p:cNvPicPr>
            <a:picLocks noChangeAspect="1"/>
          </p:cNvPicPr>
          <p:nvPr/>
        </p:nvPicPr>
        <p:blipFill rotWithShape="1">
          <a:blip r:embed="rId2"/>
          <a:srcRect t="5320"/>
          <a:stretch/>
        </p:blipFill>
        <p:spPr>
          <a:xfrm>
            <a:off x="590550" y="1726751"/>
            <a:ext cx="5600700" cy="1648365"/>
          </a:xfrm>
          <a:prstGeom prst="rect">
            <a:avLst/>
          </a:prstGeom>
        </p:spPr>
      </p:pic>
      <p:sp>
        <p:nvSpPr>
          <p:cNvPr id="9" name="Rectangle 2">
            <a:extLst>
              <a:ext uri="{FF2B5EF4-FFF2-40B4-BE49-F238E27FC236}">
                <a16:creationId xmlns:a16="http://schemas.microsoft.com/office/drawing/2014/main" id="{BD4F6822-EE63-A14F-BFF9-3AD71719A4C6}"/>
              </a:ext>
            </a:extLst>
          </p:cNvPr>
          <p:cNvSpPr>
            <a:spLocks noChangeArrowheads="1"/>
          </p:cNvSpPr>
          <p:nvPr/>
        </p:nvSpPr>
        <p:spPr bwMode="auto">
          <a:xfrm>
            <a:off x="2552700" y="5905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1" descr="World Health Organization Logo, history, meaning, symbol, PNG">
            <a:extLst>
              <a:ext uri="{FF2B5EF4-FFF2-40B4-BE49-F238E27FC236}">
                <a16:creationId xmlns:a16="http://schemas.microsoft.com/office/drawing/2014/main" id="{C01FE68F-1F25-B140-B25E-727562D69F27}"/>
              </a:ext>
            </a:extLst>
          </p:cNvPr>
          <p:cNvPicPr>
            <a:picLocks noChangeAspect="1" noChangeArrowheads="1"/>
          </p:cNvPicPr>
          <p:nvPr/>
        </p:nvPicPr>
        <p:blipFill>
          <a:blip r:embed="rId3" r:link="rId4">
            <a:biLevel thresh="25000"/>
            <a:extLst>
              <a:ext uri="{28A0092B-C50C-407E-A947-70E740481C1C}">
                <a14:useLocalDpi xmlns:a14="http://schemas.microsoft.com/office/drawing/2010/main" val="0"/>
              </a:ext>
            </a:extLst>
          </a:blip>
          <a:srcRect t="17650" b="19846"/>
          <a:stretch>
            <a:fillRect/>
          </a:stretch>
        </p:blipFill>
        <p:spPr bwMode="auto">
          <a:xfrm>
            <a:off x="941315" y="900829"/>
            <a:ext cx="14097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B32796-31C5-6948-97EF-E494C05EA815}"/>
              </a:ext>
            </a:extLst>
          </p:cNvPr>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4150" y="928889"/>
            <a:ext cx="1333500" cy="439180"/>
          </a:xfrm>
          <a:prstGeom prst="rect">
            <a:avLst/>
          </a:prstGeom>
          <a:noFill/>
        </p:spPr>
      </p:pic>
      <p:sp>
        <p:nvSpPr>
          <p:cNvPr id="10" name="Rectangle 4">
            <a:extLst>
              <a:ext uri="{FF2B5EF4-FFF2-40B4-BE49-F238E27FC236}">
                <a16:creationId xmlns:a16="http://schemas.microsoft.com/office/drawing/2014/main" id="{BA5F11B0-5474-244A-9AAF-12B286405760}"/>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DE74D9BA-0353-F44D-B763-ABB5089DA39E}"/>
              </a:ext>
            </a:extLst>
          </p:cNvPr>
          <p:cNvPicPr>
            <a:picLocks noChangeAspect="1"/>
          </p:cNvPicPr>
          <p:nvPr/>
        </p:nvPicPr>
        <p:blipFill>
          <a:blip r:embed="rId6"/>
          <a:stretch>
            <a:fillRect/>
          </a:stretch>
        </p:blipFill>
        <p:spPr>
          <a:xfrm>
            <a:off x="4430785" y="961881"/>
            <a:ext cx="1161068" cy="351279"/>
          </a:xfrm>
          <a:prstGeom prst="rect">
            <a:avLst/>
          </a:prstGeom>
        </p:spPr>
      </p:pic>
      <p:sp>
        <p:nvSpPr>
          <p:cNvPr id="14" name="Rectangle 13">
            <a:extLst>
              <a:ext uri="{FF2B5EF4-FFF2-40B4-BE49-F238E27FC236}">
                <a16:creationId xmlns:a16="http://schemas.microsoft.com/office/drawing/2014/main" id="{319FCA3B-A709-AD4F-BB82-C2A29B838CFA}"/>
              </a:ext>
            </a:extLst>
          </p:cNvPr>
          <p:cNvSpPr/>
          <p:nvPr/>
        </p:nvSpPr>
        <p:spPr>
          <a:xfrm>
            <a:off x="766272" y="3602585"/>
            <a:ext cx="5424978" cy="4893647"/>
          </a:xfrm>
          <a:prstGeom prst="rect">
            <a:avLst/>
          </a:prstGeom>
        </p:spPr>
        <p:txBody>
          <a:bodyPr wrap="square">
            <a:spAutoFit/>
          </a:bodyPr>
          <a:lstStyle/>
          <a:p>
            <a:pPr>
              <a:lnSpc>
                <a:spcPts val="3500"/>
              </a:lnSpc>
              <a:spcAft>
                <a:spcPts val="0"/>
              </a:spcAft>
            </a:pPr>
            <a:r>
              <a:rPr lang="en-GB" sz="3200" dirty="0">
                <a:solidFill>
                  <a:schemeClr val="bg1"/>
                </a:solidFill>
                <a:latin typeface="Ebrima" panose="02000000000000000000" pitchFamily="2" charset="0"/>
                <a:ea typeface="Ebrima" panose="02000000000000000000" pitchFamily="2" charset="0"/>
                <a:cs typeface="Ebrima" panose="02000000000000000000" pitchFamily="2" charset="0"/>
              </a:rPr>
              <a:t>Scientific research and writing mentorship initiative</a:t>
            </a:r>
            <a:r>
              <a:rPr lang="en-CA" sz="32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3200" dirty="0">
                <a:solidFill>
                  <a:schemeClr val="bg1"/>
                </a:solidFill>
                <a:latin typeface="Ebrima" panose="02000000000000000000" pitchFamily="2" charset="0"/>
                <a:ea typeface="Ebrima" panose="02000000000000000000" pitchFamily="2" charset="0"/>
                <a:cs typeface="Ebrima" panose="02000000000000000000" pitchFamily="2" charset="0"/>
              </a:rPr>
              <a:t>towards diversity in research on alcohol control policies</a:t>
            </a:r>
            <a:endParaRPr lang="en-CA" sz="32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endParaRPr lang="en-CA" sz="2400" b="1"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Initiative overview and application process</a:t>
            </a:r>
          </a:p>
          <a:p>
            <a:pPr>
              <a:spcAft>
                <a:spcPts val="0"/>
              </a:spcAft>
            </a:pPr>
            <a:endParaRPr lang="en-GB" sz="20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p>
            <a:pPr>
              <a:spcAft>
                <a:spcPts val="0"/>
              </a:spcAft>
            </a:pPr>
            <a:endParaRPr lang="en-GB" sz="20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endParaRPr lang="en-GB" sz="20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p>
            <a:pPr>
              <a:spcAft>
                <a:spcPts val="0"/>
              </a:spcAft>
            </a:pPr>
            <a:endParaRPr lang="en-GB" sz="20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endParaRPr lang="en-GB" sz="20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2000" b="1" dirty="0">
                <a:solidFill>
                  <a:schemeClr val="bg1"/>
                </a:solidFill>
                <a:latin typeface="Ebrima" panose="02000000000000000000" pitchFamily="2" charset="0"/>
                <a:ea typeface="Ebrima" panose="02000000000000000000" pitchFamily="2" charset="0"/>
                <a:cs typeface="Ebrima" panose="02000000000000000000" pitchFamily="2" charset="0"/>
              </a:rPr>
              <a:t>Deadline to apply</a:t>
            </a:r>
          </a:p>
          <a:p>
            <a:pPr>
              <a:spcAft>
                <a:spcPts val="0"/>
              </a:spcAft>
            </a:pPr>
            <a:r>
              <a:rPr lang="en-GB" sz="2000" dirty="0">
                <a:solidFill>
                  <a:schemeClr val="bg1"/>
                </a:solidFill>
                <a:effectLst/>
                <a:latin typeface="Ebrima" panose="02000000000000000000" pitchFamily="2" charset="0"/>
                <a:ea typeface="Ebrima" panose="02000000000000000000" pitchFamily="2" charset="0"/>
                <a:cs typeface="Ebrima" panose="02000000000000000000" pitchFamily="2" charset="0"/>
              </a:rPr>
              <a:t>15 December </a:t>
            </a: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2021</a:t>
            </a:r>
            <a:endParaRPr lang="en-CA" sz="20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13593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F634C-BD67-1D4A-888D-386429E28B7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788" b="90532" l="10000" r="90000">
                        <a14:foregroundMark x1="13490" y1="36321" x2="21481" y2="22642"/>
                        <a14:foregroundMark x1="21481" y1="22642" x2="28886" y2="44575"/>
                        <a14:foregroundMark x1="28886" y1="44575" x2="29472" y2="61085"/>
                        <a14:foregroundMark x1="16422" y1="75000" x2="25220" y2="82783"/>
                        <a14:foregroundMark x1="25220" y1="82783" x2="31305" y2="60849"/>
                        <a14:foregroundMark x1="31305" y1="60849" x2="31598" y2="53538"/>
                        <a14:foregroundMark x1="45894" y1="28538" x2="48314" y2="59198"/>
                        <a14:foregroundMark x1="48314" y1="59198" x2="51100" y2="71462"/>
                        <a14:foregroundMark x1="50513" y1="84906" x2="58944" y2="53538"/>
                        <a14:foregroundMark x1="61437" y1="48113" x2="58944" y2="76415"/>
                        <a14:foregroundMark x1="58944" y1="76415" x2="50660" y2="83962"/>
                        <a14:foregroundMark x1="73534" y1="29009" x2="75293" y2="59670"/>
                        <a14:foregroundMark x1="75293" y1="59670" x2="82918" y2="74764"/>
                        <a14:foregroundMark x1="82918" y1="74764" x2="86877" y2="48821"/>
                        <a14:foregroundMark x1="86877" y1="48821" x2="80645" y2="23349"/>
                        <a14:foregroundMark x1="80645" y1="23349" x2="77493" y2="19811"/>
                        <a14:foregroundMark x1="77493" y1="19340" x2="77493" y2="19340"/>
                        <a14:foregroundMark x1="78299" y1="81368" x2="85850" y2="67925"/>
                        <a14:foregroundMark x1="85850" y1="67925" x2="88343" y2="56132"/>
                      </a14:backgroundRemoval>
                    </a14:imgEffect>
                  </a14:imgLayer>
                </a14:imgProps>
              </a:ext>
            </a:extLst>
          </a:blip>
          <a:srcRect t="5320"/>
          <a:stretch/>
        </p:blipFill>
        <p:spPr>
          <a:xfrm>
            <a:off x="5422900" y="9368652"/>
            <a:ext cx="1473200" cy="433584"/>
          </a:xfrm>
          <a:prstGeom prst="rect">
            <a:avLst/>
          </a:prstGeom>
        </p:spPr>
      </p:pic>
      <p:pic>
        <p:nvPicPr>
          <p:cNvPr id="5" name="Picture 4">
            <a:extLst>
              <a:ext uri="{FF2B5EF4-FFF2-40B4-BE49-F238E27FC236}">
                <a16:creationId xmlns:a16="http://schemas.microsoft.com/office/drawing/2014/main" id="{786B1F64-00C0-304E-9C9B-4F3804CA3C47}"/>
              </a:ext>
            </a:extLst>
          </p:cNvPr>
          <p:cNvPicPr>
            <a:picLocks noChangeAspect="1"/>
          </p:cNvPicPr>
          <p:nvPr/>
        </p:nvPicPr>
        <p:blipFill rotWithShape="1">
          <a:blip r:embed="rId2">
            <a:extLst>
              <a:ext uri="{BEBA8EAE-BF5A-486C-A8C5-ECC9F3942E4B}">
                <a14:imgProps xmlns:a14="http://schemas.microsoft.com/office/drawing/2010/main">
                  <a14:imgLayer r:embed="rId4">
                    <a14:imgEffect>
                      <a14:backgroundRemoval t="14788" b="90532" l="10000" r="90000">
                        <a14:foregroundMark x1="13490" y1="36321" x2="21481" y2="22642"/>
                        <a14:foregroundMark x1="21481" y1="22642" x2="28886" y2="44575"/>
                        <a14:foregroundMark x1="28886" y1="44575" x2="29472" y2="61085"/>
                        <a14:foregroundMark x1="16422" y1="75000" x2="25220" y2="82783"/>
                        <a14:foregroundMark x1="25220" y1="82783" x2="31305" y2="60849"/>
                        <a14:foregroundMark x1="31305" y1="60849" x2="31598" y2="53538"/>
                        <a14:foregroundMark x1="45894" y1="28538" x2="48314" y2="59198"/>
                        <a14:foregroundMark x1="48314" y1="59198" x2="51100" y2="71462"/>
                        <a14:foregroundMark x1="50513" y1="84906" x2="58944" y2="53538"/>
                        <a14:foregroundMark x1="61437" y1="48113" x2="58944" y2="76415"/>
                        <a14:foregroundMark x1="58944" y1="76415" x2="50660" y2="83962"/>
                        <a14:foregroundMark x1="73534" y1="29009" x2="75293" y2="59670"/>
                        <a14:foregroundMark x1="75293" y1="59670" x2="82918" y2="74764"/>
                        <a14:foregroundMark x1="82918" y1="74764" x2="86877" y2="48821"/>
                        <a14:foregroundMark x1="86877" y1="48821" x2="80645" y2="23349"/>
                        <a14:foregroundMark x1="80645" y1="23349" x2="77493" y2="19811"/>
                        <a14:foregroundMark x1="77493" y1="19340" x2="77493" y2="19340"/>
                        <a14:foregroundMark x1="78299" y1="81368" x2="85850" y2="67925"/>
                        <a14:foregroundMark x1="85850" y1="67925" x2="88343" y2="56132"/>
                      </a14:backgroundRemoval>
                    </a14:imgEffect>
                  </a14:imgLayer>
                </a14:imgProps>
              </a:ext>
            </a:extLst>
          </a:blip>
          <a:srcRect l="10968" t="14856" r="63999"/>
          <a:stretch/>
        </p:blipFill>
        <p:spPr>
          <a:xfrm>
            <a:off x="0" y="0"/>
            <a:ext cx="5270500" cy="5572196"/>
          </a:xfrm>
          <a:prstGeom prst="rect">
            <a:avLst/>
          </a:prstGeom>
        </p:spPr>
      </p:pic>
      <p:sp>
        <p:nvSpPr>
          <p:cNvPr id="6" name="Rectangle 5">
            <a:extLst>
              <a:ext uri="{FF2B5EF4-FFF2-40B4-BE49-F238E27FC236}">
                <a16:creationId xmlns:a16="http://schemas.microsoft.com/office/drawing/2014/main" id="{45FE2B3F-1E56-BE4A-ADD5-82A7028FC192}"/>
              </a:ext>
            </a:extLst>
          </p:cNvPr>
          <p:cNvSpPr/>
          <p:nvPr/>
        </p:nvSpPr>
        <p:spPr>
          <a:xfrm>
            <a:off x="0" y="0"/>
            <a:ext cx="5422900" cy="6121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121AB3-4522-D045-BFF1-913BC8E3FB56}"/>
              </a:ext>
            </a:extLst>
          </p:cNvPr>
          <p:cNvSpPr/>
          <p:nvPr/>
        </p:nvSpPr>
        <p:spPr>
          <a:xfrm>
            <a:off x="587032" y="1208088"/>
            <a:ext cx="5600175" cy="7863691"/>
          </a:xfrm>
          <a:prstGeom prst="rect">
            <a:avLst/>
          </a:prstGeom>
        </p:spPr>
        <p:txBody>
          <a:bodyPr wrap="square" numCol="1">
            <a:spAutoFit/>
          </a:bodyPr>
          <a:lstStyle/>
          <a:p>
            <a:pPr algn="just">
              <a:spcAft>
                <a:spcPts val="0"/>
              </a:spcAft>
            </a:pPr>
            <a:r>
              <a:rPr lang="en-GB" sz="1600" b="1" dirty="0">
                <a:solidFill>
                  <a:srgbClr val="F76438"/>
                </a:solidFill>
                <a:latin typeface="Ebrima" panose="02000000000000000000" pitchFamily="2" charset="0"/>
                <a:ea typeface="Ebrima" panose="02000000000000000000" pitchFamily="2" charset="0"/>
                <a:cs typeface="Ebrima" panose="02000000000000000000" pitchFamily="2" charset="0"/>
              </a:rPr>
              <a:t>About the programme </a:t>
            </a:r>
          </a:p>
          <a:p>
            <a:pPr algn="just">
              <a:spcAft>
                <a:spcPts val="0"/>
              </a:spcAft>
            </a:pPr>
            <a:endParaRPr lang="en-GB" sz="1000" b="1" dirty="0">
              <a:solidFill>
                <a:srgbClr val="F76438"/>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The World Health Organization’s (WHO) Less Alcohol Unit, Department of Health Promotion, the Alcohol Research Group (ARG) and the Alliance for Health Policy and Systems Research have launched a new scientific research and writing mentorship initiative. The initiative aims to support early-stage researchers from low- and middle-income countries (LMICs) in their work to analyse, report and publish a study related to strengthening alcohol policies tackling the determinants driving the acceptability, availability and affordability of alcohol consumption. Overall</a:t>
            </a:r>
            <a:r>
              <a:rPr lang="en-GB" sz="1050">
                <a:latin typeface="Ebrima" panose="02000000000000000000" pitchFamily="2" charset="0"/>
                <a:ea typeface="Ebrima" panose="02000000000000000000" pitchFamily="2" charset="0"/>
                <a:cs typeface="Ebrima" panose="02000000000000000000" pitchFamily="2" charset="0"/>
              </a:rPr>
              <a:t>, the </a:t>
            </a:r>
            <a:r>
              <a:rPr lang="en-GB" sz="1050" dirty="0">
                <a:latin typeface="Ebrima" panose="02000000000000000000" pitchFamily="2" charset="0"/>
                <a:ea typeface="Ebrima" panose="02000000000000000000" pitchFamily="2" charset="0"/>
                <a:cs typeface="Ebrima" panose="02000000000000000000" pitchFamily="2" charset="0"/>
              </a:rPr>
              <a:t>initiative seeks to accelerate the finalization of scientific research with the support of expert mentors.</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 </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Mentees (early-stage researchers) will be paired with mentors (senior academics) to participate in this 9-month initiative commencing no later than 1st January 2022. Through regular, at-distance access to mentors, the initiative aims to ensure researchers have the necessary guidance to finalize a study with contextually relevant results. Mentees are encouraged, and will be supported by their mentors, to submit their study findings for scientific publication. As an output of the initiative, a summary slide deck should be prepared for the further dissemination of results. A limited number mentees will be selected for this initial cohort of the initiative.</a:t>
            </a:r>
            <a:endParaRPr lang="en-CA" sz="1050" dirty="0">
              <a:latin typeface="Ebrima" panose="02000000000000000000" pitchFamily="2" charset="0"/>
              <a:ea typeface="Ebrima" panose="02000000000000000000" pitchFamily="2" charset="0"/>
              <a:cs typeface="Ebrima" panose="02000000000000000000" pitchFamily="2" charset="0"/>
            </a:endParaRPr>
          </a:p>
          <a:p>
            <a:pPr algn="just">
              <a:spcAft>
                <a:spcPts val="0"/>
              </a:spcAft>
            </a:pPr>
            <a:r>
              <a:rPr lang="en-GB" sz="1100" dirty="0">
                <a:latin typeface="Ebrima" panose="02000000000000000000" pitchFamily="2" charset="0"/>
                <a:ea typeface="Ebrima" panose="02000000000000000000" pitchFamily="2" charset="0"/>
                <a:cs typeface="Ebrima" panose="02000000000000000000" pitchFamily="2" charset="0"/>
              </a:rPr>
              <a:t> </a:t>
            </a:r>
            <a:endParaRPr lang="en-CA" sz="110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600" b="1" dirty="0">
                <a:solidFill>
                  <a:srgbClr val="F76438"/>
                </a:solidFill>
                <a:latin typeface="Ebrima" panose="02000000000000000000" pitchFamily="2" charset="0"/>
                <a:ea typeface="Ebrima" panose="02000000000000000000" pitchFamily="2" charset="0"/>
                <a:cs typeface="Ebrima" panose="02000000000000000000" pitchFamily="2" charset="0"/>
              </a:rPr>
              <a:t>Who can apply to be a mentee?</a:t>
            </a:r>
          </a:p>
          <a:p>
            <a:pPr>
              <a:spcAft>
                <a:spcPts val="0"/>
              </a:spcAft>
            </a:pPr>
            <a:endParaRPr lang="en-CA" sz="1000" dirty="0">
              <a:solidFill>
                <a:srgbClr val="F76438"/>
              </a:solidFill>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National of a low-, lower-middle or upper-middle-income country according to the World Bank classification.</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Affiliated to an academic institution or public organization (e.g., national public health institute, observatories, statistics agencies, etc.) in a LMIC, or abroad, yet with the research focused on a LMIC context.</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Conducting a study on a relevant topic pertaining to reducing the harmful use of alcohol as the lead researcher and primary author.</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First author of less than five peer reviewed articles, with preference for first-time first authors.</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b="1" dirty="0">
                <a:latin typeface="Ebrima" panose="02000000000000000000" pitchFamily="2" charset="0"/>
                <a:ea typeface="Ebrima" panose="02000000000000000000" pitchFamily="2" charset="0"/>
                <a:cs typeface="Ebrima" panose="02000000000000000000" pitchFamily="2" charset="0"/>
              </a:rPr>
              <a:t> </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600" b="1" dirty="0">
                <a:solidFill>
                  <a:srgbClr val="F76438"/>
                </a:solidFill>
                <a:latin typeface="Ebrima" panose="02000000000000000000" pitchFamily="2" charset="0"/>
                <a:ea typeface="Ebrima" panose="02000000000000000000" pitchFamily="2" charset="0"/>
                <a:cs typeface="Ebrima" panose="02000000000000000000" pitchFamily="2" charset="0"/>
              </a:rPr>
              <a:t>Expectations of participating early-stage researchers </a:t>
            </a:r>
          </a:p>
          <a:p>
            <a:pPr>
              <a:spcAft>
                <a:spcPts val="0"/>
              </a:spcAft>
            </a:pPr>
            <a:endParaRPr lang="en-GB" sz="1000" b="1" dirty="0">
              <a:solidFill>
                <a:srgbClr val="F76438"/>
              </a:solidFill>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Attend regular monthly meetings with mentor, as scheduled.</a:t>
            </a: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Advance an ongoing study related to reducing the harmful use of alcohol for submission as a scientific article.</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Share working drafts of the manuscript with the mentor for written feedback.</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Coordinate across study team members contributing to the preparation of the manuscript.</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Complete the necessary processes for the submission of the manuscript to a scientific journal.</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Oversee the review process when feedback from peer reviewers is received.</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Prepare a summary of the study as a slide set upon completion of the initiative.</a:t>
            </a:r>
            <a:endParaRPr lang="en-CA" sz="1050" dirty="0">
              <a:latin typeface="Ebrima" panose="02000000000000000000" pitchFamily="2" charset="0"/>
              <a:ea typeface="Ebrima" panose="02000000000000000000" pitchFamily="2" charset="0"/>
              <a:cs typeface="Ebrima" panose="02000000000000000000" pitchFamily="2" charset="0"/>
            </a:endParaRPr>
          </a:p>
          <a:p>
            <a:pPr algn="just">
              <a:spcAft>
                <a:spcPts val="0"/>
              </a:spcAft>
            </a:pPr>
            <a:r>
              <a:rPr lang="en-GB" sz="1100" dirty="0">
                <a:latin typeface="Ebrima" panose="02000000000000000000" pitchFamily="2" charset="0"/>
                <a:ea typeface="Ebrima" panose="02000000000000000000" pitchFamily="2" charset="0"/>
                <a:cs typeface="Ebrima" panose="02000000000000000000" pitchFamily="2" charset="0"/>
              </a:rPr>
              <a:t> </a:t>
            </a:r>
            <a:endParaRPr lang="en-CA" sz="11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46019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3231B3-33AA-9E4D-B3B2-19A6417A325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788" b="90532" l="10000" r="90000">
                        <a14:foregroundMark x1="13490" y1="36321" x2="21481" y2="22642"/>
                        <a14:foregroundMark x1="21481" y1="22642" x2="28886" y2="44575"/>
                        <a14:foregroundMark x1="28886" y1="44575" x2="29472" y2="61085"/>
                        <a14:foregroundMark x1="16422" y1="75000" x2="25220" y2="82783"/>
                        <a14:foregroundMark x1="25220" y1="82783" x2="31305" y2="60849"/>
                        <a14:foregroundMark x1="31305" y1="60849" x2="31598" y2="53538"/>
                        <a14:foregroundMark x1="45894" y1="28538" x2="48314" y2="59198"/>
                        <a14:foregroundMark x1="48314" y1="59198" x2="51100" y2="71462"/>
                        <a14:foregroundMark x1="50513" y1="84906" x2="58944" y2="53538"/>
                        <a14:foregroundMark x1="61437" y1="48113" x2="58944" y2="76415"/>
                        <a14:foregroundMark x1="58944" y1="76415" x2="50660" y2="83962"/>
                        <a14:foregroundMark x1="73534" y1="29009" x2="75293" y2="59670"/>
                        <a14:foregroundMark x1="75293" y1="59670" x2="82918" y2="74764"/>
                        <a14:foregroundMark x1="82918" y1="74764" x2="86877" y2="48821"/>
                        <a14:foregroundMark x1="86877" y1="48821" x2="80645" y2="23349"/>
                        <a14:foregroundMark x1="80645" y1="23349" x2="77493" y2="19811"/>
                        <a14:foregroundMark x1="77493" y1="19340" x2="77493" y2="19340"/>
                        <a14:foregroundMark x1="78299" y1="81368" x2="85850" y2="67925"/>
                        <a14:foregroundMark x1="85850" y1="67925" x2="88343" y2="56132"/>
                      </a14:backgroundRemoval>
                    </a14:imgEffect>
                  </a14:imgLayer>
                </a14:imgProps>
              </a:ext>
            </a:extLst>
          </a:blip>
          <a:srcRect l="10968" t="14856" r="63999"/>
          <a:stretch/>
        </p:blipFill>
        <p:spPr>
          <a:xfrm>
            <a:off x="0" y="0"/>
            <a:ext cx="5270500" cy="5572196"/>
          </a:xfrm>
          <a:prstGeom prst="rect">
            <a:avLst/>
          </a:prstGeom>
        </p:spPr>
      </p:pic>
      <p:sp>
        <p:nvSpPr>
          <p:cNvPr id="7" name="Rectangle 6">
            <a:extLst>
              <a:ext uri="{FF2B5EF4-FFF2-40B4-BE49-F238E27FC236}">
                <a16:creationId xmlns:a16="http://schemas.microsoft.com/office/drawing/2014/main" id="{70A21996-B2F6-0C44-B704-623AC451F812}"/>
              </a:ext>
            </a:extLst>
          </p:cNvPr>
          <p:cNvSpPr/>
          <p:nvPr/>
        </p:nvSpPr>
        <p:spPr>
          <a:xfrm>
            <a:off x="0" y="0"/>
            <a:ext cx="5422900" cy="6121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9CE2F83-495E-A344-88E4-DEBD23A066F4}"/>
              </a:ext>
            </a:extLst>
          </p:cNvPr>
          <p:cNvSpPr/>
          <p:nvPr/>
        </p:nvSpPr>
        <p:spPr>
          <a:xfrm>
            <a:off x="590764" y="1135629"/>
            <a:ext cx="5568736" cy="8233023"/>
          </a:xfrm>
          <a:prstGeom prst="rect">
            <a:avLst/>
          </a:prstGeom>
        </p:spPr>
        <p:txBody>
          <a:bodyPr wrap="square">
            <a:spAutoFit/>
          </a:bodyPr>
          <a:lstStyle/>
          <a:p>
            <a:pPr algn="just">
              <a:spcAft>
                <a:spcPts val="0"/>
              </a:spcAft>
            </a:pPr>
            <a:r>
              <a:rPr lang="en-GB" sz="1600" b="1" dirty="0">
                <a:solidFill>
                  <a:srgbClr val="F76438"/>
                </a:solidFill>
                <a:latin typeface="Ebrima" panose="02000000000000000000" pitchFamily="2" charset="0"/>
                <a:ea typeface="Ebrima" panose="02000000000000000000" pitchFamily="2" charset="0"/>
                <a:cs typeface="Ebrima" panose="02000000000000000000" pitchFamily="2" charset="0"/>
              </a:rPr>
              <a:t>Target research themes</a:t>
            </a:r>
          </a:p>
          <a:p>
            <a:pPr algn="just">
              <a:spcAft>
                <a:spcPts val="0"/>
              </a:spcAft>
            </a:pPr>
            <a:endParaRPr lang="en-CA" sz="1000" dirty="0">
              <a:solidFill>
                <a:srgbClr val="F76438"/>
              </a:solidFill>
              <a:latin typeface="Ebrima" panose="02000000000000000000" pitchFamily="2" charset="0"/>
              <a:ea typeface="Ebrima" panose="02000000000000000000" pitchFamily="2" charset="0"/>
              <a:cs typeface="Ebrima" panose="02000000000000000000" pitchFamily="2" charset="0"/>
            </a:endParaRPr>
          </a:p>
          <a:p>
            <a:r>
              <a:rPr lang="en-GB" sz="1050" dirty="0">
                <a:latin typeface="Ebrima" panose="02000000000000000000" pitchFamily="2" charset="0"/>
                <a:ea typeface="Ebrima" panose="02000000000000000000" pitchFamily="2" charset="0"/>
                <a:cs typeface="Ebrima" panose="02000000000000000000" pitchFamily="2" charset="0"/>
              </a:rPr>
              <a:t>Priority will be given to studies focused on the context of LMIC (single country or multi-country). Studies may include original research, reviews, conceptual work, and simulations that help identify mechanisms of policy action. Studies that capture the facilitators and barriers of policy and legislative development processes—locally, nationally, and internationally—are also of interest. Specific areas of investigation may include: physical availability and licensing of alcohol outlet density and locations; warning labels of alcoholic beverages, influence of custom agreements, consumers’ choice, informed decisions; marketing, restrictions to reduce exposure, codes related to its contents, advertising, sponsorship, digital specificities, surveillance and enforcement; settings protected from advertisement, outlets and exposure in general, e.g., school, colleges, sport centres and settings where alcohol is purchased and consumed on the premises; unrecorded alcohol including illicit production and trade, gender issues related to it, home-made production; conflict of interest, interference of economic operators in the design and implementation of policies protecting public health, self- and co-regulatory schemes, corporate responsibility; alcohol’s chronic and acute harms to the individual, and harms to others; and the impact of alcohol control and environmental measures that promise to reduce the public health burden of alcohol problems from an international perspective.</a:t>
            </a:r>
            <a:endParaRPr lang="en-CA" sz="1050" dirty="0">
              <a:latin typeface="Ebrima" panose="02000000000000000000" pitchFamily="2" charset="0"/>
              <a:ea typeface="Ebrima" panose="02000000000000000000" pitchFamily="2" charset="0"/>
              <a:cs typeface="Ebrima" panose="02000000000000000000" pitchFamily="2" charset="0"/>
            </a:endParaRPr>
          </a:p>
          <a:p>
            <a:r>
              <a:rPr lang="en-GB" sz="1050" dirty="0">
                <a:latin typeface="Ebrima" panose="02000000000000000000" pitchFamily="2" charset="0"/>
                <a:ea typeface="Ebrima" panose="02000000000000000000" pitchFamily="2" charset="0"/>
                <a:cs typeface="Ebrima" panose="02000000000000000000" pitchFamily="2" charset="0"/>
              </a:rPr>
              <a:t> </a:t>
            </a:r>
            <a:endParaRPr lang="en-CA" sz="1050" dirty="0">
              <a:latin typeface="Ebrima" panose="02000000000000000000" pitchFamily="2" charset="0"/>
              <a:ea typeface="Ebrima" panose="02000000000000000000" pitchFamily="2" charset="0"/>
              <a:cs typeface="Ebrima" panose="02000000000000000000" pitchFamily="2" charset="0"/>
            </a:endParaRPr>
          </a:p>
          <a:p>
            <a:r>
              <a:rPr lang="en-GB" sz="1600" b="1" dirty="0">
                <a:solidFill>
                  <a:srgbClr val="F76438"/>
                </a:solidFill>
                <a:latin typeface="Ebrima" panose="02000000000000000000" pitchFamily="2" charset="0"/>
                <a:ea typeface="Ebrima" panose="02000000000000000000" pitchFamily="2" charset="0"/>
                <a:cs typeface="Ebrima" panose="02000000000000000000" pitchFamily="2" charset="0"/>
              </a:rPr>
              <a:t>Important considerations</a:t>
            </a:r>
          </a:p>
          <a:p>
            <a:endParaRPr lang="en-CA" sz="1000" dirty="0">
              <a:solidFill>
                <a:srgbClr val="F76438"/>
              </a:solidFill>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Participating in the initiative is not a guarantor of publication of the study results. Mentors will support researchers to select a suitable target journal and aim to support the researcher in the submission and revision process. The acceptance of a paper for publication lies with the journal’s editorial board.</a:t>
            </a:r>
          </a:p>
          <a:p>
            <a:pPr lvl="0"/>
            <a:endParaRPr lang="en-CA" sz="500" dirty="0">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Mentees are encouraged to take note of the special issue of the “International Journal of Environmental Research and Public Health: Advancing Public Health by Alcohol Control: International Perspectives.” The special issue may be suitable for studies completed as part of this programme, however, publication in the special issue will follow established peer review processes and mentees may pursue other journals.</a:t>
            </a:r>
          </a:p>
          <a:p>
            <a:pPr lvl="0"/>
            <a:endParaRPr lang="en-CA" sz="500" dirty="0">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Mentees can apply for resources to support data analysis expenses, language editing and/or translation of the study. Requests for resources will be assessed on a case-by-case basis by the initiative coordinators.</a:t>
            </a:r>
          </a:p>
          <a:p>
            <a:pPr lvl="0"/>
            <a:endParaRPr lang="en-CA" sz="500" dirty="0">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All studies should be published as open access articles in accordance with the WHO’s policies for equal access to research findings. Waivers for processing fees should be pursued as far as possible. Where waivers are not granted, a request for additional support can be requested and will be considered on a case-by-case basis.</a:t>
            </a:r>
          </a:p>
          <a:p>
            <a:pPr lvl="0"/>
            <a:endParaRPr lang="en-CA" sz="500" dirty="0">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All publications related to studies supported by the “Scientific Research and Writing Mentorship Initiative” require acknowledgement of initiative and funding support of the WHO. A standard acknowledgement statement will be provided.</a:t>
            </a:r>
          </a:p>
          <a:p>
            <a:pPr lvl="0"/>
            <a:endParaRPr lang="en-CA" sz="500" dirty="0">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Both mentors and mentees and the full study team will be required to complete a declaration of interests at the outset of the initiative. </a:t>
            </a:r>
          </a:p>
          <a:p>
            <a:pPr lvl="0"/>
            <a:endParaRPr lang="en-CA" sz="500" dirty="0">
              <a:latin typeface="Ebrima" panose="02000000000000000000" pitchFamily="2" charset="0"/>
              <a:ea typeface="Ebrima" panose="02000000000000000000" pitchFamily="2" charset="0"/>
              <a:cs typeface="Ebrima" panose="02000000000000000000" pitchFamily="2" charset="0"/>
            </a:endParaRPr>
          </a:p>
          <a:p>
            <a:pPr marL="171450" lvl="0" indent="-171450">
              <a:buFont typeface="Arial" panose="020B0604020202020204" pitchFamily="34" charset="0"/>
              <a:buChar char="•"/>
            </a:pPr>
            <a:r>
              <a:rPr lang="en-GB" sz="1050" dirty="0">
                <a:latin typeface="Ebrima" panose="02000000000000000000" pitchFamily="2" charset="0"/>
                <a:ea typeface="Ebrima" panose="02000000000000000000" pitchFamily="2" charset="0"/>
                <a:cs typeface="Ebrima" panose="02000000000000000000" pitchFamily="2" charset="0"/>
              </a:rPr>
              <a:t>It is presumed the mentor will be included as a co-author of the scientific article intended as an output of the initiative. This decision is ultimately left to the study team.</a:t>
            </a:r>
            <a:endParaRPr lang="en-CA" sz="1050" dirty="0">
              <a:latin typeface="Ebrima" panose="02000000000000000000" pitchFamily="2" charset="0"/>
              <a:ea typeface="Ebrima" panose="02000000000000000000" pitchFamily="2" charset="0"/>
              <a:cs typeface="Ebrima" panose="02000000000000000000" pitchFamily="2" charset="0"/>
            </a:endParaRPr>
          </a:p>
        </p:txBody>
      </p:sp>
      <p:pic>
        <p:nvPicPr>
          <p:cNvPr id="9" name="Picture 8">
            <a:extLst>
              <a:ext uri="{FF2B5EF4-FFF2-40B4-BE49-F238E27FC236}">
                <a16:creationId xmlns:a16="http://schemas.microsoft.com/office/drawing/2014/main" id="{DF8B9DB1-ADD2-9448-9809-07A244C2D1DE}"/>
              </a:ext>
            </a:extLst>
          </p:cNvPr>
          <p:cNvPicPr>
            <a:picLocks noChangeAspect="1"/>
          </p:cNvPicPr>
          <p:nvPr/>
        </p:nvPicPr>
        <p:blipFill rotWithShape="1">
          <a:blip r:embed="rId2">
            <a:extLst>
              <a:ext uri="{BEBA8EAE-BF5A-486C-A8C5-ECC9F3942E4B}">
                <a14:imgProps xmlns:a14="http://schemas.microsoft.com/office/drawing/2010/main">
                  <a14:imgLayer r:embed="rId4">
                    <a14:imgEffect>
                      <a14:backgroundRemoval t="14788" b="90532" l="10000" r="90000">
                        <a14:foregroundMark x1="13490" y1="36321" x2="21481" y2="22642"/>
                        <a14:foregroundMark x1="21481" y1="22642" x2="28886" y2="44575"/>
                        <a14:foregroundMark x1="28886" y1="44575" x2="29472" y2="61085"/>
                        <a14:foregroundMark x1="16422" y1="75000" x2="25220" y2="82783"/>
                        <a14:foregroundMark x1="25220" y1="82783" x2="31305" y2="60849"/>
                        <a14:foregroundMark x1="31305" y1="60849" x2="31598" y2="53538"/>
                        <a14:foregroundMark x1="45894" y1="28538" x2="48314" y2="59198"/>
                        <a14:foregroundMark x1="48314" y1="59198" x2="51100" y2="71462"/>
                        <a14:foregroundMark x1="50513" y1="84906" x2="58944" y2="53538"/>
                        <a14:foregroundMark x1="61437" y1="48113" x2="58944" y2="76415"/>
                        <a14:foregroundMark x1="58944" y1="76415" x2="50660" y2="83962"/>
                        <a14:foregroundMark x1="73534" y1="29009" x2="75293" y2="59670"/>
                        <a14:foregroundMark x1="75293" y1="59670" x2="82918" y2="74764"/>
                        <a14:foregroundMark x1="82918" y1="74764" x2="86877" y2="48821"/>
                        <a14:foregroundMark x1="86877" y1="48821" x2="80645" y2="23349"/>
                        <a14:foregroundMark x1="80645" y1="23349" x2="77493" y2="19811"/>
                        <a14:foregroundMark x1="77493" y1="19340" x2="77493" y2="19340"/>
                        <a14:foregroundMark x1="78299" y1="81368" x2="85850" y2="67925"/>
                        <a14:foregroundMark x1="85850" y1="67925" x2="88343" y2="56132"/>
                      </a14:backgroundRemoval>
                    </a14:imgEffect>
                  </a14:imgLayer>
                </a14:imgProps>
              </a:ext>
            </a:extLst>
          </a:blip>
          <a:srcRect t="5320"/>
          <a:stretch/>
        </p:blipFill>
        <p:spPr>
          <a:xfrm>
            <a:off x="5422900" y="9368652"/>
            <a:ext cx="1473200" cy="433584"/>
          </a:xfrm>
          <a:prstGeom prst="rect">
            <a:avLst/>
          </a:prstGeom>
        </p:spPr>
      </p:pic>
    </p:spTree>
    <p:extLst>
      <p:ext uri="{BB962C8B-B14F-4D97-AF65-F5344CB8AC3E}">
        <p14:creationId xmlns:p14="http://schemas.microsoft.com/office/powerpoint/2010/main" val="22460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7BF026-39B9-CA49-85F3-7B5D19D4E8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788" b="90532" l="10000" r="90000">
                        <a14:foregroundMark x1="13490" y1="36321" x2="21481" y2="22642"/>
                        <a14:foregroundMark x1="21481" y1="22642" x2="28886" y2="44575"/>
                        <a14:foregroundMark x1="28886" y1="44575" x2="29472" y2="61085"/>
                        <a14:foregroundMark x1="16422" y1="75000" x2="25220" y2="82783"/>
                        <a14:foregroundMark x1="25220" y1="82783" x2="31305" y2="60849"/>
                        <a14:foregroundMark x1="31305" y1="60849" x2="31598" y2="53538"/>
                        <a14:foregroundMark x1="45894" y1="28538" x2="48314" y2="59198"/>
                        <a14:foregroundMark x1="48314" y1="59198" x2="51100" y2="71462"/>
                        <a14:foregroundMark x1="50513" y1="84906" x2="58944" y2="53538"/>
                        <a14:foregroundMark x1="61437" y1="48113" x2="58944" y2="76415"/>
                        <a14:foregroundMark x1="58944" y1="76415" x2="50660" y2="83962"/>
                        <a14:foregroundMark x1="73534" y1="29009" x2="75293" y2="59670"/>
                        <a14:foregroundMark x1="75293" y1="59670" x2="82918" y2="74764"/>
                        <a14:foregroundMark x1="82918" y1="74764" x2="86877" y2="48821"/>
                        <a14:foregroundMark x1="86877" y1="48821" x2="80645" y2="23349"/>
                        <a14:foregroundMark x1="80645" y1="23349" x2="77493" y2="19811"/>
                        <a14:foregroundMark x1="77493" y1="19340" x2="77493" y2="19340"/>
                        <a14:foregroundMark x1="78299" y1="81368" x2="85850" y2="67925"/>
                        <a14:foregroundMark x1="85850" y1="67925" x2="88343" y2="56132"/>
                      </a14:backgroundRemoval>
                    </a14:imgEffect>
                  </a14:imgLayer>
                </a14:imgProps>
              </a:ext>
            </a:extLst>
          </a:blip>
          <a:srcRect l="10968" t="14856" r="63999"/>
          <a:stretch/>
        </p:blipFill>
        <p:spPr>
          <a:xfrm>
            <a:off x="0" y="0"/>
            <a:ext cx="5270500" cy="5572196"/>
          </a:xfrm>
          <a:prstGeom prst="rect">
            <a:avLst/>
          </a:prstGeom>
        </p:spPr>
      </p:pic>
      <p:sp>
        <p:nvSpPr>
          <p:cNvPr id="13" name="Rectangle 12">
            <a:extLst>
              <a:ext uri="{FF2B5EF4-FFF2-40B4-BE49-F238E27FC236}">
                <a16:creationId xmlns:a16="http://schemas.microsoft.com/office/drawing/2014/main" id="{53098E22-492E-8D49-A2EC-A7D379679261}"/>
              </a:ext>
            </a:extLst>
          </p:cNvPr>
          <p:cNvSpPr/>
          <p:nvPr/>
        </p:nvSpPr>
        <p:spPr>
          <a:xfrm>
            <a:off x="0" y="754562"/>
            <a:ext cx="5422900" cy="6121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2C03CED-3B3D-A74E-A5E3-20443DC8E558}"/>
              </a:ext>
            </a:extLst>
          </p:cNvPr>
          <p:cNvSpPr/>
          <p:nvPr/>
        </p:nvSpPr>
        <p:spPr>
          <a:xfrm>
            <a:off x="0" y="-1"/>
            <a:ext cx="6858000" cy="2702043"/>
          </a:xfrm>
          <a:prstGeom prst="rect">
            <a:avLst/>
          </a:prstGeom>
          <a:solidFill>
            <a:srgbClr val="F76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26C3955C-98A3-234A-A8A7-EB4DC62FA6F5}"/>
              </a:ext>
            </a:extLst>
          </p:cNvPr>
          <p:cNvGraphicFramePr>
            <a:graphicFrameLocks noGrp="1"/>
          </p:cNvGraphicFramePr>
          <p:nvPr>
            <p:extLst>
              <p:ext uri="{D42A27DB-BD31-4B8C-83A1-F6EECF244321}">
                <p14:modId xmlns:p14="http://schemas.microsoft.com/office/powerpoint/2010/main" val="4292577410"/>
              </p:ext>
            </p:extLst>
          </p:nvPr>
        </p:nvGraphicFramePr>
        <p:xfrm>
          <a:off x="223545" y="911133"/>
          <a:ext cx="6281757" cy="1501140"/>
        </p:xfrm>
        <a:graphic>
          <a:graphicData uri="http://schemas.openxmlformats.org/drawingml/2006/table">
            <a:tbl>
              <a:tblPr firstRow="1" firstCol="1" bandRow="1">
                <a:tableStyleId>{5C22544A-7EE6-4342-B048-85BDC9FD1C3A}</a:tableStyleId>
              </a:tblPr>
              <a:tblGrid>
                <a:gridCol w="6281757">
                  <a:extLst>
                    <a:ext uri="{9D8B030D-6E8A-4147-A177-3AD203B41FA5}">
                      <a16:colId xmlns:a16="http://schemas.microsoft.com/office/drawing/2014/main" val="2000064768"/>
                    </a:ext>
                  </a:extLst>
                </a:gridCol>
              </a:tblGrid>
              <a:tr h="1161662">
                <a:tc>
                  <a:txBody>
                    <a:bodyPr/>
                    <a:lstStyle/>
                    <a:p>
                      <a:pPr lvl="1">
                        <a:spcAft>
                          <a:spcPts val="0"/>
                        </a:spcAft>
                      </a:pPr>
                      <a:r>
                        <a:rPr lang="en-GB" sz="1800" dirty="0">
                          <a:solidFill>
                            <a:schemeClr val="bg1"/>
                          </a:solidFill>
                          <a:effectLst/>
                          <a:latin typeface="Ebrima" panose="02000000000000000000" pitchFamily="2" charset="0"/>
                          <a:ea typeface="Ebrima" panose="02000000000000000000" pitchFamily="2" charset="0"/>
                          <a:cs typeface="Ebrima" panose="02000000000000000000" pitchFamily="2" charset="0"/>
                        </a:rPr>
                        <a:t>How to apply</a:t>
                      </a:r>
                    </a:p>
                    <a:p>
                      <a:pPr lvl="1">
                        <a:spcAft>
                          <a:spcPts val="0"/>
                        </a:spcAft>
                      </a:pPr>
                      <a:endParaRPr lang="en-GB" sz="105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p>
                      <a:pPr lvl="1">
                        <a:spcAft>
                          <a:spcPts val="0"/>
                        </a:spcAft>
                      </a:pPr>
                      <a:r>
                        <a:rPr lang="en-GB" sz="1400" b="0" dirty="0">
                          <a:solidFill>
                            <a:schemeClr val="bg1"/>
                          </a:solidFill>
                          <a:effectLst/>
                          <a:latin typeface="Ebrima" panose="02000000000000000000" pitchFamily="2" charset="0"/>
                          <a:ea typeface="Ebrima" panose="02000000000000000000" pitchFamily="2" charset="0"/>
                          <a:cs typeface="Ebrima" panose="02000000000000000000" pitchFamily="2" charset="0"/>
                        </a:rPr>
                        <a:t>Please apply by emailing a CV and a study abstract (max 500 words) or study protocol (max 1,000 words) to</a:t>
                      </a:r>
                      <a:r>
                        <a:rPr lang="en-GB" sz="1400" b="0" u="none" dirty="0">
                          <a:solidFill>
                            <a:schemeClr val="bg1"/>
                          </a:solidFill>
                          <a:effectLst/>
                          <a:latin typeface="Ebrima" panose="02000000000000000000" pitchFamily="2" charset="0"/>
                          <a:ea typeface="Ebrima" panose="02000000000000000000" pitchFamily="2" charset="0"/>
                          <a:cs typeface="Ebrima" panose="02000000000000000000" pitchFamily="2" charset="0"/>
                        </a:rPr>
                        <a:t> ptrangenstein@arg.org. </a:t>
                      </a:r>
                      <a:r>
                        <a:rPr lang="en-US" sz="1400" b="0" u="none" dirty="0">
                          <a:solidFill>
                            <a:schemeClr val="bg1"/>
                          </a:solidFill>
                          <a:effectLst/>
                          <a:latin typeface="Ebrima" panose="02000000000000000000" pitchFamily="2" charset="0"/>
                          <a:ea typeface="Ebrima" panose="02000000000000000000" pitchFamily="2" charset="0"/>
                          <a:cs typeface="Ebrima" panose="02000000000000000000" pitchFamily="2" charset="0"/>
                        </a:rPr>
                        <a:t>Applications can be submitted in any official language of WHO (Arabic, Chinese, English, French, Russian and Spanish).</a:t>
                      </a:r>
                      <a:r>
                        <a:rPr lang="en-GB" sz="1400" b="0" dirty="0">
                          <a:solidFill>
                            <a:schemeClr val="bg1"/>
                          </a:solidFill>
                          <a:effectLst/>
                          <a:latin typeface="Ebrima" panose="02000000000000000000" pitchFamily="2" charset="0"/>
                          <a:ea typeface="Ebrima" panose="02000000000000000000" pitchFamily="2" charset="0"/>
                          <a:cs typeface="Ebrima" panose="02000000000000000000" pitchFamily="2" charset="0"/>
                        </a:rPr>
                        <a:t>Applications will be assessed on a rolling-basis. Closing date for applications is 15 December 2021.</a:t>
                      </a:r>
                      <a:endParaRPr lang="en-CA" sz="1400" b="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171455"/>
                  </a:ext>
                </a:extLst>
              </a:tr>
            </a:tbl>
          </a:graphicData>
        </a:graphic>
      </p:graphicFrame>
      <p:sp>
        <p:nvSpPr>
          <p:cNvPr id="7" name="TextBox 6">
            <a:extLst>
              <a:ext uri="{FF2B5EF4-FFF2-40B4-BE49-F238E27FC236}">
                <a16:creationId xmlns:a16="http://schemas.microsoft.com/office/drawing/2014/main" id="{87818FDF-1116-9A43-9692-D9E246FF3C68}"/>
              </a:ext>
            </a:extLst>
          </p:cNvPr>
          <p:cNvSpPr txBox="1"/>
          <p:nvPr/>
        </p:nvSpPr>
        <p:spPr>
          <a:xfrm>
            <a:off x="603686" y="2953820"/>
            <a:ext cx="5595234" cy="4493538"/>
          </a:xfrm>
          <a:prstGeom prst="rect">
            <a:avLst/>
          </a:prstGeom>
          <a:noFill/>
        </p:spPr>
        <p:txBody>
          <a:bodyPr wrap="square" rtlCol="0">
            <a:spAutoFit/>
          </a:bodyPr>
          <a:lstStyle/>
          <a:p>
            <a:pPr>
              <a:spcAft>
                <a:spcPts val="0"/>
              </a:spcAft>
            </a:pPr>
            <a:r>
              <a:rPr lang="en-GB" sz="1600" b="1" dirty="0">
                <a:solidFill>
                  <a:srgbClr val="F76438"/>
                </a:solidFill>
                <a:latin typeface="Ebrima" panose="02000000000000000000" pitchFamily="2" charset="0"/>
                <a:ea typeface="Ebrima" panose="02000000000000000000" pitchFamily="2" charset="0"/>
                <a:cs typeface="Ebrima" panose="02000000000000000000" pitchFamily="2" charset="0"/>
              </a:rPr>
              <a:t>Interested to be a mentor?</a:t>
            </a:r>
            <a:endParaRPr lang="en-CA" sz="1600" b="1" dirty="0">
              <a:solidFill>
                <a:srgbClr val="F76438"/>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 </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Mentors are expected to provide monthly support over the 9-month initiative to their paired mentee in the preparation of a study for scientific publication. The work of mentors may include support to interpret results, advising on the presentation of findings and formulation of policy recommendations, commenting to drafts of the manuscript, supporting initial submissions and replies to reviewers. </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 </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Individuals with the following profile are sought:</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Advanced level university research degree in public health or medicine or social science.</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More than 10 years of experience researching public health interventions to reduce the consumption of alcohol and/or the impact of alcohol consumption on health. </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Record of high impact research related to the study of alcohol reduction, the impact of alcohol consumption on health and well-being, the implementation and measurement of strategies and interventions, or similar published in international scientific journals. </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Methodological qualitative and quantitative expertise.</a:t>
            </a:r>
            <a:endParaRPr lang="en-CA" sz="1050" dirty="0">
              <a:latin typeface="Ebrima" panose="02000000000000000000" pitchFamily="2" charset="0"/>
              <a:ea typeface="Ebrima" panose="02000000000000000000" pitchFamily="2" charset="0"/>
              <a:cs typeface="Ebrima" panose="02000000000000000000" pitchFamily="2" charset="0"/>
            </a:endParaRPr>
          </a:p>
          <a:p>
            <a:pPr marL="342900" lvl="0" indent="-342900">
              <a:spcAft>
                <a:spcPts val="0"/>
              </a:spcAft>
              <a:buFont typeface="Symbol" pitchFamily="2" charset="2"/>
              <a:buChar char=""/>
            </a:pPr>
            <a:r>
              <a:rPr lang="en-GB" sz="1050" dirty="0">
                <a:latin typeface="Ebrima" panose="02000000000000000000" pitchFamily="2" charset="0"/>
                <a:ea typeface="Ebrima" panose="02000000000000000000" pitchFamily="2" charset="0"/>
                <a:cs typeface="Ebrima" panose="02000000000000000000" pitchFamily="2" charset="0"/>
              </a:rPr>
              <a:t>Previous experience in the role as an academic advisor.</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 </a:t>
            </a:r>
            <a:endParaRPr lang="en-CA" sz="1050" dirty="0">
              <a:latin typeface="Ebrima" panose="02000000000000000000" pitchFamily="2" charset="0"/>
              <a:ea typeface="Ebrima" panose="02000000000000000000" pitchFamily="2" charset="0"/>
              <a:cs typeface="Ebrima" panose="02000000000000000000" pitchFamily="2" charset="0"/>
            </a:endParaRPr>
          </a:p>
          <a:p>
            <a:pPr>
              <a:spcAft>
                <a:spcPts val="0"/>
              </a:spcAft>
            </a:pPr>
            <a:r>
              <a:rPr lang="en-GB" sz="1050" dirty="0">
                <a:latin typeface="Ebrima" panose="02000000000000000000" pitchFamily="2" charset="0"/>
                <a:ea typeface="Ebrima" panose="02000000000000000000" pitchFamily="2" charset="0"/>
                <a:cs typeface="Ebrima" panose="02000000000000000000" pitchFamily="2" charset="0"/>
              </a:rPr>
              <a:t>To participate in this initiative as a mentor, please contact the organizers by 15 December 2021 with your CV and a short expression of interest for further details. A limited target of mentors (one per mentee) are foreseen for the 2022 cohort. The pool of mentors aims to include representation from across WHO regions, various country, contexts and technical areas of expertise. Mentors will receive a small honorarium for their time.</a:t>
            </a:r>
            <a:endParaRPr lang="en-CA" sz="1050" dirty="0">
              <a:latin typeface="Ebrima" panose="02000000000000000000" pitchFamily="2" charset="0"/>
              <a:ea typeface="Ebrima" panose="02000000000000000000" pitchFamily="2" charset="0"/>
              <a:cs typeface="Ebrima" panose="02000000000000000000" pitchFamily="2" charset="0"/>
            </a:endParaRPr>
          </a:p>
          <a:p>
            <a:endParaRPr lang="en-US" dirty="0"/>
          </a:p>
        </p:txBody>
      </p:sp>
      <p:graphicFrame>
        <p:nvGraphicFramePr>
          <p:cNvPr id="11" name="Table 10">
            <a:extLst>
              <a:ext uri="{FF2B5EF4-FFF2-40B4-BE49-F238E27FC236}">
                <a16:creationId xmlns:a16="http://schemas.microsoft.com/office/drawing/2014/main" id="{7F62B8A2-6624-0542-A5FF-D0457410C4E9}"/>
              </a:ext>
            </a:extLst>
          </p:cNvPr>
          <p:cNvGraphicFramePr>
            <a:graphicFrameLocks noGrp="1"/>
          </p:cNvGraphicFramePr>
          <p:nvPr>
            <p:extLst>
              <p:ext uri="{D42A27DB-BD31-4B8C-83A1-F6EECF244321}">
                <p14:modId xmlns:p14="http://schemas.microsoft.com/office/powerpoint/2010/main" val="2310715665"/>
              </p:ext>
            </p:extLst>
          </p:nvPr>
        </p:nvGraphicFramePr>
        <p:xfrm>
          <a:off x="603686" y="7775545"/>
          <a:ext cx="6018848" cy="1107529"/>
        </p:xfrm>
        <a:graphic>
          <a:graphicData uri="http://schemas.openxmlformats.org/drawingml/2006/table">
            <a:tbl>
              <a:tblPr firstRow="1" firstCol="1" bandRow="1">
                <a:tableStyleId>{5C22544A-7EE6-4342-B048-85BDC9FD1C3A}</a:tableStyleId>
              </a:tblPr>
              <a:tblGrid>
                <a:gridCol w="1409310">
                  <a:extLst>
                    <a:ext uri="{9D8B030D-6E8A-4147-A177-3AD203B41FA5}">
                      <a16:colId xmlns:a16="http://schemas.microsoft.com/office/drawing/2014/main" val="4220789729"/>
                    </a:ext>
                  </a:extLst>
                </a:gridCol>
                <a:gridCol w="1600114">
                  <a:extLst>
                    <a:ext uri="{9D8B030D-6E8A-4147-A177-3AD203B41FA5}">
                      <a16:colId xmlns:a16="http://schemas.microsoft.com/office/drawing/2014/main" val="2508551604"/>
                    </a:ext>
                  </a:extLst>
                </a:gridCol>
                <a:gridCol w="1338900">
                  <a:extLst>
                    <a:ext uri="{9D8B030D-6E8A-4147-A177-3AD203B41FA5}">
                      <a16:colId xmlns:a16="http://schemas.microsoft.com/office/drawing/2014/main" val="1904727235"/>
                    </a:ext>
                  </a:extLst>
                </a:gridCol>
                <a:gridCol w="1670524">
                  <a:extLst>
                    <a:ext uri="{9D8B030D-6E8A-4147-A177-3AD203B41FA5}">
                      <a16:colId xmlns:a16="http://schemas.microsoft.com/office/drawing/2014/main" val="1046936983"/>
                    </a:ext>
                  </a:extLst>
                </a:gridCol>
              </a:tblGrid>
              <a:tr h="1107529">
                <a:tc>
                  <a:txBody>
                    <a:bodyPr/>
                    <a:lstStyle/>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World Health Organization</a:t>
                      </a:r>
                    </a:p>
                    <a:p>
                      <a:pPr algn="l">
                        <a:spcAft>
                          <a:spcPts val="0"/>
                        </a:spcAft>
                      </a:pPr>
                      <a:endParaRPr lang="en-CA" sz="9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Juan Tello </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Head, Less Alcohol Unit </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u="none" dirty="0">
                          <a:solidFill>
                            <a:srgbClr val="F76438"/>
                          </a:solidFill>
                          <a:effectLst/>
                          <a:latin typeface="Ebrima" panose="02000000000000000000" pitchFamily="2" charset="0"/>
                          <a:ea typeface="Ebrima" panose="02000000000000000000" pitchFamily="2" charset="0"/>
                          <a:cs typeface="Ebrima" panose="02000000000000000000" pitchFamily="2" charset="0"/>
                        </a:rPr>
                        <a:t>telloj@who.int </a:t>
                      </a:r>
                      <a:endParaRPr lang="en-CA" sz="1100" b="0" u="none"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 </a:t>
                      </a:r>
                      <a:endParaRPr lang="en-CA" sz="11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txBody>
                  <a:tcPr marL="60175" marR="60175" marT="0" marB="0">
                    <a:noFill/>
                  </a:tcPr>
                </a:tc>
                <a:tc>
                  <a:txBody>
                    <a:bodyPr/>
                    <a:lstStyle/>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Alliance for Health Policy and Systems Research</a:t>
                      </a:r>
                      <a:endParaRPr lang="en-CA" sz="11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endPar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Robert Marten</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Scientist </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u="none" dirty="0">
                          <a:solidFill>
                            <a:srgbClr val="F76438"/>
                          </a:solidFill>
                          <a:effectLst/>
                          <a:latin typeface="Ebrima" panose="02000000000000000000" pitchFamily="2" charset="0"/>
                          <a:ea typeface="Ebrima" panose="02000000000000000000" pitchFamily="2" charset="0"/>
                          <a:cs typeface="Ebrima" panose="02000000000000000000" pitchFamily="2" charset="0"/>
                        </a:rPr>
                        <a:t>m</a:t>
                      </a:r>
                      <a:r>
                        <a:rPr lang="en-CA" sz="900" b="0" u="none" dirty="0">
                          <a:solidFill>
                            <a:srgbClr val="F76438"/>
                          </a:solidFill>
                          <a:effectLst/>
                          <a:latin typeface="Ebrima" panose="02000000000000000000" pitchFamily="2" charset="0"/>
                          <a:ea typeface="Ebrima" panose="02000000000000000000" pitchFamily="2" charset="0"/>
                          <a:cs typeface="Ebrima" panose="02000000000000000000" pitchFamily="2" charset="0"/>
                        </a:rPr>
                        <a:t>artenr@who.int</a:t>
                      </a:r>
                      <a:endParaRPr lang="en-CA" sz="1100" b="0" u="none"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 </a:t>
                      </a:r>
                      <a:endParaRPr lang="en-CA" sz="11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txBody>
                  <a:tcPr marL="60175" marR="60175" marT="0" marB="0">
                    <a:noFill/>
                  </a:tcPr>
                </a:tc>
                <a:tc>
                  <a:txBody>
                    <a:bodyPr/>
                    <a:lstStyle/>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Alcohol Research </a:t>
                      </a:r>
                    </a:p>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Group </a:t>
                      </a:r>
                      <a:endParaRPr lang="en-CA" sz="11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endParaRPr lang="en-CA" sz="9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Pamela Trangenstein</a:t>
                      </a: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Scientist </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u="none" dirty="0">
                          <a:solidFill>
                            <a:srgbClr val="F76438"/>
                          </a:solidFill>
                          <a:effectLst/>
                          <a:latin typeface="Ebrima" panose="02000000000000000000" pitchFamily="2" charset="0"/>
                          <a:ea typeface="Ebrima" panose="02000000000000000000" pitchFamily="2" charset="0"/>
                          <a:cs typeface="Ebrima" panose="02000000000000000000" pitchFamily="2" charset="0"/>
                        </a:rPr>
                        <a:t>ptrangenstein@arg.org</a:t>
                      </a:r>
                      <a:endParaRPr lang="en-CA" sz="1100" b="0" u="none"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txBody>
                  <a:tcPr marL="60175" marR="60175" marT="0" marB="0">
                    <a:noFill/>
                  </a:tcPr>
                </a:tc>
                <a:tc>
                  <a:txBody>
                    <a:bodyPr/>
                    <a:lstStyle/>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 </a:t>
                      </a:r>
                      <a:endParaRPr lang="en-CA" sz="110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dirty="0">
                          <a:solidFill>
                            <a:srgbClr val="F76438"/>
                          </a:solidFill>
                          <a:effectLst/>
                          <a:latin typeface="Ebrima" panose="02000000000000000000" pitchFamily="2" charset="0"/>
                          <a:ea typeface="Ebrima" panose="02000000000000000000" pitchFamily="2" charset="0"/>
                          <a:cs typeface="Ebrima" panose="02000000000000000000" pitchFamily="2" charset="0"/>
                        </a:rPr>
                        <a:t> </a:t>
                      </a:r>
                    </a:p>
                    <a:p>
                      <a:pPr algn="l">
                        <a:spcAft>
                          <a:spcPts val="0"/>
                        </a:spcAft>
                      </a:pPr>
                      <a:endPar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Tom Greenfield</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dirty="0">
                          <a:solidFill>
                            <a:srgbClr val="F76438"/>
                          </a:solidFill>
                          <a:effectLst/>
                          <a:latin typeface="Ebrima" panose="02000000000000000000" pitchFamily="2" charset="0"/>
                          <a:ea typeface="Ebrima" panose="02000000000000000000" pitchFamily="2" charset="0"/>
                          <a:cs typeface="Ebrima" panose="02000000000000000000" pitchFamily="2" charset="0"/>
                        </a:rPr>
                        <a:t>Scientific Director</a:t>
                      </a:r>
                      <a:endParaRPr lang="en-CA" sz="1100" b="0"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p>
                      <a:pPr algn="l">
                        <a:spcAft>
                          <a:spcPts val="0"/>
                        </a:spcAft>
                      </a:pPr>
                      <a:r>
                        <a:rPr lang="en-GB" sz="900" b="0" u="none" dirty="0">
                          <a:solidFill>
                            <a:srgbClr val="F76438"/>
                          </a:solidFill>
                          <a:effectLst/>
                          <a:latin typeface="Ebrima" panose="02000000000000000000" pitchFamily="2" charset="0"/>
                          <a:ea typeface="Ebrima" panose="02000000000000000000" pitchFamily="2" charset="0"/>
                          <a:cs typeface="Ebrima" panose="02000000000000000000" pitchFamily="2" charset="0"/>
                        </a:rPr>
                        <a:t>tgreenfield@arg.org</a:t>
                      </a:r>
                      <a:endParaRPr lang="en-CA" sz="1100" b="0" u="none" dirty="0">
                        <a:solidFill>
                          <a:srgbClr val="F76438"/>
                        </a:solidFill>
                        <a:effectLst/>
                        <a:latin typeface="Ebrima" panose="02000000000000000000" pitchFamily="2" charset="0"/>
                        <a:ea typeface="Ebrima" panose="02000000000000000000" pitchFamily="2" charset="0"/>
                        <a:cs typeface="Ebrima" panose="02000000000000000000" pitchFamily="2" charset="0"/>
                      </a:endParaRPr>
                    </a:p>
                  </a:txBody>
                  <a:tcPr marL="60175" marR="60175" marT="0" marB="0">
                    <a:noFill/>
                  </a:tcPr>
                </a:tc>
                <a:extLst>
                  <a:ext uri="{0D108BD9-81ED-4DB2-BD59-A6C34878D82A}">
                    <a16:rowId xmlns:a16="http://schemas.microsoft.com/office/drawing/2014/main" val="1049492000"/>
                  </a:ext>
                </a:extLst>
              </a:tr>
            </a:tbl>
          </a:graphicData>
        </a:graphic>
      </p:graphicFrame>
      <p:pic>
        <p:nvPicPr>
          <p:cNvPr id="14" name="Picture 13">
            <a:extLst>
              <a:ext uri="{FF2B5EF4-FFF2-40B4-BE49-F238E27FC236}">
                <a16:creationId xmlns:a16="http://schemas.microsoft.com/office/drawing/2014/main" id="{1E1A80F0-7892-B64A-81A3-B5DE9A129F57}"/>
              </a:ext>
            </a:extLst>
          </p:cNvPr>
          <p:cNvPicPr>
            <a:picLocks noChangeAspect="1"/>
          </p:cNvPicPr>
          <p:nvPr/>
        </p:nvPicPr>
        <p:blipFill rotWithShape="1">
          <a:blip r:embed="rId2">
            <a:extLst>
              <a:ext uri="{BEBA8EAE-BF5A-486C-A8C5-ECC9F3942E4B}">
                <a14:imgProps xmlns:a14="http://schemas.microsoft.com/office/drawing/2010/main">
                  <a14:imgLayer r:embed="rId4">
                    <a14:imgEffect>
                      <a14:backgroundRemoval t="14788" b="90532" l="10000" r="90000">
                        <a14:foregroundMark x1="13490" y1="36321" x2="21481" y2="22642"/>
                        <a14:foregroundMark x1="21481" y1="22642" x2="28886" y2="44575"/>
                        <a14:foregroundMark x1="28886" y1="44575" x2="29472" y2="61085"/>
                        <a14:foregroundMark x1="16422" y1="75000" x2="25220" y2="82783"/>
                        <a14:foregroundMark x1="25220" y1="82783" x2="31305" y2="60849"/>
                        <a14:foregroundMark x1="31305" y1="60849" x2="31598" y2="53538"/>
                        <a14:foregroundMark x1="45894" y1="28538" x2="48314" y2="59198"/>
                        <a14:foregroundMark x1="48314" y1="59198" x2="51100" y2="71462"/>
                        <a14:foregroundMark x1="50513" y1="84906" x2="58944" y2="53538"/>
                        <a14:foregroundMark x1="61437" y1="48113" x2="58944" y2="76415"/>
                        <a14:foregroundMark x1="58944" y1="76415" x2="50660" y2="83962"/>
                        <a14:foregroundMark x1="73534" y1="29009" x2="75293" y2="59670"/>
                        <a14:foregroundMark x1="75293" y1="59670" x2="82918" y2="74764"/>
                        <a14:foregroundMark x1="82918" y1="74764" x2="86877" y2="48821"/>
                        <a14:foregroundMark x1="86877" y1="48821" x2="80645" y2="23349"/>
                        <a14:foregroundMark x1="80645" y1="23349" x2="77493" y2="19811"/>
                        <a14:foregroundMark x1="77493" y1="19340" x2="77493" y2="19340"/>
                        <a14:foregroundMark x1="78299" y1="81368" x2="85850" y2="67925"/>
                        <a14:foregroundMark x1="85850" y1="67925" x2="88343" y2="56132"/>
                      </a14:backgroundRemoval>
                    </a14:imgEffect>
                  </a14:imgLayer>
                </a14:imgProps>
              </a:ext>
            </a:extLst>
          </a:blip>
          <a:srcRect t="5320"/>
          <a:stretch/>
        </p:blipFill>
        <p:spPr>
          <a:xfrm>
            <a:off x="5422900" y="9368652"/>
            <a:ext cx="1473200" cy="433584"/>
          </a:xfrm>
          <a:prstGeom prst="rect">
            <a:avLst/>
          </a:prstGeom>
        </p:spPr>
      </p:pic>
      <p:sp>
        <p:nvSpPr>
          <p:cNvPr id="16" name="TextBox 15">
            <a:extLst>
              <a:ext uri="{FF2B5EF4-FFF2-40B4-BE49-F238E27FC236}">
                <a16:creationId xmlns:a16="http://schemas.microsoft.com/office/drawing/2014/main" id="{F6854850-8EFC-A343-8433-1A1A247CECAD}"/>
              </a:ext>
            </a:extLst>
          </p:cNvPr>
          <p:cNvSpPr txBox="1"/>
          <p:nvPr/>
        </p:nvSpPr>
        <p:spPr>
          <a:xfrm>
            <a:off x="571936" y="7349950"/>
            <a:ext cx="3835400" cy="338554"/>
          </a:xfrm>
          <a:prstGeom prst="rect">
            <a:avLst/>
          </a:prstGeom>
          <a:noFill/>
        </p:spPr>
        <p:txBody>
          <a:bodyPr wrap="square" rtlCol="0">
            <a:spAutoFit/>
          </a:bodyPr>
          <a:lstStyle/>
          <a:p>
            <a:r>
              <a:rPr lang="en-US" sz="1600" b="1" dirty="0">
                <a:solidFill>
                  <a:srgbClr val="F76438"/>
                </a:solidFill>
                <a:latin typeface="Ebrima" panose="02000000000000000000" pitchFamily="2" charset="0"/>
                <a:ea typeface="Ebrima" panose="02000000000000000000" pitchFamily="2" charset="0"/>
                <a:cs typeface="Ebrima" panose="02000000000000000000" pitchFamily="2" charset="0"/>
              </a:rPr>
              <a:t>Initiative coordinators</a:t>
            </a:r>
          </a:p>
        </p:txBody>
      </p:sp>
    </p:spTree>
    <p:extLst>
      <p:ext uri="{BB962C8B-B14F-4D97-AF65-F5344CB8AC3E}">
        <p14:creationId xmlns:p14="http://schemas.microsoft.com/office/powerpoint/2010/main" val="359735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AC3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68A520-8CF0-0C46-B812-5D2ECEFE1EA5}"/>
              </a:ext>
            </a:extLst>
          </p:cNvPr>
          <p:cNvSpPr txBox="1"/>
          <p:nvPr/>
        </p:nvSpPr>
        <p:spPr>
          <a:xfrm>
            <a:off x="846552" y="4376057"/>
            <a:ext cx="5600700" cy="4832092"/>
          </a:xfrm>
          <a:prstGeom prst="rect">
            <a:avLst/>
          </a:prstGeom>
          <a:noFill/>
        </p:spPr>
        <p:txBody>
          <a:bodyPr wrap="square" rtlCol="0">
            <a:spAutoFit/>
          </a:bodyPr>
          <a:lstStyle/>
          <a:p>
            <a:pPr>
              <a:spcAft>
                <a:spcPts val="0"/>
              </a:spcAft>
            </a:pPr>
            <a:r>
              <a:rPr lang="en-GB" sz="1400" b="1" dirty="0">
                <a:solidFill>
                  <a:schemeClr val="bg1"/>
                </a:solidFill>
                <a:latin typeface="Ebrima" panose="02000000000000000000" pitchFamily="2" charset="0"/>
                <a:ea typeface="Ebrima" panose="02000000000000000000" pitchFamily="2" charset="0"/>
                <a:cs typeface="Ebrima" panose="02000000000000000000" pitchFamily="2" charset="0"/>
              </a:rPr>
              <a:t>Announcement</a:t>
            </a:r>
          </a:p>
          <a:p>
            <a:pPr>
              <a:spcAft>
                <a:spcPts val="0"/>
              </a:spcAft>
            </a:pPr>
            <a:r>
              <a:rPr lang="en-GB" sz="1400" dirty="0">
                <a:solidFill>
                  <a:schemeClr val="bg1"/>
                </a:solidFill>
                <a:latin typeface="Ebrima" panose="02000000000000000000" pitchFamily="2" charset="0"/>
                <a:ea typeface="Ebrima" panose="02000000000000000000" pitchFamily="2" charset="0"/>
                <a:cs typeface="Ebrima" panose="02000000000000000000" pitchFamily="2" charset="0"/>
              </a:rPr>
              <a:t>International Journal of Environmental Research and Public Health (IJERPH)</a:t>
            </a:r>
            <a:r>
              <a:rPr lang="en-CA" sz="14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1400" dirty="0">
                <a:solidFill>
                  <a:schemeClr val="bg1"/>
                </a:solidFill>
                <a:latin typeface="Ebrima" panose="02000000000000000000" pitchFamily="2" charset="0"/>
                <a:ea typeface="Ebrima" panose="02000000000000000000" pitchFamily="2" charset="0"/>
                <a:cs typeface="Ebrima" panose="02000000000000000000" pitchFamily="2" charset="0"/>
              </a:rPr>
              <a:t>Special issue: Advancing Public Health by Alcohol Control: International Perspectives</a:t>
            </a:r>
            <a:endParaRPr lang="en-CA" sz="1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IJERPH is a peer-reviewed scientific journal that publishes original articles, critical reviews, research notes, and short communications in the interdisciplinary area of environmental sciences and public health. A call for papers has been launched for a special issue “Advancing Public Health by Alcohol Control: International Perspectives.”</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Message from the Guest Editors, Pamela </a:t>
            </a:r>
            <a:r>
              <a:rPr lang="en-US" sz="1050" dirty="0" err="1">
                <a:solidFill>
                  <a:schemeClr val="bg1"/>
                </a:solidFill>
                <a:latin typeface="Ebrima" panose="02000000000000000000" pitchFamily="2" charset="0"/>
                <a:ea typeface="Ebrima" panose="02000000000000000000" pitchFamily="2" charset="0"/>
                <a:cs typeface="Ebrima" panose="02000000000000000000" pitchFamily="2" charset="0"/>
              </a:rPr>
              <a:t>Trangenstein</a:t>
            </a: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 and Tom Greenfield</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Advanced studies of alcohol control policies are critical for designing, enacting and enforcing effective alcohol policies and other environmental measures to reduce alcohol consumption and the toll of related problems. We seek contributions considering both alcohol’s chronic and acute harms to the individual, and harms to others. We seek papers that address impacts of alcohol control and environmental measures that promise to reduce the public health burden of alcohol problems from an international perspective. Papers could cover multiple or single national policies, state or provincial policies, or even organizational policies, such as workplace and military alcohol policies to inform international efforts to reduce alcohol’s harms. In addition to specific policy appraisals, we are interested in reviews, conceptual work, and simulations that help identify mechanisms of policy action. Last, we know even less about the policy and legislative development process--locally, nationally, and internationally--and papers addressing this important domain of facilitators and barriers are also encouraged.</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a:p>
            <a:pPr>
              <a:spcAft>
                <a:spcPts val="0"/>
              </a:spcAft>
            </a:pP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Submission deadline: 10 March 2022. Find more about the special issue and submission details </a:t>
            </a:r>
            <a:r>
              <a:rPr lang="en-US" sz="1050" u="sng" dirty="0">
                <a:solidFill>
                  <a:schemeClr val="bg1"/>
                </a:solidFill>
                <a:latin typeface="Ebrima" panose="02000000000000000000" pitchFamily="2" charset="0"/>
                <a:ea typeface="Ebrima" panose="02000000000000000000" pitchFamily="2" charset="0"/>
                <a:cs typeface="Ebrima" panose="02000000000000000000" pitchFamily="2" charset="0"/>
                <a:hlinkClick r:id="rId2">
                  <a:extLst>
                    <a:ext uri="{A12FA001-AC4F-418D-AE19-62706E023703}">
                      <ahyp:hlinkClr xmlns:ahyp="http://schemas.microsoft.com/office/drawing/2018/hyperlinkcolor" val="tx"/>
                    </a:ext>
                  </a:extLst>
                </a:hlinkClick>
              </a:rPr>
              <a:t>here</a:t>
            </a:r>
            <a:r>
              <a:rPr lang="en-US" sz="1050" dirty="0">
                <a:solidFill>
                  <a:schemeClr val="bg1"/>
                </a:solidFill>
                <a:latin typeface="Ebrima" panose="02000000000000000000" pitchFamily="2" charset="0"/>
                <a:ea typeface="Ebrima" panose="02000000000000000000" pitchFamily="2" charset="0"/>
                <a:cs typeface="Ebrima" panose="02000000000000000000" pitchFamily="2" charset="0"/>
              </a:rPr>
              <a:t>. Pre-submission inquires to the Special Issue meeting the criteria for mentees will be invited to apply for the “Scientific Research and Writing Mentorship Initiative.”</a:t>
            </a:r>
            <a:endParaRPr lang="en-CA" sz="105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3" name="Picture 12">
            <a:extLst>
              <a:ext uri="{FF2B5EF4-FFF2-40B4-BE49-F238E27FC236}">
                <a16:creationId xmlns:a16="http://schemas.microsoft.com/office/drawing/2014/main" id="{6B1B9B17-78B2-1D40-B7B4-48F15E95F1D6}"/>
              </a:ext>
            </a:extLst>
          </p:cNvPr>
          <p:cNvPicPr>
            <a:picLocks noChangeAspect="1"/>
          </p:cNvPicPr>
          <p:nvPr/>
        </p:nvPicPr>
        <p:blipFill rotWithShape="1">
          <a:blip r:embed="rId3"/>
          <a:srcRect t="5320"/>
          <a:stretch/>
        </p:blipFill>
        <p:spPr>
          <a:xfrm>
            <a:off x="628650" y="2376757"/>
            <a:ext cx="5600700" cy="1648365"/>
          </a:xfrm>
          <a:prstGeom prst="rect">
            <a:avLst/>
          </a:prstGeom>
        </p:spPr>
      </p:pic>
    </p:spTree>
    <p:extLst>
      <p:ext uri="{BB962C8B-B14F-4D97-AF65-F5344CB8AC3E}">
        <p14:creationId xmlns:p14="http://schemas.microsoft.com/office/powerpoint/2010/main" val="21013763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1180</TotalTime>
  <Words>1709</Words>
  <Application>Microsoft Office PowerPoint</Application>
  <PresentationFormat>A4 Paper (210x297 mm)</PresentationFormat>
  <Paragraphs>101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Ebrima</vt:lpstr>
      <vt:lpstr>Symbol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Barbazza</dc:creator>
  <cp:lastModifiedBy>Juan Tello</cp:lastModifiedBy>
  <cp:revision>10</cp:revision>
  <cp:lastPrinted>2021-11-07T10:42:18Z</cp:lastPrinted>
  <dcterms:created xsi:type="dcterms:W3CDTF">2021-11-06T15:10:46Z</dcterms:created>
  <dcterms:modified xsi:type="dcterms:W3CDTF">2021-11-08T05:16:58Z</dcterms:modified>
</cp:coreProperties>
</file>