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6" r:id="rId2"/>
    <p:sldId id="260" r:id="rId3"/>
    <p:sldId id="341" r:id="rId4"/>
    <p:sldId id="538" r:id="rId5"/>
    <p:sldId id="360" r:id="rId6"/>
    <p:sldId id="256" r:id="rId7"/>
    <p:sldId id="535" r:id="rId8"/>
    <p:sldId id="534" r:id="rId9"/>
    <p:sldId id="539" r:id="rId10"/>
    <p:sldId id="540" r:id="rId11"/>
    <p:sldId id="265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1" autoAdjust="0"/>
    <p:restoredTop sz="93362" autoAdjust="0"/>
  </p:normalViewPr>
  <p:slideViewPr>
    <p:cSldViewPr snapToGrid="0">
      <p:cViewPr varScale="1">
        <p:scale>
          <a:sx n="69" d="100"/>
          <a:sy n="69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DAC69-D135-4A1E-A974-AA614679DE22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83E106-E355-4791-9B70-63685E4CF0C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sz="2400" b="1">
              <a:solidFill>
                <a:schemeClr val="tx1"/>
              </a:solidFill>
              <a:latin typeface="+mn-lt"/>
            </a:rPr>
            <a:t>A corto plazo</a:t>
          </a:r>
          <a:endParaRPr lang="es-ES" sz="2400" b="1">
            <a:solidFill>
              <a:schemeClr val="tx1"/>
            </a:solidFill>
            <a:latin typeface="+mn-lt"/>
          </a:endParaRPr>
        </a:p>
      </dgm:t>
    </dgm:pt>
    <dgm:pt modelId="{51D4E98D-1423-44AA-B326-DBE18FFD737E}" type="parTrans" cxnId="{4B785FF9-90CB-4672-9FDB-4965F9269E0D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1638F456-DADF-4F77-B5AE-5EACB7721427}" type="sibTrans" cxnId="{4B785FF9-90CB-4672-9FDB-4965F9269E0D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65B9BC23-D098-4E95-9487-A17FFA85E8F9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s-MX" sz="1800" dirty="0">
              <a:effectLst/>
              <a:latin typeface="+mn-lt"/>
              <a:ea typeface="Calibri"/>
              <a:cs typeface="Times New Roman"/>
            </a:rPr>
            <a:t>Descenso del consumo de drogas dentro de las instalaciones y en el entorno de la empresa</a:t>
          </a:r>
          <a:endParaRPr lang="es-ES" sz="1800" dirty="0">
            <a:effectLst/>
            <a:latin typeface="+mn-lt"/>
            <a:ea typeface="Calibri"/>
            <a:cs typeface="Times New Roman"/>
          </a:endParaRPr>
        </a:p>
      </dgm:t>
    </dgm:pt>
    <dgm:pt modelId="{9CED059F-01DE-4FB3-A55D-26F7D5DCF879}" type="parTrans" cxnId="{4C4BE8C2-C34E-49D4-B9A2-4EA3884C34A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1600">
            <a:latin typeface="+mn-lt"/>
          </a:endParaRPr>
        </a:p>
      </dgm:t>
    </dgm:pt>
    <dgm:pt modelId="{7911084F-1826-4242-ACF8-B6867F957F5F}" type="sibTrans" cxnId="{4C4BE8C2-C34E-49D4-B9A2-4EA3884C34A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1600">
            <a:latin typeface="+mn-lt"/>
          </a:endParaRPr>
        </a:p>
      </dgm:t>
    </dgm:pt>
    <dgm:pt modelId="{6E661C47-9C54-4115-BC80-0E224EE35ACB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s-MX" sz="1800" dirty="0">
              <a:effectLst/>
              <a:latin typeface="+mn-lt"/>
              <a:ea typeface="Calibri"/>
              <a:cs typeface="Times New Roman"/>
            </a:rPr>
            <a:t>Reducción de posibilidades de que el personal acuda a laborar bajo el efecto de alguna sustancia tóxica</a:t>
          </a:r>
          <a:endParaRPr lang="es-ES" sz="1800" dirty="0">
            <a:effectLst/>
            <a:latin typeface="+mn-lt"/>
            <a:ea typeface="Calibri"/>
            <a:cs typeface="Times New Roman"/>
          </a:endParaRPr>
        </a:p>
      </dgm:t>
    </dgm:pt>
    <dgm:pt modelId="{BAB50C08-3093-458E-8904-63F35E8B5B06}" type="parTrans" cxnId="{175B2911-7B14-4CAD-BCF7-7997ECE8A038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D9920C94-AB34-4A70-AFEF-17FAE577EF06}" type="sibTrans" cxnId="{175B2911-7B14-4CAD-BCF7-7997ECE8A03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1600">
            <a:latin typeface="+mn-lt"/>
          </a:endParaRPr>
        </a:p>
      </dgm:t>
    </dgm:pt>
    <dgm:pt modelId="{8A6F31CC-A403-4577-A45E-3B44B6F5B6BB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s-MX" sz="1800" dirty="0">
              <a:effectLst/>
              <a:latin typeface="+mn-lt"/>
              <a:ea typeface="Calibri"/>
              <a:cs typeface="Times New Roman"/>
            </a:rPr>
            <a:t>Disminución de actividades laborales realizadas bajo los efectos de la abstinencia</a:t>
          </a:r>
          <a:endParaRPr lang="es-ES" sz="1800" dirty="0">
            <a:effectLst/>
            <a:latin typeface="+mn-lt"/>
            <a:ea typeface="Calibri"/>
            <a:cs typeface="Times New Roman"/>
          </a:endParaRPr>
        </a:p>
      </dgm:t>
    </dgm:pt>
    <dgm:pt modelId="{1422BB24-C636-4931-B97C-C89788F1FF5D}" type="parTrans" cxnId="{7CD138BA-E5A2-4603-BAE1-5452C13EF367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8922D0F6-BF55-4FE9-93F7-0D8F3EA5E1DC}" type="sibTrans" cxnId="{7CD138BA-E5A2-4603-BAE1-5452C13EF36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1600">
            <a:latin typeface="+mn-lt"/>
          </a:endParaRPr>
        </a:p>
      </dgm:t>
    </dgm:pt>
    <dgm:pt modelId="{AA0263CF-8030-46AF-B568-8794146BFA85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s-MX" sz="1800" dirty="0">
              <a:effectLst/>
              <a:latin typeface="+mn-lt"/>
              <a:ea typeface="Calibri"/>
              <a:cs typeface="Times New Roman"/>
            </a:rPr>
            <a:t>Decremento de accidentes de trabajo derivados del consumo</a:t>
          </a:r>
          <a:endParaRPr lang="es-ES" sz="1800" dirty="0">
            <a:effectLst/>
            <a:latin typeface="+mn-lt"/>
            <a:ea typeface="Calibri"/>
            <a:cs typeface="Times New Roman"/>
          </a:endParaRPr>
        </a:p>
      </dgm:t>
    </dgm:pt>
    <dgm:pt modelId="{402B2F72-681C-4535-9393-6A928CD6957D}" type="parTrans" cxnId="{70569D7C-0D83-4C11-B117-67291C1845DD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65F98C46-440A-4DB3-9614-5327FAF9228F}" type="sibTrans" cxnId="{70569D7C-0D83-4C11-B117-67291C1845DD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3A951FD5-91DD-4E74-841A-B66966B843E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MX" sz="2400" b="1" dirty="0">
              <a:solidFill>
                <a:schemeClr val="tx1"/>
              </a:solidFill>
              <a:effectLst/>
              <a:latin typeface="+mn-lt"/>
              <a:ea typeface="Calibri"/>
              <a:cs typeface="Times New Roman"/>
            </a:rPr>
            <a:t>A largo plazo </a:t>
          </a:r>
          <a:endParaRPr lang="es-ES" sz="2400" b="1" dirty="0">
            <a:solidFill>
              <a:schemeClr val="tx1"/>
            </a:solidFill>
            <a:effectLst/>
            <a:latin typeface="+mn-lt"/>
            <a:ea typeface="Calibri"/>
            <a:cs typeface="Times New Roman"/>
          </a:endParaRPr>
        </a:p>
      </dgm:t>
    </dgm:pt>
    <dgm:pt modelId="{6A344B8E-8F8A-4B18-AB2A-1F542A62246A}" type="parTrans" cxnId="{A518DADD-0437-46CE-94C1-C16E9AE9C6CA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CC65AD41-A5AA-45B7-832B-1F51D7ADDCD8}" type="sibTrans" cxnId="{A518DADD-0437-46CE-94C1-C16E9AE9C6CA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13454405-1324-4B79-9DDB-6E723593231F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s-MX" sz="1800" dirty="0">
              <a:effectLst/>
              <a:latin typeface="+mn-lt"/>
              <a:ea typeface="Calibri"/>
              <a:cs typeface="Times New Roman"/>
            </a:rPr>
            <a:t>Aumento de la esperanza de vida de la planta productiva</a:t>
          </a:r>
          <a:endParaRPr lang="es-ES" sz="1800" dirty="0">
            <a:effectLst/>
            <a:latin typeface="+mn-lt"/>
            <a:ea typeface="Calibri"/>
            <a:cs typeface="Times New Roman"/>
          </a:endParaRPr>
        </a:p>
      </dgm:t>
    </dgm:pt>
    <dgm:pt modelId="{DB0510F4-828D-49C4-A21C-020894FA188A}" type="parTrans" cxnId="{49EC9283-BAD8-43DF-8B6C-C716AFFD096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1600">
            <a:latin typeface="+mn-lt"/>
          </a:endParaRPr>
        </a:p>
      </dgm:t>
    </dgm:pt>
    <dgm:pt modelId="{3A7B6AAA-5E0A-4865-B1D7-1534BEE7BEDB}" type="sibTrans" cxnId="{49EC9283-BAD8-43DF-8B6C-C716AFFD096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1600">
            <a:latin typeface="+mn-lt"/>
          </a:endParaRPr>
        </a:p>
      </dgm:t>
    </dgm:pt>
    <dgm:pt modelId="{4404753F-A76A-43BD-9C9A-ED3E3B9B17D2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s-MX" sz="1800" dirty="0">
              <a:effectLst/>
              <a:latin typeface="+mn-lt"/>
              <a:ea typeface="Calibri"/>
              <a:cs typeface="Times New Roman"/>
            </a:rPr>
            <a:t>Incremento de los años de vida saludables de los/as trabajadores</a:t>
          </a:r>
          <a:endParaRPr lang="es-ES" sz="1800" dirty="0">
            <a:effectLst/>
            <a:latin typeface="+mn-lt"/>
            <a:ea typeface="Calibri"/>
            <a:cs typeface="Times New Roman"/>
          </a:endParaRPr>
        </a:p>
      </dgm:t>
    </dgm:pt>
    <dgm:pt modelId="{EE5B2126-5072-4096-87A3-166BE7845D6D}" type="parTrans" cxnId="{4C0E5DE6-09E7-4300-9734-4C3DBF525225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8D9B5637-FB9B-419A-B56F-E5C87A068E4C}" type="sibTrans" cxnId="{4C0E5DE6-09E7-4300-9734-4C3DBF52522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1600">
            <a:latin typeface="+mn-lt"/>
          </a:endParaRPr>
        </a:p>
      </dgm:t>
    </dgm:pt>
    <dgm:pt modelId="{41A276D6-9FFB-4064-8F21-603BED87DAF1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s-MX" sz="1800" dirty="0">
              <a:effectLst/>
              <a:latin typeface="+mn-lt"/>
              <a:ea typeface="Calibri"/>
              <a:cs typeface="Times New Roman"/>
            </a:rPr>
            <a:t>Reducción en la incidencia de enfermedades relacionadas con el uso y abuso de drogas</a:t>
          </a:r>
          <a:endParaRPr lang="es-ES" sz="1800" dirty="0">
            <a:effectLst/>
            <a:latin typeface="+mn-lt"/>
            <a:ea typeface="Calibri"/>
            <a:cs typeface="Times New Roman"/>
          </a:endParaRPr>
        </a:p>
      </dgm:t>
    </dgm:pt>
    <dgm:pt modelId="{292DDCAB-DA5A-46DF-AD00-C300C4F9C78E}" type="parTrans" cxnId="{69A0D238-FB43-4143-AAD8-C86A10151A10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03623B8C-043C-41BD-9709-4B645D6D55CA}" type="sibTrans" cxnId="{69A0D238-FB43-4143-AAD8-C86A10151A1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1600">
            <a:latin typeface="+mn-lt"/>
          </a:endParaRPr>
        </a:p>
      </dgm:t>
    </dgm:pt>
    <dgm:pt modelId="{7E959CA9-D43C-4625-8EF9-A664A5138FE8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s-ES" sz="1800" dirty="0">
              <a:effectLst/>
              <a:latin typeface="+mn-lt"/>
              <a:ea typeface="Calibri"/>
              <a:cs typeface="Times New Roman"/>
            </a:rPr>
            <a:t>Clima laboral satisfactorio y mayor seguridad empresarial</a:t>
          </a:r>
        </a:p>
      </dgm:t>
    </dgm:pt>
    <dgm:pt modelId="{8B32CCCB-A45B-42CF-9C1A-5B87A207FA03}" type="parTrans" cxnId="{D28203EE-B867-403E-8B56-3165AFEBF92E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95A9D011-D3C7-401F-8E83-CE31F0B01629}" type="sibTrans" cxnId="{D28203EE-B867-403E-8B56-3165AFEBF92E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35379F69-A837-4897-9F8A-8887C9620E4E}" type="pres">
      <dgm:prSet presAssocID="{866DAC69-D135-4A1E-A974-AA614679DE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12D8EA7-836C-4C49-84C8-491844613041}" type="pres">
      <dgm:prSet presAssocID="{D483E106-E355-4791-9B70-63685E4CF0CB}" presName="vertFlow" presStyleCnt="0"/>
      <dgm:spPr/>
    </dgm:pt>
    <dgm:pt modelId="{370225CE-CF40-44EC-827A-517A5ED9C7B8}" type="pres">
      <dgm:prSet presAssocID="{D483E106-E355-4791-9B70-63685E4CF0CB}" presName="header" presStyleLbl="node1" presStyleIdx="0" presStyleCnt="2"/>
      <dgm:spPr/>
      <dgm:t>
        <a:bodyPr/>
        <a:lstStyle/>
        <a:p>
          <a:endParaRPr lang="es-MX"/>
        </a:p>
      </dgm:t>
    </dgm:pt>
    <dgm:pt modelId="{016E4002-4722-45C7-8CB8-A77524A01400}" type="pres">
      <dgm:prSet presAssocID="{9CED059F-01DE-4FB3-A55D-26F7D5DCF879}" presName="parTrans" presStyleLbl="sibTrans2D1" presStyleIdx="0" presStyleCnt="8"/>
      <dgm:spPr/>
      <dgm:t>
        <a:bodyPr/>
        <a:lstStyle/>
        <a:p>
          <a:endParaRPr lang="es-MX"/>
        </a:p>
      </dgm:t>
    </dgm:pt>
    <dgm:pt modelId="{55820193-D9A4-4011-BBAF-F69AB3281B28}" type="pres">
      <dgm:prSet presAssocID="{65B9BC23-D098-4E95-9487-A17FFA85E8F9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ABA877-102C-4D53-A6CE-2AAA9870C677}" type="pres">
      <dgm:prSet presAssocID="{7911084F-1826-4242-ACF8-B6867F957F5F}" presName="sibTrans" presStyleLbl="sibTrans2D1" presStyleIdx="1" presStyleCnt="8"/>
      <dgm:spPr/>
      <dgm:t>
        <a:bodyPr/>
        <a:lstStyle/>
        <a:p>
          <a:endParaRPr lang="es-MX"/>
        </a:p>
      </dgm:t>
    </dgm:pt>
    <dgm:pt modelId="{AFB7AF0E-151A-46A3-B7F3-87ED1D6EACF5}" type="pres">
      <dgm:prSet presAssocID="{6E661C47-9C54-4115-BC80-0E224EE35ACB}" presName="child" presStyleLbl="alignAccFollowNode1" presStyleIdx="1" presStyleCnt="8" custScaleY="12115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128407-2391-4321-AABA-1ED449A8A6D2}" type="pres">
      <dgm:prSet presAssocID="{D9920C94-AB34-4A70-AFEF-17FAE577EF06}" presName="sibTrans" presStyleLbl="sibTrans2D1" presStyleIdx="2" presStyleCnt="8"/>
      <dgm:spPr/>
      <dgm:t>
        <a:bodyPr/>
        <a:lstStyle/>
        <a:p>
          <a:endParaRPr lang="es-MX"/>
        </a:p>
      </dgm:t>
    </dgm:pt>
    <dgm:pt modelId="{D9D6A132-C778-40DF-9070-65546CEFAF1F}" type="pres">
      <dgm:prSet presAssocID="{8A6F31CC-A403-4577-A45E-3B44B6F5B6BB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B6A091-907F-41DA-9359-4544CAAFACF2}" type="pres">
      <dgm:prSet presAssocID="{8922D0F6-BF55-4FE9-93F7-0D8F3EA5E1DC}" presName="sibTrans" presStyleLbl="sibTrans2D1" presStyleIdx="3" presStyleCnt="8"/>
      <dgm:spPr/>
      <dgm:t>
        <a:bodyPr/>
        <a:lstStyle/>
        <a:p>
          <a:endParaRPr lang="es-MX"/>
        </a:p>
      </dgm:t>
    </dgm:pt>
    <dgm:pt modelId="{D8B57E03-B370-4508-A20A-6BAF4B8B9E3C}" type="pres">
      <dgm:prSet presAssocID="{AA0263CF-8030-46AF-B568-8794146BFA85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D4DCC5-15DC-4323-ADF4-0EDC4264A2B6}" type="pres">
      <dgm:prSet presAssocID="{D483E106-E355-4791-9B70-63685E4CF0CB}" presName="hSp" presStyleCnt="0"/>
      <dgm:spPr/>
    </dgm:pt>
    <dgm:pt modelId="{CE0D0D1C-117F-4528-BBDE-860BAC3792C3}" type="pres">
      <dgm:prSet presAssocID="{3A951FD5-91DD-4E74-841A-B66966B843E0}" presName="vertFlow" presStyleCnt="0"/>
      <dgm:spPr/>
    </dgm:pt>
    <dgm:pt modelId="{6F45DD7A-741D-47D5-BF86-5E50B21E27BD}" type="pres">
      <dgm:prSet presAssocID="{3A951FD5-91DD-4E74-841A-B66966B843E0}" presName="header" presStyleLbl="node1" presStyleIdx="1" presStyleCnt="2"/>
      <dgm:spPr/>
      <dgm:t>
        <a:bodyPr/>
        <a:lstStyle/>
        <a:p>
          <a:endParaRPr lang="es-MX"/>
        </a:p>
      </dgm:t>
    </dgm:pt>
    <dgm:pt modelId="{DCB24851-8BD2-4C51-A423-7883180E5AE6}" type="pres">
      <dgm:prSet presAssocID="{DB0510F4-828D-49C4-A21C-020894FA188A}" presName="parTrans" presStyleLbl="sibTrans2D1" presStyleIdx="4" presStyleCnt="8"/>
      <dgm:spPr/>
      <dgm:t>
        <a:bodyPr/>
        <a:lstStyle/>
        <a:p>
          <a:endParaRPr lang="es-MX"/>
        </a:p>
      </dgm:t>
    </dgm:pt>
    <dgm:pt modelId="{298B3384-F029-45B6-9B03-A278F8ACBF6E}" type="pres">
      <dgm:prSet presAssocID="{13454405-1324-4B79-9DDB-6E723593231F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0D994E-E637-42B9-909A-83D64BCC02D9}" type="pres">
      <dgm:prSet presAssocID="{3A7B6AAA-5E0A-4865-B1D7-1534BEE7BEDB}" presName="sibTrans" presStyleLbl="sibTrans2D1" presStyleIdx="5" presStyleCnt="8"/>
      <dgm:spPr/>
      <dgm:t>
        <a:bodyPr/>
        <a:lstStyle/>
        <a:p>
          <a:endParaRPr lang="es-MX"/>
        </a:p>
      </dgm:t>
    </dgm:pt>
    <dgm:pt modelId="{E625BCAC-963D-453B-BE24-1B201886FE08}" type="pres">
      <dgm:prSet presAssocID="{4404753F-A76A-43BD-9C9A-ED3E3B9B17D2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25659D-8D71-4EB3-9CC7-BF0949EDEBC1}" type="pres">
      <dgm:prSet presAssocID="{8D9B5637-FB9B-419A-B56F-E5C87A068E4C}" presName="sibTrans" presStyleLbl="sibTrans2D1" presStyleIdx="6" presStyleCnt="8"/>
      <dgm:spPr/>
      <dgm:t>
        <a:bodyPr/>
        <a:lstStyle/>
        <a:p>
          <a:endParaRPr lang="es-MX"/>
        </a:p>
      </dgm:t>
    </dgm:pt>
    <dgm:pt modelId="{83045A03-C54F-4A31-A4DC-9628C31A0C58}" type="pres">
      <dgm:prSet presAssocID="{41A276D6-9FFB-4064-8F21-603BED87DAF1}" presName="child" presStyleLbl="alignAccFollowNode1" presStyleIdx="6" presStyleCnt="8" custScaleY="124183" custLinFactNeighborX="-239" custLinFactNeighborY="181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A47849-56C4-4534-8F84-333FC7E7E254}" type="pres">
      <dgm:prSet presAssocID="{03623B8C-043C-41BD-9709-4B645D6D55CA}" presName="sibTrans" presStyleLbl="sibTrans2D1" presStyleIdx="7" presStyleCnt="8"/>
      <dgm:spPr/>
      <dgm:t>
        <a:bodyPr/>
        <a:lstStyle/>
        <a:p>
          <a:endParaRPr lang="es-MX"/>
        </a:p>
      </dgm:t>
    </dgm:pt>
    <dgm:pt modelId="{5511E2DD-6F49-4222-A686-EF946F681A26}" type="pres">
      <dgm:prSet presAssocID="{7E959CA9-D43C-4625-8EF9-A664A5138FE8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FCD70F9-1B1E-47B9-8193-34F5197DCA60}" type="presOf" srcId="{D9920C94-AB34-4A70-AFEF-17FAE577EF06}" destId="{7A128407-2391-4321-AABA-1ED449A8A6D2}" srcOrd="0" destOrd="0" presId="urn:microsoft.com/office/officeart/2005/8/layout/lProcess1"/>
    <dgm:cxn modelId="{06307041-0025-465C-99CD-DB88BD298438}" type="presOf" srcId="{41A276D6-9FFB-4064-8F21-603BED87DAF1}" destId="{83045A03-C54F-4A31-A4DC-9628C31A0C58}" srcOrd="0" destOrd="0" presId="urn:microsoft.com/office/officeart/2005/8/layout/lProcess1"/>
    <dgm:cxn modelId="{B219A939-0A38-44A4-932D-C29CF20B6C9A}" type="presOf" srcId="{7E959CA9-D43C-4625-8EF9-A664A5138FE8}" destId="{5511E2DD-6F49-4222-A686-EF946F681A26}" srcOrd="0" destOrd="0" presId="urn:microsoft.com/office/officeart/2005/8/layout/lProcess1"/>
    <dgm:cxn modelId="{4B785FF9-90CB-4672-9FDB-4965F9269E0D}" srcId="{866DAC69-D135-4A1E-A974-AA614679DE22}" destId="{D483E106-E355-4791-9B70-63685E4CF0CB}" srcOrd="0" destOrd="0" parTransId="{51D4E98D-1423-44AA-B326-DBE18FFD737E}" sibTransId="{1638F456-DADF-4F77-B5AE-5EACB7721427}"/>
    <dgm:cxn modelId="{64E61099-98C5-40C1-B18B-3BE9881C15A6}" type="presOf" srcId="{9CED059F-01DE-4FB3-A55D-26F7D5DCF879}" destId="{016E4002-4722-45C7-8CB8-A77524A01400}" srcOrd="0" destOrd="0" presId="urn:microsoft.com/office/officeart/2005/8/layout/lProcess1"/>
    <dgm:cxn modelId="{EFB68231-D194-484D-8911-2FC18F7805F5}" type="presOf" srcId="{7911084F-1826-4242-ACF8-B6867F957F5F}" destId="{AEABA877-102C-4D53-A6CE-2AAA9870C677}" srcOrd="0" destOrd="0" presId="urn:microsoft.com/office/officeart/2005/8/layout/lProcess1"/>
    <dgm:cxn modelId="{49EC9283-BAD8-43DF-8B6C-C716AFFD0969}" srcId="{3A951FD5-91DD-4E74-841A-B66966B843E0}" destId="{13454405-1324-4B79-9DDB-6E723593231F}" srcOrd="0" destOrd="0" parTransId="{DB0510F4-828D-49C4-A21C-020894FA188A}" sibTransId="{3A7B6AAA-5E0A-4865-B1D7-1534BEE7BEDB}"/>
    <dgm:cxn modelId="{9D752C95-C774-4802-A66C-146AA49F7217}" type="presOf" srcId="{03623B8C-043C-41BD-9709-4B645D6D55CA}" destId="{03A47849-56C4-4534-8F84-333FC7E7E254}" srcOrd="0" destOrd="0" presId="urn:microsoft.com/office/officeart/2005/8/layout/lProcess1"/>
    <dgm:cxn modelId="{9305F849-45CB-41EF-B1D3-56FC312F5B9D}" type="presOf" srcId="{3A7B6AAA-5E0A-4865-B1D7-1534BEE7BEDB}" destId="{700D994E-E637-42B9-909A-83D64BCC02D9}" srcOrd="0" destOrd="0" presId="urn:microsoft.com/office/officeart/2005/8/layout/lProcess1"/>
    <dgm:cxn modelId="{21A6F275-AEE6-45DD-B730-FA5A8CE94F07}" type="presOf" srcId="{8A6F31CC-A403-4577-A45E-3B44B6F5B6BB}" destId="{D9D6A132-C778-40DF-9070-65546CEFAF1F}" srcOrd="0" destOrd="0" presId="urn:microsoft.com/office/officeart/2005/8/layout/lProcess1"/>
    <dgm:cxn modelId="{8E756937-20A7-4640-85AB-C03EC88BE9C6}" type="presOf" srcId="{D483E106-E355-4791-9B70-63685E4CF0CB}" destId="{370225CE-CF40-44EC-827A-517A5ED9C7B8}" srcOrd="0" destOrd="0" presId="urn:microsoft.com/office/officeart/2005/8/layout/lProcess1"/>
    <dgm:cxn modelId="{FC7C61AB-09D9-45EA-9784-63BD171C2E5E}" type="presOf" srcId="{6E661C47-9C54-4115-BC80-0E224EE35ACB}" destId="{AFB7AF0E-151A-46A3-B7F3-87ED1D6EACF5}" srcOrd="0" destOrd="0" presId="urn:microsoft.com/office/officeart/2005/8/layout/lProcess1"/>
    <dgm:cxn modelId="{70569D7C-0D83-4C11-B117-67291C1845DD}" srcId="{D483E106-E355-4791-9B70-63685E4CF0CB}" destId="{AA0263CF-8030-46AF-B568-8794146BFA85}" srcOrd="3" destOrd="0" parTransId="{402B2F72-681C-4535-9393-6A928CD6957D}" sibTransId="{65F98C46-440A-4DB3-9614-5327FAF9228F}"/>
    <dgm:cxn modelId="{4C4BE8C2-C34E-49D4-B9A2-4EA3884C34A9}" srcId="{D483E106-E355-4791-9B70-63685E4CF0CB}" destId="{65B9BC23-D098-4E95-9487-A17FFA85E8F9}" srcOrd="0" destOrd="0" parTransId="{9CED059F-01DE-4FB3-A55D-26F7D5DCF879}" sibTransId="{7911084F-1826-4242-ACF8-B6867F957F5F}"/>
    <dgm:cxn modelId="{E32034F1-BB40-4298-ABAE-DDBC8930B44E}" type="presOf" srcId="{DB0510F4-828D-49C4-A21C-020894FA188A}" destId="{DCB24851-8BD2-4C51-A423-7883180E5AE6}" srcOrd="0" destOrd="0" presId="urn:microsoft.com/office/officeart/2005/8/layout/lProcess1"/>
    <dgm:cxn modelId="{D28203EE-B867-403E-8B56-3165AFEBF92E}" srcId="{3A951FD5-91DD-4E74-841A-B66966B843E0}" destId="{7E959CA9-D43C-4625-8EF9-A664A5138FE8}" srcOrd="3" destOrd="0" parTransId="{8B32CCCB-A45B-42CF-9C1A-5B87A207FA03}" sibTransId="{95A9D011-D3C7-401F-8E83-CE31F0B01629}"/>
    <dgm:cxn modelId="{A518DADD-0437-46CE-94C1-C16E9AE9C6CA}" srcId="{866DAC69-D135-4A1E-A974-AA614679DE22}" destId="{3A951FD5-91DD-4E74-841A-B66966B843E0}" srcOrd="1" destOrd="0" parTransId="{6A344B8E-8F8A-4B18-AB2A-1F542A62246A}" sibTransId="{CC65AD41-A5AA-45B7-832B-1F51D7ADDCD8}"/>
    <dgm:cxn modelId="{228B944D-8533-4E65-950C-0A0744B67769}" type="presOf" srcId="{AA0263CF-8030-46AF-B568-8794146BFA85}" destId="{D8B57E03-B370-4508-A20A-6BAF4B8B9E3C}" srcOrd="0" destOrd="0" presId="urn:microsoft.com/office/officeart/2005/8/layout/lProcess1"/>
    <dgm:cxn modelId="{C8D56706-ED04-4192-8A96-375B251D7EB1}" type="presOf" srcId="{866DAC69-D135-4A1E-A974-AA614679DE22}" destId="{35379F69-A837-4897-9F8A-8887C9620E4E}" srcOrd="0" destOrd="0" presId="urn:microsoft.com/office/officeart/2005/8/layout/lProcess1"/>
    <dgm:cxn modelId="{69A0D238-FB43-4143-AAD8-C86A10151A10}" srcId="{3A951FD5-91DD-4E74-841A-B66966B843E0}" destId="{41A276D6-9FFB-4064-8F21-603BED87DAF1}" srcOrd="2" destOrd="0" parTransId="{292DDCAB-DA5A-46DF-AD00-C300C4F9C78E}" sibTransId="{03623B8C-043C-41BD-9709-4B645D6D55CA}"/>
    <dgm:cxn modelId="{15C6DAB5-7561-468E-8250-471F08414981}" type="presOf" srcId="{4404753F-A76A-43BD-9C9A-ED3E3B9B17D2}" destId="{E625BCAC-963D-453B-BE24-1B201886FE08}" srcOrd="0" destOrd="0" presId="urn:microsoft.com/office/officeart/2005/8/layout/lProcess1"/>
    <dgm:cxn modelId="{4C0E5DE6-09E7-4300-9734-4C3DBF525225}" srcId="{3A951FD5-91DD-4E74-841A-B66966B843E0}" destId="{4404753F-A76A-43BD-9C9A-ED3E3B9B17D2}" srcOrd="1" destOrd="0" parTransId="{EE5B2126-5072-4096-87A3-166BE7845D6D}" sibTransId="{8D9B5637-FB9B-419A-B56F-E5C87A068E4C}"/>
    <dgm:cxn modelId="{EF2358F1-26FC-4BCB-A134-5D3EB25D1F23}" type="presOf" srcId="{8922D0F6-BF55-4FE9-93F7-0D8F3EA5E1DC}" destId="{F9B6A091-907F-41DA-9359-4544CAAFACF2}" srcOrd="0" destOrd="0" presId="urn:microsoft.com/office/officeart/2005/8/layout/lProcess1"/>
    <dgm:cxn modelId="{E44D7BDC-29A5-4832-999C-62B1AC231468}" type="presOf" srcId="{3A951FD5-91DD-4E74-841A-B66966B843E0}" destId="{6F45DD7A-741D-47D5-BF86-5E50B21E27BD}" srcOrd="0" destOrd="0" presId="urn:microsoft.com/office/officeart/2005/8/layout/lProcess1"/>
    <dgm:cxn modelId="{175B2911-7B14-4CAD-BCF7-7997ECE8A038}" srcId="{D483E106-E355-4791-9B70-63685E4CF0CB}" destId="{6E661C47-9C54-4115-BC80-0E224EE35ACB}" srcOrd="1" destOrd="0" parTransId="{BAB50C08-3093-458E-8904-63F35E8B5B06}" sibTransId="{D9920C94-AB34-4A70-AFEF-17FAE577EF06}"/>
    <dgm:cxn modelId="{F0D5387D-8710-4EE5-845E-37CA7A81433C}" type="presOf" srcId="{8D9B5637-FB9B-419A-B56F-E5C87A068E4C}" destId="{FD25659D-8D71-4EB3-9CC7-BF0949EDEBC1}" srcOrd="0" destOrd="0" presId="urn:microsoft.com/office/officeart/2005/8/layout/lProcess1"/>
    <dgm:cxn modelId="{3C07EA13-1B9D-423A-B119-414330EF98D5}" type="presOf" srcId="{13454405-1324-4B79-9DDB-6E723593231F}" destId="{298B3384-F029-45B6-9B03-A278F8ACBF6E}" srcOrd="0" destOrd="0" presId="urn:microsoft.com/office/officeart/2005/8/layout/lProcess1"/>
    <dgm:cxn modelId="{7CD138BA-E5A2-4603-BAE1-5452C13EF367}" srcId="{D483E106-E355-4791-9B70-63685E4CF0CB}" destId="{8A6F31CC-A403-4577-A45E-3B44B6F5B6BB}" srcOrd="2" destOrd="0" parTransId="{1422BB24-C636-4931-B97C-C89788F1FF5D}" sibTransId="{8922D0F6-BF55-4FE9-93F7-0D8F3EA5E1DC}"/>
    <dgm:cxn modelId="{BFE723DA-FA3B-47D9-ADE3-BA36290BD24B}" type="presOf" srcId="{65B9BC23-D098-4E95-9487-A17FFA85E8F9}" destId="{55820193-D9A4-4011-BBAF-F69AB3281B28}" srcOrd="0" destOrd="0" presId="urn:microsoft.com/office/officeart/2005/8/layout/lProcess1"/>
    <dgm:cxn modelId="{AFEB31B6-A59B-4ADD-9AF3-55457CB79A3D}" type="presParOf" srcId="{35379F69-A837-4897-9F8A-8887C9620E4E}" destId="{212D8EA7-836C-4C49-84C8-491844613041}" srcOrd="0" destOrd="0" presId="urn:microsoft.com/office/officeart/2005/8/layout/lProcess1"/>
    <dgm:cxn modelId="{21968372-2550-4BE4-90CD-2B76C9329C1C}" type="presParOf" srcId="{212D8EA7-836C-4C49-84C8-491844613041}" destId="{370225CE-CF40-44EC-827A-517A5ED9C7B8}" srcOrd="0" destOrd="0" presId="urn:microsoft.com/office/officeart/2005/8/layout/lProcess1"/>
    <dgm:cxn modelId="{390DC052-7E7E-49D0-AAF1-68A809746054}" type="presParOf" srcId="{212D8EA7-836C-4C49-84C8-491844613041}" destId="{016E4002-4722-45C7-8CB8-A77524A01400}" srcOrd="1" destOrd="0" presId="urn:microsoft.com/office/officeart/2005/8/layout/lProcess1"/>
    <dgm:cxn modelId="{19D29B94-7648-4420-90E4-744C88AA2AA6}" type="presParOf" srcId="{212D8EA7-836C-4C49-84C8-491844613041}" destId="{55820193-D9A4-4011-BBAF-F69AB3281B28}" srcOrd="2" destOrd="0" presId="urn:microsoft.com/office/officeart/2005/8/layout/lProcess1"/>
    <dgm:cxn modelId="{6B1B0F6C-1F20-429D-A316-BC20CDB1E80F}" type="presParOf" srcId="{212D8EA7-836C-4C49-84C8-491844613041}" destId="{AEABA877-102C-4D53-A6CE-2AAA9870C677}" srcOrd="3" destOrd="0" presId="urn:microsoft.com/office/officeart/2005/8/layout/lProcess1"/>
    <dgm:cxn modelId="{01819657-4EE1-413F-8EF9-AA7B71CF526A}" type="presParOf" srcId="{212D8EA7-836C-4C49-84C8-491844613041}" destId="{AFB7AF0E-151A-46A3-B7F3-87ED1D6EACF5}" srcOrd="4" destOrd="0" presId="urn:microsoft.com/office/officeart/2005/8/layout/lProcess1"/>
    <dgm:cxn modelId="{B547D36C-416C-4093-AB3A-593B9EF7C748}" type="presParOf" srcId="{212D8EA7-836C-4C49-84C8-491844613041}" destId="{7A128407-2391-4321-AABA-1ED449A8A6D2}" srcOrd="5" destOrd="0" presId="urn:microsoft.com/office/officeart/2005/8/layout/lProcess1"/>
    <dgm:cxn modelId="{DF8C8C3F-DCC9-4CD1-B811-FFC56AEDECCD}" type="presParOf" srcId="{212D8EA7-836C-4C49-84C8-491844613041}" destId="{D9D6A132-C778-40DF-9070-65546CEFAF1F}" srcOrd="6" destOrd="0" presId="urn:microsoft.com/office/officeart/2005/8/layout/lProcess1"/>
    <dgm:cxn modelId="{F9424530-77FD-4BC5-A340-08287B35286B}" type="presParOf" srcId="{212D8EA7-836C-4C49-84C8-491844613041}" destId="{F9B6A091-907F-41DA-9359-4544CAAFACF2}" srcOrd="7" destOrd="0" presId="urn:microsoft.com/office/officeart/2005/8/layout/lProcess1"/>
    <dgm:cxn modelId="{CF2C28D7-7109-4960-AF62-C79177038D1A}" type="presParOf" srcId="{212D8EA7-836C-4C49-84C8-491844613041}" destId="{D8B57E03-B370-4508-A20A-6BAF4B8B9E3C}" srcOrd="8" destOrd="0" presId="urn:microsoft.com/office/officeart/2005/8/layout/lProcess1"/>
    <dgm:cxn modelId="{148DE595-C446-4DE5-9DDE-CEAFE0DDD26C}" type="presParOf" srcId="{35379F69-A837-4897-9F8A-8887C9620E4E}" destId="{D2D4DCC5-15DC-4323-ADF4-0EDC4264A2B6}" srcOrd="1" destOrd="0" presId="urn:microsoft.com/office/officeart/2005/8/layout/lProcess1"/>
    <dgm:cxn modelId="{67D88331-6A80-462F-A9E0-D3F72D38436A}" type="presParOf" srcId="{35379F69-A837-4897-9F8A-8887C9620E4E}" destId="{CE0D0D1C-117F-4528-BBDE-860BAC3792C3}" srcOrd="2" destOrd="0" presId="urn:microsoft.com/office/officeart/2005/8/layout/lProcess1"/>
    <dgm:cxn modelId="{BAE86A65-8BFC-4B13-88C2-395EFEFABA27}" type="presParOf" srcId="{CE0D0D1C-117F-4528-BBDE-860BAC3792C3}" destId="{6F45DD7A-741D-47D5-BF86-5E50B21E27BD}" srcOrd="0" destOrd="0" presId="urn:microsoft.com/office/officeart/2005/8/layout/lProcess1"/>
    <dgm:cxn modelId="{E13E759C-80DB-4532-8961-E462E5C88B1B}" type="presParOf" srcId="{CE0D0D1C-117F-4528-BBDE-860BAC3792C3}" destId="{DCB24851-8BD2-4C51-A423-7883180E5AE6}" srcOrd="1" destOrd="0" presId="urn:microsoft.com/office/officeart/2005/8/layout/lProcess1"/>
    <dgm:cxn modelId="{9A1EFB2D-708E-467C-A8B0-40C10AE9437F}" type="presParOf" srcId="{CE0D0D1C-117F-4528-BBDE-860BAC3792C3}" destId="{298B3384-F029-45B6-9B03-A278F8ACBF6E}" srcOrd="2" destOrd="0" presId="urn:microsoft.com/office/officeart/2005/8/layout/lProcess1"/>
    <dgm:cxn modelId="{E0E0FA9A-BBD5-4115-B448-95F7FDE6C2F3}" type="presParOf" srcId="{CE0D0D1C-117F-4528-BBDE-860BAC3792C3}" destId="{700D994E-E637-42B9-909A-83D64BCC02D9}" srcOrd="3" destOrd="0" presId="urn:microsoft.com/office/officeart/2005/8/layout/lProcess1"/>
    <dgm:cxn modelId="{5F0BD653-B652-45EC-B73C-0E18DD33AFB8}" type="presParOf" srcId="{CE0D0D1C-117F-4528-BBDE-860BAC3792C3}" destId="{E625BCAC-963D-453B-BE24-1B201886FE08}" srcOrd="4" destOrd="0" presId="urn:microsoft.com/office/officeart/2005/8/layout/lProcess1"/>
    <dgm:cxn modelId="{9586C43D-4A62-4BA7-9BB5-2C3D1FC6DDBA}" type="presParOf" srcId="{CE0D0D1C-117F-4528-BBDE-860BAC3792C3}" destId="{FD25659D-8D71-4EB3-9CC7-BF0949EDEBC1}" srcOrd="5" destOrd="0" presId="urn:microsoft.com/office/officeart/2005/8/layout/lProcess1"/>
    <dgm:cxn modelId="{0A30970B-B8E5-408B-94B2-BB2379C8A2D1}" type="presParOf" srcId="{CE0D0D1C-117F-4528-BBDE-860BAC3792C3}" destId="{83045A03-C54F-4A31-A4DC-9628C31A0C58}" srcOrd="6" destOrd="0" presId="urn:microsoft.com/office/officeart/2005/8/layout/lProcess1"/>
    <dgm:cxn modelId="{F64D6977-D79A-4454-BA4E-C559210830D6}" type="presParOf" srcId="{CE0D0D1C-117F-4528-BBDE-860BAC3792C3}" destId="{03A47849-56C4-4534-8F84-333FC7E7E254}" srcOrd="7" destOrd="0" presId="urn:microsoft.com/office/officeart/2005/8/layout/lProcess1"/>
    <dgm:cxn modelId="{CB0E7693-8314-4697-B303-9911AAC0EF93}" type="presParOf" srcId="{CE0D0D1C-117F-4528-BBDE-860BAC3792C3}" destId="{5511E2DD-6F49-4222-A686-EF946F681A26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225CE-CF40-44EC-827A-517A5ED9C7B8}">
      <dsp:nvSpPr>
        <dsp:cNvPr id="0" name=""/>
        <dsp:cNvSpPr/>
      </dsp:nvSpPr>
      <dsp:spPr>
        <a:xfrm>
          <a:off x="1452373" y="3349"/>
          <a:ext cx="3563149" cy="89078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>
              <a:solidFill>
                <a:schemeClr val="tx1"/>
              </a:solidFill>
              <a:latin typeface="+mn-lt"/>
            </a:rPr>
            <a:t>A corto plazo</a:t>
          </a:r>
          <a:endParaRPr lang="es-ES" sz="2400" b="1" kern="1200">
            <a:solidFill>
              <a:schemeClr val="tx1"/>
            </a:solidFill>
            <a:latin typeface="+mn-lt"/>
          </a:endParaRPr>
        </a:p>
      </dsp:txBody>
      <dsp:txXfrm>
        <a:off x="1478463" y="29439"/>
        <a:ext cx="3510969" cy="838607"/>
      </dsp:txXfrm>
    </dsp:sp>
    <dsp:sp modelId="{016E4002-4722-45C7-8CB8-A77524A01400}">
      <dsp:nvSpPr>
        <dsp:cNvPr id="0" name=""/>
        <dsp:cNvSpPr/>
      </dsp:nvSpPr>
      <dsp:spPr>
        <a:xfrm rot="5400000">
          <a:off x="3156004" y="972080"/>
          <a:ext cx="155887" cy="155887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20193-D9A4-4011-BBAF-F69AB3281B28}">
      <dsp:nvSpPr>
        <dsp:cNvPr id="0" name=""/>
        <dsp:cNvSpPr/>
      </dsp:nvSpPr>
      <dsp:spPr>
        <a:xfrm>
          <a:off x="1452373" y="1205912"/>
          <a:ext cx="3563149" cy="89078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effectLst/>
              <a:latin typeface="+mn-lt"/>
              <a:ea typeface="Calibri"/>
              <a:cs typeface="Times New Roman"/>
            </a:rPr>
            <a:t>Descenso del consumo de drogas dentro de las instalaciones y en el entorno de la empresa</a:t>
          </a:r>
          <a:endParaRPr lang="es-ES" sz="1800" kern="1200" dirty="0">
            <a:effectLst/>
            <a:latin typeface="+mn-lt"/>
            <a:ea typeface="Calibri"/>
            <a:cs typeface="Times New Roman"/>
          </a:endParaRPr>
        </a:p>
      </dsp:txBody>
      <dsp:txXfrm>
        <a:off x="1478463" y="1232002"/>
        <a:ext cx="3510969" cy="838607"/>
      </dsp:txXfrm>
    </dsp:sp>
    <dsp:sp modelId="{AEABA877-102C-4D53-A6CE-2AAA9870C677}">
      <dsp:nvSpPr>
        <dsp:cNvPr id="0" name=""/>
        <dsp:cNvSpPr/>
      </dsp:nvSpPr>
      <dsp:spPr>
        <a:xfrm rot="5400000">
          <a:off x="3156004" y="2174644"/>
          <a:ext cx="155887" cy="155887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7AF0E-151A-46A3-B7F3-87ED1D6EACF5}">
      <dsp:nvSpPr>
        <dsp:cNvPr id="0" name=""/>
        <dsp:cNvSpPr/>
      </dsp:nvSpPr>
      <dsp:spPr>
        <a:xfrm>
          <a:off x="1452373" y="2408475"/>
          <a:ext cx="3563149" cy="107926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effectLst/>
              <a:latin typeface="+mn-lt"/>
              <a:ea typeface="Calibri"/>
              <a:cs typeface="Times New Roman"/>
            </a:rPr>
            <a:t>Reducción de posibilidades de que el personal acuda a laborar bajo el efecto de alguna sustancia tóxica</a:t>
          </a:r>
          <a:endParaRPr lang="es-ES" sz="1800" kern="1200" dirty="0">
            <a:effectLst/>
            <a:latin typeface="+mn-lt"/>
            <a:ea typeface="Calibri"/>
            <a:cs typeface="Times New Roman"/>
          </a:endParaRPr>
        </a:p>
      </dsp:txBody>
      <dsp:txXfrm>
        <a:off x="1483984" y="2440086"/>
        <a:ext cx="3499927" cy="1016047"/>
      </dsp:txXfrm>
    </dsp:sp>
    <dsp:sp modelId="{7A128407-2391-4321-AABA-1ED449A8A6D2}">
      <dsp:nvSpPr>
        <dsp:cNvPr id="0" name=""/>
        <dsp:cNvSpPr/>
      </dsp:nvSpPr>
      <dsp:spPr>
        <a:xfrm rot="5400000">
          <a:off x="3156004" y="3565688"/>
          <a:ext cx="155887" cy="155887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6A132-C778-40DF-9070-65546CEFAF1F}">
      <dsp:nvSpPr>
        <dsp:cNvPr id="0" name=""/>
        <dsp:cNvSpPr/>
      </dsp:nvSpPr>
      <dsp:spPr>
        <a:xfrm>
          <a:off x="1452373" y="3799520"/>
          <a:ext cx="3563149" cy="89078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effectLst/>
              <a:latin typeface="+mn-lt"/>
              <a:ea typeface="Calibri"/>
              <a:cs typeface="Times New Roman"/>
            </a:rPr>
            <a:t>Disminución de actividades laborales realizadas bajo los efectos de la abstinencia</a:t>
          </a:r>
          <a:endParaRPr lang="es-ES" sz="1800" kern="1200" dirty="0">
            <a:effectLst/>
            <a:latin typeface="+mn-lt"/>
            <a:ea typeface="Calibri"/>
            <a:cs typeface="Times New Roman"/>
          </a:endParaRPr>
        </a:p>
      </dsp:txBody>
      <dsp:txXfrm>
        <a:off x="1478463" y="3825610"/>
        <a:ext cx="3510969" cy="838607"/>
      </dsp:txXfrm>
    </dsp:sp>
    <dsp:sp modelId="{F9B6A091-907F-41DA-9359-4544CAAFACF2}">
      <dsp:nvSpPr>
        <dsp:cNvPr id="0" name=""/>
        <dsp:cNvSpPr/>
      </dsp:nvSpPr>
      <dsp:spPr>
        <a:xfrm rot="5400000">
          <a:off x="3156004" y="4768251"/>
          <a:ext cx="155887" cy="155887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7E03-B370-4508-A20A-6BAF4B8B9E3C}">
      <dsp:nvSpPr>
        <dsp:cNvPr id="0" name=""/>
        <dsp:cNvSpPr/>
      </dsp:nvSpPr>
      <dsp:spPr>
        <a:xfrm>
          <a:off x="1452373" y="5002083"/>
          <a:ext cx="3563149" cy="89078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effectLst/>
              <a:latin typeface="+mn-lt"/>
              <a:ea typeface="Calibri"/>
              <a:cs typeface="Times New Roman"/>
            </a:rPr>
            <a:t>Decremento de accidentes de trabajo derivados del consumo</a:t>
          </a:r>
          <a:endParaRPr lang="es-ES" sz="1800" kern="1200" dirty="0">
            <a:effectLst/>
            <a:latin typeface="+mn-lt"/>
            <a:ea typeface="Calibri"/>
            <a:cs typeface="Times New Roman"/>
          </a:endParaRPr>
        </a:p>
      </dsp:txBody>
      <dsp:txXfrm>
        <a:off x="1478463" y="5028173"/>
        <a:ext cx="3510969" cy="838607"/>
      </dsp:txXfrm>
    </dsp:sp>
    <dsp:sp modelId="{6F45DD7A-741D-47D5-BF86-5E50B21E27BD}">
      <dsp:nvSpPr>
        <dsp:cNvPr id="0" name=""/>
        <dsp:cNvSpPr/>
      </dsp:nvSpPr>
      <dsp:spPr>
        <a:xfrm>
          <a:off x="5514364" y="3349"/>
          <a:ext cx="3563149" cy="89078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tx1"/>
              </a:solidFill>
              <a:effectLst/>
              <a:latin typeface="+mn-lt"/>
              <a:ea typeface="Calibri"/>
              <a:cs typeface="Times New Roman"/>
            </a:rPr>
            <a:t>A largo plazo </a:t>
          </a:r>
          <a:endParaRPr lang="es-ES" sz="2400" b="1" kern="1200" dirty="0">
            <a:solidFill>
              <a:schemeClr val="tx1"/>
            </a:solidFill>
            <a:effectLst/>
            <a:latin typeface="+mn-lt"/>
            <a:ea typeface="Calibri"/>
            <a:cs typeface="Times New Roman"/>
          </a:endParaRPr>
        </a:p>
      </dsp:txBody>
      <dsp:txXfrm>
        <a:off x="5540454" y="29439"/>
        <a:ext cx="3510969" cy="838607"/>
      </dsp:txXfrm>
    </dsp:sp>
    <dsp:sp modelId="{DCB24851-8BD2-4C51-A423-7883180E5AE6}">
      <dsp:nvSpPr>
        <dsp:cNvPr id="0" name=""/>
        <dsp:cNvSpPr/>
      </dsp:nvSpPr>
      <dsp:spPr>
        <a:xfrm rot="5400000">
          <a:off x="7217995" y="972080"/>
          <a:ext cx="155887" cy="155887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B3384-F029-45B6-9B03-A278F8ACBF6E}">
      <dsp:nvSpPr>
        <dsp:cNvPr id="0" name=""/>
        <dsp:cNvSpPr/>
      </dsp:nvSpPr>
      <dsp:spPr>
        <a:xfrm>
          <a:off x="5514364" y="1205912"/>
          <a:ext cx="3563149" cy="89078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effectLst/>
              <a:latin typeface="+mn-lt"/>
              <a:ea typeface="Calibri"/>
              <a:cs typeface="Times New Roman"/>
            </a:rPr>
            <a:t>Aumento de la esperanza de vida de la planta productiva</a:t>
          </a:r>
          <a:endParaRPr lang="es-ES" sz="1800" kern="1200" dirty="0">
            <a:effectLst/>
            <a:latin typeface="+mn-lt"/>
            <a:ea typeface="Calibri"/>
            <a:cs typeface="Times New Roman"/>
          </a:endParaRPr>
        </a:p>
      </dsp:txBody>
      <dsp:txXfrm>
        <a:off x="5540454" y="1232002"/>
        <a:ext cx="3510969" cy="838607"/>
      </dsp:txXfrm>
    </dsp:sp>
    <dsp:sp modelId="{700D994E-E637-42B9-909A-83D64BCC02D9}">
      <dsp:nvSpPr>
        <dsp:cNvPr id="0" name=""/>
        <dsp:cNvSpPr/>
      </dsp:nvSpPr>
      <dsp:spPr>
        <a:xfrm rot="5400000">
          <a:off x="7217995" y="2174644"/>
          <a:ext cx="155887" cy="155887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5BCAC-963D-453B-BE24-1B201886FE08}">
      <dsp:nvSpPr>
        <dsp:cNvPr id="0" name=""/>
        <dsp:cNvSpPr/>
      </dsp:nvSpPr>
      <dsp:spPr>
        <a:xfrm>
          <a:off x="5514364" y="2408475"/>
          <a:ext cx="3563149" cy="89078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effectLst/>
              <a:latin typeface="+mn-lt"/>
              <a:ea typeface="Calibri"/>
              <a:cs typeface="Times New Roman"/>
            </a:rPr>
            <a:t>Incremento de los años de vida saludables de los/as trabajadores</a:t>
          </a:r>
          <a:endParaRPr lang="es-ES" sz="1800" kern="1200" dirty="0">
            <a:effectLst/>
            <a:latin typeface="+mn-lt"/>
            <a:ea typeface="Calibri"/>
            <a:cs typeface="Times New Roman"/>
          </a:endParaRPr>
        </a:p>
      </dsp:txBody>
      <dsp:txXfrm>
        <a:off x="5540454" y="2434565"/>
        <a:ext cx="3510969" cy="838607"/>
      </dsp:txXfrm>
    </dsp:sp>
    <dsp:sp modelId="{FD25659D-8D71-4EB3-9CC7-BF0949EDEBC1}">
      <dsp:nvSpPr>
        <dsp:cNvPr id="0" name=""/>
        <dsp:cNvSpPr/>
      </dsp:nvSpPr>
      <dsp:spPr>
        <a:xfrm rot="5422247">
          <a:off x="7211259" y="3380030"/>
          <a:ext cx="161540" cy="155887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45A03-C54F-4A31-A4DC-9628C31A0C58}">
      <dsp:nvSpPr>
        <dsp:cNvPr id="0" name=""/>
        <dsp:cNvSpPr/>
      </dsp:nvSpPr>
      <dsp:spPr>
        <a:xfrm>
          <a:off x="5505848" y="3616685"/>
          <a:ext cx="3563149" cy="110620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effectLst/>
              <a:latin typeface="+mn-lt"/>
              <a:ea typeface="Calibri"/>
              <a:cs typeface="Times New Roman"/>
            </a:rPr>
            <a:t>Reducción en la incidencia de enfermedades relacionadas con el uso y abuso de drogas</a:t>
          </a:r>
          <a:endParaRPr lang="es-ES" sz="1800" kern="1200" dirty="0">
            <a:effectLst/>
            <a:latin typeface="+mn-lt"/>
            <a:ea typeface="Calibri"/>
            <a:cs typeface="Times New Roman"/>
          </a:endParaRPr>
        </a:p>
      </dsp:txBody>
      <dsp:txXfrm>
        <a:off x="5538248" y="3649085"/>
        <a:ext cx="3498349" cy="1041406"/>
      </dsp:txXfrm>
    </dsp:sp>
    <dsp:sp modelId="{03A47849-56C4-4534-8F84-333FC7E7E254}">
      <dsp:nvSpPr>
        <dsp:cNvPr id="0" name=""/>
        <dsp:cNvSpPr/>
      </dsp:nvSpPr>
      <dsp:spPr>
        <a:xfrm rot="5377560">
          <a:off x="7216908" y="4798012"/>
          <a:ext cx="150248" cy="155887"/>
        </a:xfrm>
        <a:prstGeom prst="rightArrow">
          <a:avLst>
            <a:gd name="adj1" fmla="val 667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1E2DD-6F49-4222-A686-EF946F681A26}">
      <dsp:nvSpPr>
        <dsp:cNvPr id="0" name=""/>
        <dsp:cNvSpPr/>
      </dsp:nvSpPr>
      <dsp:spPr>
        <a:xfrm>
          <a:off x="5514364" y="5029020"/>
          <a:ext cx="3563149" cy="89078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effectLst/>
              <a:latin typeface="+mn-lt"/>
              <a:ea typeface="Calibri"/>
              <a:cs typeface="Times New Roman"/>
            </a:rPr>
            <a:t>Clima laboral satisfactorio y mayor seguridad empresarial</a:t>
          </a:r>
        </a:p>
      </dsp:txBody>
      <dsp:txXfrm>
        <a:off x="5540454" y="5055110"/>
        <a:ext cx="3510969" cy="838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A4EA6-A62A-498B-9C6D-BA8F3248357F}" type="datetimeFigureOut">
              <a:rPr lang="es-MX" smtClean="0"/>
              <a:t>22/10/2021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D42F-EA70-41F6-BE06-7DA77C9AB8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48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D42F-EA70-41F6-BE06-7DA77C9AB8E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410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98BF1A-4A93-4170-BAA9-4D904B02257C}" type="slidenum">
              <a:rPr lang="es-E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5</a:t>
            </a:fld>
            <a:endParaRPr lang="es-E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3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988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492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977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20527"/>
            <a:ext cx="10515600" cy="922499"/>
          </a:xfrm>
        </p:spPr>
        <p:txBody>
          <a:bodyPr>
            <a:normAutofit/>
          </a:bodyPr>
          <a:lstStyle>
            <a:lvl1pPr algn="ctr">
              <a:defRPr sz="3200" b="1"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0DAF-B8BB-4ACE-A5FF-2F1E0F4AD785}" type="datetimeFigureOut">
              <a:rPr lang="es-MX" smtClean="0"/>
              <a:t>22/10/2021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C78C-47C6-4022-9B7C-9FC1E3921F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127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663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353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561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818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175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27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070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572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8A9B-4832-6D4A-B702-9D2824562EB3}" type="datetimeFigureOut">
              <a:rPr lang="es-ES_tradnl" smtClean="0"/>
              <a:t>22/10/2021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7528-1EA1-554B-9754-84E136272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839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emf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png"/><Relationship Id="rId3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jpeg"/><Relationship Id="rId5" Type="http://schemas.openxmlformats.org/officeDocument/2006/relationships/image" Target="../media/image5.jpeg"/><Relationship Id="rId15" Type="http://schemas.openxmlformats.org/officeDocument/2006/relationships/image" Target="../media/image15.emf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8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52AE1DD-2394-4F4A-91C4-19CF12B17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1" y="2396129"/>
            <a:ext cx="8710612" cy="123524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MX" sz="3600" b="1" dirty="0"/>
              <a:t>Programa de Salud y Bienestar Laboral</a:t>
            </a:r>
          </a:p>
          <a:p>
            <a:pPr marL="0" indent="0" algn="ctr">
              <a:buNone/>
            </a:pPr>
            <a:r>
              <a:rPr lang="es-MX" sz="3600" b="1" dirty="0"/>
              <a:t>“</a:t>
            </a:r>
            <a:r>
              <a:rPr lang="es-MX" sz="3600" b="1" i="1" dirty="0"/>
              <a:t>Para vivir sin adicciones en los centros de trabajo</a:t>
            </a:r>
            <a:r>
              <a:rPr lang="es-MX" sz="3600" b="1" dirty="0"/>
              <a:t>”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70BAF5DF-138B-438B-B32E-337B6A008288}"/>
              </a:ext>
            </a:extLst>
          </p:cNvPr>
          <p:cNvSpPr txBox="1">
            <a:spLocks/>
          </p:cNvSpPr>
          <p:nvPr/>
        </p:nvSpPr>
        <p:spPr>
          <a:xfrm>
            <a:off x="2385261" y="4045488"/>
            <a:ext cx="7886700" cy="123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000" b="1" dirty="0">
                <a:solidFill>
                  <a:prstClr val="black"/>
                </a:solidFill>
                <a:latin typeface="Calibri" panose="020F0502020204030204"/>
              </a:rPr>
              <a:t>Dra. Carmen Fernández Cáceres</a:t>
            </a:r>
          </a:p>
          <a:p>
            <a:pPr marL="0" indent="0" algn="ctr">
              <a:buNone/>
            </a:pPr>
            <a:r>
              <a:rPr lang="es-MX" sz="2400" b="1" dirty="0">
                <a:solidFill>
                  <a:prstClr val="black"/>
                </a:solidFill>
                <a:latin typeface="Calibri" panose="020F0502020204030204"/>
              </a:rPr>
              <a:t>Directora General de Centros de Integración Juvenil 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FCB0FE51-1155-4B84-89D5-85E9BC9ABE77}"/>
              </a:ext>
            </a:extLst>
          </p:cNvPr>
          <p:cNvCxnSpPr>
            <a:cxnSpLocks/>
          </p:cNvCxnSpPr>
          <p:nvPr/>
        </p:nvCxnSpPr>
        <p:spPr>
          <a:xfrm>
            <a:off x="1328738" y="3631372"/>
            <a:ext cx="944403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08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0A90E3A2-9BE7-4A89-A514-81C1C45E6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07" y="1957683"/>
            <a:ext cx="6989443" cy="2225225"/>
          </a:xfr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dirty="0"/>
              <a:t>Cada año se realiza una </a:t>
            </a:r>
            <a:r>
              <a:rPr lang="es-MX" sz="2200" b="1" dirty="0"/>
              <a:t>Jornada Nacional  Preventiva,</a:t>
            </a:r>
            <a:r>
              <a:rPr lang="es-MX" sz="2200" dirty="0"/>
              <a:t> a lo largo de un mes, en la cual, a través de conferencias, talleres, stand, ferias de la salud, se realizan actividades de prevención y promoción de la salud sobre un tema especifico, a fin de aumentar la percepción de riesgo ante el uso de drogas y los factores que se asocian al consumo en una empresa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DB845C-FA74-4FAE-A83D-1411FF6524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2043" y="1187185"/>
            <a:ext cx="9367838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+mn-lt"/>
                <a:ea typeface="+mn-ea"/>
                <a:cs typeface="+mn-cs"/>
              </a:rPr>
              <a:t>Caso: Confederación Revolucionaria de Obreros y Campesinos</a:t>
            </a:r>
          </a:p>
        </p:txBody>
      </p:sp>
      <p:pic>
        <p:nvPicPr>
          <p:cNvPr id="4" name="Imagen 3" descr="CROC Confederación Revolucionaria de Obreros y Campesinos">
            <a:extLst>
              <a:ext uri="{FF2B5EF4-FFF2-40B4-BE49-F238E27FC236}">
                <a16:creationId xmlns:a16="http://schemas.microsoft.com/office/drawing/2014/main" xmlns="" id="{6E389CD0-B299-48ED-BBD7-9A79BD8E66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741" y="121261"/>
            <a:ext cx="2165216" cy="124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Un grupo de personas en un salón&#10;&#10;Descripción generada automáticamente">
            <a:extLst>
              <a:ext uri="{FF2B5EF4-FFF2-40B4-BE49-F238E27FC236}">
                <a16:creationId xmlns:a16="http://schemas.microsoft.com/office/drawing/2014/main" xmlns="" id="{5D94ED10-D60F-4499-966C-DA131C37FF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17311" r="1571" b="12708"/>
          <a:stretch/>
        </p:blipFill>
        <p:spPr>
          <a:xfrm>
            <a:off x="8272463" y="1694433"/>
            <a:ext cx="3687494" cy="198624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CC43FBF-2139-45B6-8DEB-8667B749D14B}"/>
              </a:ext>
            </a:extLst>
          </p:cNvPr>
          <p:cNvSpPr txBox="1"/>
          <p:nvPr/>
        </p:nvSpPr>
        <p:spPr>
          <a:xfrm>
            <a:off x="467315" y="4473275"/>
            <a:ext cx="600492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200" dirty="0"/>
              <a:t>Se ofrecen cursos de verano dirigidos a los hijos de los agremiados de la CROC 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200" dirty="0"/>
              <a:t>Se participa en su programa de TV CROC con cápsulas sobre las adicciones, que son transmitidas por internet a sus agremiados.</a:t>
            </a:r>
          </a:p>
        </p:txBody>
      </p:sp>
      <p:pic>
        <p:nvPicPr>
          <p:cNvPr id="1028" name="Picture 4" descr="Puede ser una imagen de 12 personas y personas de pie">
            <a:extLst>
              <a:ext uri="{FF2B5EF4-FFF2-40B4-BE49-F238E27FC236}">
                <a16:creationId xmlns:a16="http://schemas.microsoft.com/office/drawing/2014/main" xmlns="" id="{C0042B3B-9E73-49FE-81E2-92F3F3EA4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4182908"/>
            <a:ext cx="5491162" cy="25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0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7762" y="134741"/>
            <a:ext cx="3643314" cy="665360"/>
          </a:xfrm>
        </p:spPr>
        <p:txBody>
          <a:bodyPr/>
          <a:lstStyle/>
          <a:p>
            <a:r>
              <a:rPr lang="es-MX" sz="2800" dirty="0"/>
              <a:t>Beneficios</a:t>
            </a:r>
            <a:endParaRPr lang="es-ES" sz="28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114425" y="800102"/>
          <a:ext cx="10529888" cy="592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6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/>
              <a:t>Consumo de drogas y desempeño laboral</a:t>
            </a:r>
            <a:endParaRPr lang="es-ES" sz="28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252537" y="1754687"/>
            <a:ext cx="10101263" cy="4337326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200" dirty="0"/>
              <a:t>70% de consumidores de alcohol y otras drogas tiene un empleo; su rendimiento laboral es 30% menor.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22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200" dirty="0"/>
              <a:t>Hasta 54% de los incidentes relacionados con el alcohol se atribuyen al consumo ocasional y 87% al uso ocasional  y moderado.</a:t>
            </a:r>
          </a:p>
          <a:p>
            <a:pPr marL="228600"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s-ES" sz="2200" dirty="0"/>
          </a:p>
          <a:p>
            <a:pPr marL="228600"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2200" dirty="0"/>
              <a:t>10% de los accidentes de trabajo se dan en personal con dependencia de tabaco, alcohol u otras drogas, o intoxicados al momento.</a:t>
            </a:r>
          </a:p>
          <a:p>
            <a:pPr marL="228600"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s-ES" sz="2200" dirty="0"/>
          </a:p>
          <a:p>
            <a:pPr marL="228600"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ES" sz="2200" dirty="0"/>
              <a:t>Quienes consumen alcohol u otras drogas registran ausentismo laboral de 3 a 4 veces más; solicitan 3 veces más incapacidades y reciben 5 veces más sanciones disciplinarias</a:t>
            </a:r>
          </a:p>
          <a:p>
            <a:pPr marL="228600"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s-ES" sz="2200" dirty="0"/>
          </a:p>
        </p:txBody>
      </p:sp>
      <p:sp>
        <p:nvSpPr>
          <p:cNvPr id="7" name="6 Rectángulo"/>
          <p:cNvSpPr/>
          <p:nvPr/>
        </p:nvSpPr>
        <p:spPr>
          <a:xfrm>
            <a:off x="9111075" y="6203675"/>
            <a:ext cx="1859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(STPS, 2018; </a:t>
            </a:r>
            <a:r>
              <a:rPr lang="es-ES" sz="1400" dirty="0">
                <a:solidFill>
                  <a:prstClr val="black"/>
                </a:solidFill>
              </a:rPr>
              <a:t>OIT, 2012</a:t>
            </a:r>
            <a:r>
              <a:rPr lang="es-MX" sz="1400" dirty="0"/>
              <a:t>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0444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8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40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640"/>
                            </p:stCondLst>
                            <p:childTnLst>
                              <p:par>
                                <p:cTn id="2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2" r="21113"/>
          <a:stretch/>
        </p:blipFill>
        <p:spPr bwMode="auto">
          <a:xfrm>
            <a:off x="9149312" y="2555782"/>
            <a:ext cx="2817464" cy="389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49699" y="2180287"/>
            <a:ext cx="8151376" cy="180066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b="1" dirty="0">
                <a:latin typeface="Calibri" pitchFamily="34" charset="0"/>
                <a:cs typeface="Calibri" pitchFamily="34" charset="0"/>
              </a:rPr>
              <a:t>Objetivo:</a:t>
            </a:r>
          </a:p>
          <a:p>
            <a:pPr marL="0" indent="0" algn="just">
              <a:buNone/>
            </a:pPr>
            <a:endParaRPr lang="es-MX" sz="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s-MX" sz="2600" dirty="0">
                <a:latin typeface="Calibri" pitchFamily="34" charset="0"/>
                <a:cs typeface="Calibri" pitchFamily="34" charset="0"/>
              </a:rPr>
              <a:t>Promover ambientes laborales más saludables, seguros y armónicos, libres de alcohol, tabaco y otras drogas, mediante el desarrollo de habilidades y competencias </a:t>
            </a:r>
            <a:r>
              <a:rPr lang="es-ES" sz="2600" dirty="0">
                <a:latin typeface="Calibri" pitchFamily="34" charset="0"/>
                <a:cs typeface="Calibri" pitchFamily="34" charset="0"/>
              </a:rPr>
              <a:t>emocionales, sociales y laborales</a:t>
            </a:r>
            <a:r>
              <a:rPr lang="es-MX" sz="2600" dirty="0">
                <a:latin typeface="Calibri" pitchFamily="34" charset="0"/>
                <a:cs typeface="Calibri" pitchFamily="34" charset="0"/>
              </a:rPr>
              <a:t>.</a:t>
            </a:r>
            <a:endParaRPr lang="es-ES" sz="2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9681532-6319-4ED4-9AE8-CA039CDD3912}"/>
              </a:ext>
            </a:extLst>
          </p:cNvPr>
          <p:cNvSpPr txBox="1">
            <a:spLocks/>
          </p:cNvSpPr>
          <p:nvPr/>
        </p:nvSpPr>
        <p:spPr bwMode="auto">
          <a:xfrm>
            <a:off x="1475430" y="889736"/>
            <a:ext cx="9624597" cy="97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es-MX" sz="2800" b="1" dirty="0"/>
              <a:t>Programa de Prevención Laboral</a:t>
            </a:r>
          </a:p>
          <a:p>
            <a:pPr marL="0" indent="0" algn="ctr">
              <a:buNone/>
            </a:pPr>
            <a:r>
              <a:rPr lang="es-MX" sz="2800" b="1" dirty="0"/>
              <a:t>“Para vivir sin adicciones en los centros de trabajo”</a:t>
            </a: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xmlns="" id="{8C14135E-6FE0-45CE-A043-15419CDC43C1}"/>
              </a:ext>
            </a:extLst>
          </p:cNvPr>
          <p:cNvSpPr txBox="1">
            <a:spLocks/>
          </p:cNvSpPr>
          <p:nvPr/>
        </p:nvSpPr>
        <p:spPr>
          <a:xfrm>
            <a:off x="449699" y="4218621"/>
            <a:ext cx="4252452" cy="24334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600" b="1" dirty="0"/>
              <a:t>Dirigido a: </a:t>
            </a:r>
          </a:p>
          <a:p>
            <a:pPr marL="0" indent="0">
              <a:buNone/>
            </a:pPr>
            <a:endParaRPr lang="es-ES_tradnl" sz="1600" dirty="0"/>
          </a:p>
          <a:p>
            <a:pPr>
              <a:buFont typeface="Wingdings" pitchFamily="2" charset="2"/>
              <a:buChar char="§"/>
            </a:pPr>
            <a:r>
              <a:rPr lang="es-ES_tradnl" sz="2400" dirty="0"/>
              <a:t>Directivos</a:t>
            </a:r>
          </a:p>
          <a:p>
            <a:pPr>
              <a:buFont typeface="Wingdings" pitchFamily="2" charset="2"/>
              <a:buChar char="§"/>
            </a:pPr>
            <a:r>
              <a:rPr lang="es-ES_tradnl" sz="2400" dirty="0"/>
              <a:t>Sindicatos</a:t>
            </a:r>
          </a:p>
          <a:p>
            <a:pPr>
              <a:buFont typeface="Wingdings" pitchFamily="2" charset="2"/>
              <a:buChar char="§"/>
            </a:pPr>
            <a:r>
              <a:rPr lang="es-ES_tradnl" sz="2400" dirty="0"/>
              <a:t>Comités de seguridad e higiene</a:t>
            </a:r>
            <a:endParaRPr lang="es-ES" sz="2400" dirty="0"/>
          </a:p>
          <a:p>
            <a:pPr>
              <a:buFont typeface="Wingdings" pitchFamily="2" charset="2"/>
              <a:buChar char="§"/>
            </a:pPr>
            <a:endParaRPr lang="es-ES_tradnl" sz="2400" dirty="0"/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xmlns="" id="{24FE91A1-3473-4DA8-BA70-792B1700B66A}"/>
              </a:ext>
            </a:extLst>
          </p:cNvPr>
          <p:cNvSpPr txBox="1">
            <a:spLocks/>
          </p:cNvSpPr>
          <p:nvPr/>
        </p:nvSpPr>
        <p:spPr>
          <a:xfrm>
            <a:off x="4244424" y="4975129"/>
            <a:ext cx="3365217" cy="1676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s-ES_tradnl" sz="2400" dirty="0"/>
              <a:t>Personal de salud</a:t>
            </a:r>
          </a:p>
          <a:p>
            <a:pPr>
              <a:buFont typeface="Wingdings" pitchFamily="2" charset="2"/>
              <a:buChar char="§"/>
            </a:pPr>
            <a:r>
              <a:rPr lang="es-ES_tradnl" sz="2400" dirty="0"/>
              <a:t>Trabajadores/as</a:t>
            </a:r>
          </a:p>
          <a:p>
            <a:pPr>
              <a:buFont typeface="Wingdings" pitchFamily="2" charset="2"/>
              <a:buChar char="§"/>
            </a:pPr>
            <a:r>
              <a:rPr lang="es-ES_tradnl" sz="2400" dirty="0"/>
              <a:t>Sus familias </a:t>
            </a:r>
          </a:p>
        </p:txBody>
      </p:sp>
    </p:spTree>
    <p:extLst>
      <p:ext uri="{BB962C8B-B14F-4D97-AF65-F5344CB8AC3E}">
        <p14:creationId xmlns:p14="http://schemas.microsoft.com/office/powerpoint/2010/main" val="9746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73A9019F-C434-44CB-AD77-DBCB6C0C46E5}"/>
              </a:ext>
            </a:extLst>
          </p:cNvPr>
          <p:cNvSpPr txBox="1">
            <a:spLocks/>
          </p:cNvSpPr>
          <p:nvPr/>
        </p:nvSpPr>
        <p:spPr bwMode="auto">
          <a:xfrm>
            <a:off x="1475430" y="889736"/>
            <a:ext cx="9624597" cy="97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es-MX" sz="2800" b="1" dirty="0"/>
              <a:t>Programa de Prevención Laboral</a:t>
            </a:r>
          </a:p>
          <a:p>
            <a:pPr marL="0" indent="0" algn="ctr">
              <a:buNone/>
            </a:pPr>
            <a:r>
              <a:rPr lang="es-MX" sz="2800" b="1" dirty="0"/>
              <a:t>“Para vivir sin adicciones en los centros de trabajo”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7B16F0A-0566-40A9-87DF-636F552FEA26}"/>
              </a:ext>
            </a:extLst>
          </p:cNvPr>
          <p:cNvSpPr/>
          <p:nvPr/>
        </p:nvSpPr>
        <p:spPr>
          <a:xfrm>
            <a:off x="289285" y="2185371"/>
            <a:ext cx="4354153" cy="4072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Estrategias</a:t>
            </a:r>
          </a:p>
          <a:p>
            <a:pPr algn="ctr"/>
            <a:endParaRPr lang="es-MX" sz="2400" b="1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/>
                </a:solidFill>
              </a:rPr>
              <a:t>Sesiones Informativas de sensibilización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/>
                </a:solidFill>
              </a:rPr>
              <a:t>Jornadas Preventivas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</a:rPr>
              <a:t>Talleres psicoeducativos para el desarrollo de competencias emocionales, sociales y laborales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</a:rPr>
              <a:t>Capacitación y formación de personal estratégico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</a:rPr>
              <a:t>Actividades para madres / padres de familia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18" name="37 CuadroTexto">
            <a:extLst>
              <a:ext uri="{FF2B5EF4-FFF2-40B4-BE49-F238E27FC236}">
                <a16:creationId xmlns:a16="http://schemas.microsoft.com/office/drawing/2014/main" xmlns="" id="{DA3C8D8F-D51E-42E5-9D52-EB6DA7112C27}"/>
              </a:ext>
            </a:extLst>
          </p:cNvPr>
          <p:cNvSpPr txBox="1"/>
          <p:nvPr/>
        </p:nvSpPr>
        <p:spPr>
          <a:xfrm>
            <a:off x="5357814" y="2185371"/>
            <a:ext cx="6544902" cy="446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Temas</a:t>
            </a:r>
          </a:p>
          <a:p>
            <a:pPr marL="182563" indent="-182563" algn="just">
              <a:buFont typeface="Wingdings" pitchFamily="2" charset="2"/>
              <a:buChar char="§"/>
            </a:pPr>
            <a:r>
              <a:rPr lang="es-ES" sz="2000" dirty="0"/>
              <a:t>Consecuencias del consumo de alcohol en el trabajo: Alternativas preventivas </a:t>
            </a:r>
            <a:endParaRPr lang="es-MX" sz="2000" dirty="0"/>
          </a:p>
          <a:p>
            <a:pPr marL="182563" indent="-182563" algn="just">
              <a:buFont typeface="Wingdings" pitchFamily="2" charset="2"/>
              <a:buChar char="§"/>
            </a:pPr>
            <a:r>
              <a:rPr lang="es-ES" sz="2000" dirty="0"/>
              <a:t>Consumo de tabaco y Humo de Tabaco Ambiental (HTA) </a:t>
            </a:r>
            <a:endParaRPr lang="es-MX" sz="2000" dirty="0"/>
          </a:p>
          <a:p>
            <a:pPr marL="182563" indent="-182563" algn="just">
              <a:buFont typeface="Wingdings" pitchFamily="2" charset="2"/>
              <a:buChar char="§"/>
            </a:pPr>
            <a:r>
              <a:rPr lang="es-MX" sz="2000" dirty="0"/>
              <a:t>Mariguana: Riesgos y efectos en la vida laboral </a:t>
            </a:r>
          </a:p>
          <a:p>
            <a:pPr marL="182563" indent="-182563" algn="just">
              <a:buFont typeface="Wingdings" pitchFamily="2" charset="2"/>
              <a:buChar char="§"/>
            </a:pPr>
            <a:r>
              <a:rPr lang="es-ES" sz="2000" dirty="0"/>
              <a:t>Manejo responsable de solventes inhalables </a:t>
            </a:r>
            <a:endParaRPr lang="es-MX" sz="2000" dirty="0"/>
          </a:p>
          <a:p>
            <a:pPr marL="182563" indent="-182563" algn="just">
              <a:buFont typeface="Wingdings" pitchFamily="2" charset="2"/>
              <a:buChar char="§"/>
            </a:pPr>
            <a:r>
              <a:rPr lang="es-ES" sz="2000" dirty="0"/>
              <a:t>El peligro de los fármacos fuera de prescripción médica</a:t>
            </a:r>
            <a:endParaRPr lang="es-MX" sz="2000" dirty="0"/>
          </a:p>
          <a:p>
            <a:pPr marL="182563" indent="-182563" algn="just">
              <a:buFont typeface="Wingdings" pitchFamily="2" charset="2"/>
              <a:buChar char="§"/>
            </a:pPr>
            <a:r>
              <a:rPr lang="es-ES" sz="2000" dirty="0"/>
              <a:t>Estrés laboral. Riesgos y consecuencias </a:t>
            </a:r>
            <a:endParaRPr lang="es-MX" sz="2000" dirty="0"/>
          </a:p>
          <a:p>
            <a:pPr marL="182563" indent="-182563" algn="just">
              <a:buFont typeface="Wingdings" pitchFamily="2" charset="2"/>
              <a:buChar char="§"/>
            </a:pPr>
            <a:r>
              <a:rPr lang="es-ES" sz="2000" dirty="0"/>
              <a:t>Violencia en el trabajo: ¿Qué es el acoso laboral?</a:t>
            </a:r>
            <a:endParaRPr lang="es-MX" sz="2000" dirty="0"/>
          </a:p>
          <a:p>
            <a:pPr marL="182563" indent="-182563" algn="just">
              <a:buFont typeface="Wingdings" pitchFamily="2" charset="2"/>
              <a:buChar char="§"/>
            </a:pPr>
            <a:r>
              <a:rPr lang="es-ES" sz="2000" dirty="0"/>
              <a:t>Prácticas saludables en el trabajo</a:t>
            </a:r>
            <a:endParaRPr lang="es-MX" sz="2000" dirty="0"/>
          </a:p>
          <a:p>
            <a:pPr marL="182563" indent="-182563" algn="just">
              <a:buFont typeface="Wingdings" pitchFamily="2" charset="2"/>
              <a:buChar char="§"/>
            </a:pPr>
            <a:r>
              <a:rPr lang="es-ES" sz="2000" dirty="0"/>
              <a:t>Inteligencia emocional y desempeño laboral </a:t>
            </a:r>
          </a:p>
          <a:p>
            <a:pPr marL="182563" indent="-182563" algn="just">
              <a:buFont typeface="Wingdings" pitchFamily="2" charset="2"/>
              <a:buChar char="§"/>
            </a:pPr>
            <a:r>
              <a:rPr lang="es-ES" sz="2000" dirty="0"/>
              <a:t>Prácticas saludables en el trabajo: Sueño, nutrición y activación física</a:t>
            </a:r>
          </a:p>
          <a:p>
            <a:pPr marL="182563" indent="-182563" algn="just">
              <a:buFont typeface="Wingdings" pitchFamily="2" charset="2"/>
              <a:buChar char="§"/>
            </a:pPr>
            <a:r>
              <a:rPr lang="es-ES" sz="2000" dirty="0"/>
              <a:t>Habilidades sociales y emocionales en el trabajo</a:t>
            </a:r>
          </a:p>
        </p:txBody>
      </p:sp>
    </p:spTree>
    <p:extLst>
      <p:ext uri="{BB962C8B-B14F-4D97-AF65-F5344CB8AC3E}">
        <p14:creationId xmlns:p14="http://schemas.microsoft.com/office/powerpoint/2010/main" val="55851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4" descr="C:\Documents and Settings\karina\Escritorio\LOGOS\IM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392" y="530259"/>
            <a:ext cx="6207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8" descr="C:\Documents and Settings\karina\Escritorio\logos\ISSSTE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51" y="1337887"/>
            <a:ext cx="703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47" descr="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81"/>
          <a:stretch/>
        </p:blipFill>
        <p:spPr bwMode="auto">
          <a:xfrm>
            <a:off x="8890552" y="2824633"/>
            <a:ext cx="47127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23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2" y="2869718"/>
            <a:ext cx="10525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0" name="Picture 238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68" y="2769505"/>
            <a:ext cx="11525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80" y="3074332"/>
            <a:ext cx="9604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7" name="Picture 29" descr="SSP D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624" y="1399178"/>
            <a:ext cx="863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11" y="4673789"/>
            <a:ext cx="1120827" cy="63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0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05" y="5786681"/>
            <a:ext cx="9429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1" name="15 Imagen" descr="metro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66" y="3891748"/>
            <a:ext cx="164306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3" name="42 Imagen" descr="pepsico 00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935883"/>
            <a:ext cx="1263227" cy="59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4" name="32 Imagen" descr="CROC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31" y="873292"/>
            <a:ext cx="982032" cy="73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47" y="5137117"/>
            <a:ext cx="7826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8" name="35 Imagen" descr="logo COPARMEX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33" y="1337887"/>
            <a:ext cx="1024251" cy="64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2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362" y="461162"/>
            <a:ext cx="10731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65" name="87 Imagen" descr="logoinfonavit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55" y="1815675"/>
            <a:ext cx="822880" cy="67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6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957" y="2744946"/>
            <a:ext cx="7651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70" name="AutoShape 64" descr="data:image/jpeg;base64,/9j/4AAQSkZJRgABAQAAAQABAAD/2wCEAAkGBhQSERUUERQWFBUUFRcYGBUXGRgYFhccGBcXFhYWGBcYGyceGBokHRQXHy8gIycpLC0sFR4xNTEqNScrLCkBCQoKDgwOGg8PGikkHiUpLywsLi0sLC01MSwsNC00NC0sKiwpLCwsLC4sKSwsLSwsLCwsLCwpNCwsLCwsLCksLP/AABEIAGoA8AMBIgACEQEDEQH/xAAcAAACAgMBAQAAAAAAAAAAAAAABgUHAQIEAwj/xABFEAACAQMCAwUFBQUGAgsAAAABAgMABBESIQUGMRMiQVFhBxQycYEjQmKRoTNScoKxFSQ0Q1OSNXMWF3STorKzwcLD8f/EABkBAQEBAQEBAAAAAAAAAAAAAAABAgMEBf/EACoRAAICAgIBAgQHAQAAAAAAAAABAhEDIRIxE0FRMmFx0SJCgZGhsfAE/9oADAMBAAIRAxEAPwC8aKKKAKKKxmgM1jNcXEuMxQAdq4Ut8K9XY+SIuWc/IGo88Supv2EAhX/UuM5+awIdR/mZKtME7moTifOtnbnTJOmv/TTMkny0R5avI8pCX/FzzXHmmrsof+6ixkfxFqlOH8HhgGmCKOIeSKq/ngb1fwgXX52nk/wvDrqQeDS6bdPn9odX6VzvLxqX4Us7YfiZ5WH5DH6U7Yoq8kukiCG3KPFJf23FSnpDCF/XIrxb2Sl/23Eb2T+fA/Ik1YWKzV8svT+kKK5PsPtT8U903zdD/VK55vYRbfcuJwfURt/8RVnUVfNP3FIp+59itxHvbXpyPBu0jP8Aujcj9Ki7q645wzvSPI8S9WbE8WPVj3l+uKvPFYZc1pZ5fmSZOJXPJ3thiuWWK6UQSsQFcHMTk9Bk7oT65HrVjg1Tntb9n8UKe+WyhF1ASxgdzvbB1H3d9iBtuDtvl89m3FWuOGwPISXClCT1OhigJ9cAUyRjx5xKvYaKKxqozXApmisZozQGaKxmjNAZoorGaAzRWNVeclyqlQzAFjhQT1PXA8zgUB60VjNGaAzWCaCaVL7m55pWt+Gqs0inEk7Z93g/iYftH/Av1NVJsE7xbjcNsmuZwgJwo3LOf3UQd529ADUYs13dfCDZwnxYBrlh6KcpD9dTegr14NyskL9tKzXFyRhp5MagPFY1+GJPwr9SanAKul0CO4bwGGAlkXLt8UrkvK38UjZYj06elSOKzRWewFFFFAFFFFAFFFFAFFFFAFFFaO4AyTgDzoBW9qEgHC7kHfUqqo8SzOoUD1zXZyfwRrXh8MBOHVO8euHbLNt44LY+lcsGOIzpLjNpbvqi8riUZAlHnEm+k/eY56AZZpcgHAyfAdM/WtSdR4gVuD8cmnjBEiCUs2I9AwQmCSe9kZB6+eK7uD8SlluLiN2GmFgowoBOc7nfwxWnLHAmhQCVV1qzlWU52fYjpmt7bh0sNzPIiiRJtJ+IKykZ2Oeo36ivJFSpN38zq6tpHPxHidzFEjoVkOuQMujGVQtuMHY4T16112vFjOUaFwEeNyQVBZWTQME5/H+g869ltJFMOwbSzs5zgAuHzgHqAX/IVy2vL/Y3LyxDuPG3czjDkr08MHH0q1K9dE1Rw2fMFwbQ3J0NoYho9OnKggEhgdjv45FSnFeOabXtohksoKAjzGok+gAOflUXZcvzi0NsQi62JZ9WcKSCcKBudvSpQcI3CEHso4tCYfBOdm1D1AA/PzqR51+n8lfGza+5hWO094A1AqCo8y3QE+h6/Kge89mjhkZjpLJpwACRq0HOcgE9c5qKteWZDayW0uAuotEwOorvkBhj+nmamLNpwiIyKCAAz6tSnGASqjBycdDjFVOT+K+iNJdEfDxx1uLlZGHZ26atlAY5GcZzXmt1K9v75hNaqzKhXICA7jVnIYgdRjoNq9IuBSNPctIoEdwmnZgWGBjOMVmLhk62htgqk4KCTVhdLE94r8WcE7frWal636l/CeF9zNIqxTxKGiZNUiY7ygMFbDZ828vCpewv+1kyjhojGrqAN+8zKcn009PnXjY8JMRjQKGjSJkLEjcsVY93HQ4P51rwPgPu0suk/ZvpKDxXdtS/Lcb1qKnasj40K8nFZuMytDas0NhGdMtwuzznxjiP3V8z5HfwBd+FcJit4ligQRxoNlH9T5n1O9dMUAUYUBR5AADfc7CvSvVKV6XRzCiiisgKKKxmgM0ZqE5k5ojtFUEGSaQ6YYE/aSsdgAPAZ6sdhUlw8SdmvbEGTA16fh1HchfQdB8qtasHTRRRUAUUUUAVijNKPH/aHFFJ7vaIbu6Owij3VT5yONlA8fLxxVUW+gMfFOLRW8bSzusaL1Zjj6DzPoN6U4Em4sQ0qtBw/OViPdluvIyfuQ/h6t47VtwrkuWeVbniriaVTmO3X/Dw/Jfvt6n9etTHFedbK2k7Oe4RHxnTuSNs74B0k+AOCfCt1Wo7ZCbijCgBQAAMADYADYADwFb0lL7U7fEbSQ3UUMpASd4sRNnocgk4+lNV/wAVigXVNIkS+bsqj82O9ZcWuynXRXBxHj0EEYkmlSND0ZmGGzuNP730zXvY36TRrLEwdHAKsOhB8alA96zSjde1CyS5W3DtI7OEzGutFZjpALZ33PhnFNhfHXwo4tdg2oqN4fzFbzyPHDKkjxgFwh1BckgZYbZyDtnwr04txqG2jMtxIsaDxbxPkB1Y+gpTugdtc17eCML4s7BVHmT/AOwAJPoDUNyzz1b320JIJL6VbGtlTSGk0gnSuWwNWM4rHBrj3u5luBvDCWgh8mYH7eUee4EYPkjfvVeLXYGFmwCT4VH33FgqBojG5bBVWkCalPipNdV85WNipVSFOGb4QcbE+lJN8kJhQXBi1nUx0FlZQVJDRpjfU2MjZTuR5158s3Ho3CNjXwrjQmLIVaOVPijbGRnoQRsy+oqTpF5RRy9s7A7JOurfdBo0jPoxbFPdXDNyjbE406QUUUV1MBRRWDQATSRzH7RMS+6cPQXN0xxtvFH5l26HHiM4HifCl7njnee7uP7O4bkkkpJIpwWI+NQw+FF31N6EfNz5J5Ii4fFpXDSsB2kpG7fhH7qDwH1O9duKgrl37fcnZrytyf2DG4uX94vJB35m+6P9OIfcQenX9KZ8UUZrk23tlM0VBcZ51s7Xae4jVv3Adb/7FyfzpNufbA87dnwy0knf95gcD10Jvj+JlrcccpdIllmlqUeYPahaWx0IxuJugih75z5FhsPkMn0peTkjifEN+JXRhiP+RFj8iF7g+uqnTl7ku1sh/d4gGxvIe9If5zuPkMCrUI9u/p9wKw4XxPie905sLY/5Mf7dx5Ox6fXH8NOHL/K9vZR6LaMIPFurt6sx3P8ASpXFZrLm3r0FCZ7TOb/cYEVCVknbSGABMajHaSAHYsARgHbJFKHDeBWnEPsbC3cRlgbi/nyZDghmSItnMjEbkYwM7VaXFuAW90FFxCkoQ5XWM4J64+e35V1W9sqKFRQqqMBVAAA8gBsK1HIox12KEfnG2eZ7bh9iqAxNHM5Yao4Y49og48SWGQvU6PLeo/nvlGHsAja7riFwwWJ3Y9oTkF2CjuRQqucgDA26mrFtbBIy7IuGkbW56ljgAEk+QAAHgBWwsk7QyaF1lQpfHe0gkhc9cZJOKiyNVQop/nflaC1tYjfTyS3UrRxo4JEcKKV7TRGNtCp9SSOldPO3tEto7eG0sX1xYVZGibSREox2SSEbO3QnwGfE1ad7wmGbT20UcmnJXWqtjPXGRt0/SiThMLKFaKMqOilFIHyBGBW1lWuWxRVvKF1bGRZoYGup0XTFDbwlLa2B8O1lADPvvIxJ64Feae0G3upZl4qWSONiqW0Ydom0khmlZN5DkYAOFxvirdjhVRhQFA6AAAD6CoGXkCwaUzNaxM7HUSQSCTuTpzpz9KLJG7aYoUeF872dvDM3C7GUxrl5JMCKEYGBl3J+QUDO+w3pOg5s96lknuIjdXXe7GBh/dbdANTSsM7gev7uSdxi87zg0MsJgeNTEwwY8YXGc4AXGNx4VX/P3DIba3isLGJIpL6VYyVHeKAgsWY7kZK9fDNbhOLfWyNEDy0ZIbJ51x77xWXsYCAF0rnDygAAKo7zbbDCVbFhaRWVqkYOmOFAufE48fVid8eJNJvJFktzevcIP7tZILS18jpGJJR6nz/F6U4cxqOxLnI7NlfIOCN8HB8Dhjg+Bwa455FijM3HYQv2uqMHwlRl/quD+dV5zRxCOa5Z4jlSFGdxkgYJGaSV4td2k81vDdTB4pXUAuWWQKxGCr5GogZHnkjyr2j9plxgiSC1lc7B2hw4PTohAY/MVyy/8eTIqTR1hkUHbRd9rzBbaFEbqRgBUQFnG2w0KCc/Su2x4msuoAMrLjKuNLDPQ4PgfP0NfPvFeNXrw62nkVCFJSMCGPveAEYHTbrVoeymzK20ZdizLGGGSTgTsZNIz93SqbeZY+NXhUU+Se60Zf0H6iiihkKg+db6SGwuZIQdaxNpx1GdtQ+QJP0qcrBFVOmCg/ZhzlaWHam4SQyOQFkQBsIB8HUEd7JJ8dvKnK89utov7OGZz66EH6sT+lN1zyPYyNqe0gJPU9mu/wCVdNlyzaw7xW8KHzWNQfzxmu8smOTtp/uZplcf9ZfE7raxsdIP3yryY/mOlB+tY/6EcZvf8bd9ih6oGz/4IsL+ZNW3poxWfLXwpItCDwX2MWUO82u4b8Z0p/sTGf5iadrPh8cKhIkWNR91FCj8hXTRXOU5S7ZaMYrNFFZAUUUUAq81ZN3ZorYMnvCldbIGxCSudO+zbg4yPCue35gmghlR9Er2kZWSR30NI0cAk16dzhjkZ+vmKbnt1JBKgkdCQCR8j4Vh7ZSSSqkkYOQDt5fKtWBefmaRJSjrFhWtgSGbJFwzqMZHUaQfXNeK85MRD9mPt1Rh3jiLXKsembbunvfVlYeGaZjZoeqL4fdHh0/Ktvd137o367Df5+dLXsBNvLo/2ReNrOpPfNLK5ypSSTTpbORggY39K8LLjLRySiQlsXMIWHWx0o0BZZIz98SFSdHTII607+6rgrpXSdyMDGfPFHuaZB0LkYwdI2x0x5Yq8kBal5wKxRykRHtEWQKrsW0ns9WTp0jSZOpO+2Bvtkcyu5CFYwsklxEG1tgdjrzk46sAMAfi8qZPdExjQvUnoOp6n60C0TGNK4znGBjPnjzqWgcPLM2qztmJ1EwREnOckxrk58fnVV8+cVZ+JzGPvPBGlrAB17a4zqI9QrOc+GFq5FUKMAAAeA2AqoPZpw83vEJrxxmOKWWRfIyyk6f9sYX8xXTFSuTIyzOWOBLZ2sUC/wCWoBP7zHd2+pJqM5p4h2rpZx7tIy9ofBVBDH9N/wD9popJ9oV8Io5zGAsnujsXHxY1CNBn0Ls38orzZE56vtm462UjzLeiW8uJF6PPIykeWo4P5DNGj3hdS/tlGWA/zAPvj8Y8R49a7uWOHrIrk+DAfTHSomRdE32bjuts/QA53PyBr6PkU5vHHuJnjSTfTO295jaWHs2UZIGps9SDnIH0/rVqckcfEcVtKf2U0KQuf3JIMx5P0APyb0qqbwrIrvHo1Z7/AHcEjbLID0XPXx3z02p89lN2PdykgDILxFwen2iZUj1Dxg/Jj515suOKw3Bcadm1J8t7LnooorkYCiio/jvGUtLeSeXUUiXU2kZbGQNhkedOwSFFRdzzBGklvGwbVdFhHgbDSnaHVvtt86kBMDsCCeuMjOPOgPSio/h3Fe1jLsjwgO64lAU91iurr8JxkGvLhPHkna4ABX3eYxMWxgkIr6h+HDjrVpglaK07ZcasjT55GPzrOsYzkY8/CoDaitFlByAQSOuD0+dCzKc4IOOuD0+flQG9FaCQHoQfl61F8vcxJd2/bqDGut1w5Ge45QnIONytKBL0VgNWomXOMjI2xkZ+VAb0Vr2g8x5df0rHajOMjOM4zvjzxQG9FatIB1IHzNYEwzgEZIzjI3Hn8qA3oqPHFgZ+xVJGwMtIBiNNsgFiQSTnooOPHFdqSg5wQcbHBzj0NAR/MdyY7Sdx1WGQgDqToOkD1JwK4uR+XfcrKKE/GBqkPm7bt+XT5LU3KyHusV88HHn1wfWtu0G+426+nzq3qgbVCcxcsrdDc4JRo2Hg6N1U+RB3B8COhqZMoBAJGT0Gdz8vOjtBnGRny8ay1Yuir09kcVsjErJdFicsrGKSNcf5aqcO+++fLGN6rri/JksVwkUWZlmOIXA06sfErg/s2X7wPQb9K+lBKpBIIIGx3G3z8q8nWLcnR13J09SMb+pG3yrvDNkjJtuw0qKr4L7LYJIuzKM5I795qKhW8oEOzoOhJG/mNqbuXfZ7HaBFViyI/a741PJjSGbGwVQMBR6kmmtnVcZIHgM4H0FZaQDAJAJ6ZIGfl51ycpyVSdl0ujeiiioQDUBz1wl7nh9zDEMvJGQozjJBBxk+eKn6xVTp2BDtmmu7uxb3aeFbRZGlaZdA1NEIwib9/fJyNsYqG5c5UkiThUgt2SZbiXt30kOEIkwJD+78OAdqtTFFb8nsSiqoOBTrFbGe3lkgjv7t5oApZmDs3YSGLq6AknG/xA1rBy/MIpP7rKLf+1RM9tp70lv2ShcJnvqGwSgJ+HHhirXoxV8rFFW3fAHa3usRTxQvdpLawrDr0lEyzSW56Qu4+DHXBwKnuPF/7Bl7WJYH90OqJdljOPhAHQDy8OlOhpd9of8Awu8/5D/0opuTS+ZaE6z4HLJIrWMElqRw+SOR2HZiSV0HZYbP2hBy3ab9Rv4V6cM4I+uH3e1lt+zsZo7nUpTtZGjAROv2zawzaxnr13xVi8K/YRf8tP8AyCusCjyMlCx7PuXltbKL7Ls5pIojNnOsso+9nxGSMeFJ/CuAzJFZG5t5JLeKa8MsGguQ0kjGGVourrjPgcas1a5rFZU3bZRV5K4bPHZSKwaItJO0Eb/FDGxPYqRk4x10+GcUlcMsOyfhSyWskVwt0RPM647RikhPfz9tnGoHfAHhmrgpT5z/AMTw3/tv/wBMtajPbIKtlw+4EdtbG2nDQ8UMzvo+y7MyyMGD57www6dPHFe3BOX5lvB7ws4mW8kl7dIVZZEbVjVc6to9BClCNsDA2qzwKKeVihR5n4F7xxCx7SHtYFS5EmVzGCVTQH8NyDjPlSxwDlSSJOGyC3dJkvJRK2kh1ixKFDnwj+DA6dPOrWrFRZGlQoqjgnD7g30M72ssJxdLMscIjRdSkookB1TEnfWxxkjGN6YfZrw94FnjMLJErJ2U0kXYzSghiyyr1coTjX45NOwFApLJehRTXNPDTHb33vFtI1w152i3WnKdkZEEYEudgFOns/M9PGpTmSyuAOLwrbTyG7MbRMiakICKrZbOxGk7daZPap/wyb+KL/1UptFa8mk/96Cir+O8vzPeXBmScrKIDBLDCJmjCAdxXLDsGDDJ6A5610tyfJI/FZVjK3DOwtZWyuzQqrGM5wNW66vl5VY9FTyMUVH/ANHpDZXQihuVkazSMw+7iFGZXUjGGPayDvd4dQetd97yMnbXWm1zGeHLoAU6TP3hkDxl6b9d/WrNxRTysUVe/B5cxteW01yh4bHFGoQyGKYL9oGX7jtt3z5dRWP7FuY34e7wyXFzFHDHKJIxJBpL6i4mz9nNHtlvHA61aVYxTysUf//Z"/>
          <p:cNvSpPr>
            <a:spLocks noChangeAspect="1" noChangeArrowheads="1"/>
          </p:cNvSpPr>
          <p:nvPr/>
        </p:nvSpPr>
        <p:spPr bwMode="auto">
          <a:xfrm>
            <a:off x="1524000" y="-395288"/>
            <a:ext cx="188595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</a:endParaRPr>
          </a:p>
        </p:txBody>
      </p:sp>
      <p:pic>
        <p:nvPicPr>
          <p:cNvPr id="38974" name="Picture 6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5013177"/>
            <a:ext cx="114776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8982" name="Picture 4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4" y="2348412"/>
            <a:ext cx="868893" cy="87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84" name="Picture 7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44" y="1124848"/>
            <a:ext cx="701229" cy="52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8985" name="Picture 7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57" y="3010059"/>
            <a:ext cx="1670033" cy="44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8988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0" b="25735"/>
          <a:stretch>
            <a:fillRect/>
          </a:stretch>
        </p:blipFill>
        <p:spPr bwMode="auto">
          <a:xfrm>
            <a:off x="8990060" y="4074270"/>
            <a:ext cx="1257300" cy="650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89" name="Picture 7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62" y="2091328"/>
            <a:ext cx="1085850" cy="3556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02" name="Picture 9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086256"/>
            <a:ext cx="960918" cy="33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012" name="Picture 100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20988" r="72541" b="69392"/>
          <a:stretch/>
        </p:blipFill>
        <p:spPr bwMode="auto">
          <a:xfrm>
            <a:off x="3431704" y="980729"/>
            <a:ext cx="1339280" cy="46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6 Rectángulo">
            <a:extLst>
              <a:ext uri="{FF2B5EF4-FFF2-40B4-BE49-F238E27FC236}">
                <a16:creationId xmlns:a16="http://schemas.microsoft.com/office/drawing/2014/main" xmlns="" id="{97C2AD01-BC94-4D31-B8D3-370B026E1E37}"/>
              </a:ext>
            </a:extLst>
          </p:cNvPr>
          <p:cNvSpPr/>
          <p:nvPr/>
        </p:nvSpPr>
        <p:spPr>
          <a:xfrm>
            <a:off x="293100" y="5220662"/>
            <a:ext cx="5058152" cy="13849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800" b="1" dirty="0"/>
              <a:t>Anualmente se trabaja con:</a:t>
            </a:r>
          </a:p>
          <a:p>
            <a:pPr algn="just">
              <a:defRPr/>
            </a:pPr>
            <a:r>
              <a:rPr lang="es-MX" sz="2800" b="1" dirty="0"/>
              <a:t>+1,000</a:t>
            </a:r>
            <a:r>
              <a:rPr lang="es-MX" sz="2800" dirty="0"/>
              <a:t> centros de trabajo</a:t>
            </a:r>
          </a:p>
          <a:p>
            <a:pPr algn="just">
              <a:defRPr/>
            </a:pPr>
            <a:r>
              <a:rPr lang="es-MX" sz="2800" b="1" dirty="0"/>
              <a:t>+ 300 mil </a:t>
            </a:r>
            <a:r>
              <a:rPr lang="es-MX" sz="2800" dirty="0"/>
              <a:t>trabajadores</a:t>
            </a:r>
          </a:p>
        </p:txBody>
      </p:sp>
      <p:pic>
        <p:nvPicPr>
          <p:cNvPr id="1026" name="Picture 2" descr="Grupo Elektra lanza estrategia omnicanal, buscando facilitar acceso a  eCommerce - Marketing 4 Ecommerce - Tu revista de marketing online para  e-commerce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45" y="6034882"/>
            <a:ext cx="1180069" cy="5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nco Azteca (@BancoAzteca) | Twitter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9" b="30908"/>
          <a:stretch/>
        </p:blipFill>
        <p:spPr bwMode="auto">
          <a:xfrm>
            <a:off x="404392" y="3778095"/>
            <a:ext cx="1806757" cy="7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undación Deacero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72" y="4327975"/>
            <a:ext cx="1808227" cy="5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▷ Farmacias Guadalajara | 〖 Teléfono de atención al cliente 〗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8" r="27535"/>
          <a:stretch/>
        </p:blipFill>
        <p:spPr bwMode="auto">
          <a:xfrm>
            <a:off x="10803142" y="358594"/>
            <a:ext cx="967403" cy="102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lcel desaparece los planes con internet ilimitado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2" y="1116849"/>
            <a:ext cx="1301560" cy="7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rfil de Motocicletas Italika - Kayum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r="18013"/>
          <a:stretch/>
        </p:blipFill>
        <p:spPr bwMode="auto">
          <a:xfrm>
            <a:off x="10803142" y="3400214"/>
            <a:ext cx="845466" cy="97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SA se deslinda de medicamentos contaminados en hospital de Tabasco |  Aristegui Noticias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7" t="8905" r="22749" b="12972"/>
          <a:stretch/>
        </p:blipFill>
        <p:spPr bwMode="auto">
          <a:xfrm>
            <a:off x="6135514" y="5733152"/>
            <a:ext cx="1053308" cy="80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51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1790" y="857947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Caso: Petróleos Mexicanos (PEMEX)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05838" y="1487860"/>
            <a:ext cx="794411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/>
              <a:t>​​</a:t>
            </a:r>
            <a:r>
              <a:rPr lang="es-ES" sz="2200" b="1" dirty="0"/>
              <a:t>Petróleos Mexicanos </a:t>
            </a:r>
            <a:r>
              <a:rPr lang="es-ES" sz="2200" dirty="0"/>
              <a:t>es una empresa productora, transportista, refinadora y comercializadora de petróleo y gas natural de México. Es la empresa más grande e importante de México.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/>
              <a:t>Tiene alrededor de 600 mil empleados a nivel nacional.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/>
              <a:t>Se tiene convenio de colaboración desde el año 2003.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dirty="0"/>
              <a:t>En </a:t>
            </a:r>
            <a:r>
              <a:rPr lang="es-MX" sz="2200" b="1" dirty="0"/>
              <a:t>prevención</a:t>
            </a:r>
            <a:r>
              <a:rPr lang="es-MX" sz="2200" dirty="0"/>
              <a:t> se realizan talleres psicoeducativos, capacitación y formación de recursos </a:t>
            </a:r>
            <a:r>
              <a:rPr lang="es-MX" sz="2200" dirty="0" smtClean="0"/>
              <a:t>humanos y </a:t>
            </a:r>
            <a:r>
              <a:rPr lang="es-MX" sz="2200" dirty="0"/>
              <a:t>jornadas </a:t>
            </a:r>
            <a:r>
              <a:rPr lang="es-MX" sz="2200" dirty="0" smtClean="0"/>
              <a:t>preventivas.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dirty="0" smtClean="0"/>
              <a:t>Cursos </a:t>
            </a:r>
            <a:r>
              <a:rPr lang="es-MX" sz="2200" dirty="0"/>
              <a:t>de verano dirigidos a los hijos de los trabajadores.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/>
              <a:t>Se han alcanzado a más de </a:t>
            </a:r>
            <a:r>
              <a:rPr lang="es-MX" sz="2200" b="1" dirty="0"/>
              <a:t>100 mil trabajadores </a:t>
            </a:r>
            <a:r>
              <a:rPr lang="es-MX" sz="2200" dirty="0"/>
              <a:t>con acciones de prevención.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33EFFB8-6E0F-4CF7-A339-E404680CF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118" y="328327"/>
            <a:ext cx="2023442" cy="134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 Imagen">
            <a:extLst>
              <a:ext uri="{FF2B5EF4-FFF2-40B4-BE49-F238E27FC236}">
                <a16:creationId xmlns:a16="http://schemas.microsoft.com/office/drawing/2014/main" xmlns="" id="{973C4C54-F6E3-43D4-BB1A-91B800127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25" y="2237457"/>
            <a:ext cx="3224828" cy="149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7 Imagen">
            <a:extLst>
              <a:ext uri="{FF2B5EF4-FFF2-40B4-BE49-F238E27FC236}">
                <a16:creationId xmlns:a16="http://schemas.microsoft.com/office/drawing/2014/main" xmlns="" id="{757EFEE3-130B-4CAE-8715-EBAAF656EC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25" y="4147151"/>
            <a:ext cx="3224828" cy="1870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50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08138" y="2089250"/>
            <a:ext cx="112299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MX" sz="2200" dirty="0"/>
              <a:t>En </a:t>
            </a:r>
            <a:r>
              <a:rPr lang="es-MX" sz="2200" b="1" dirty="0"/>
              <a:t>tratamiento</a:t>
            </a:r>
            <a:r>
              <a:rPr lang="es-MX" sz="2200" dirty="0"/>
              <a:t>, </a:t>
            </a:r>
            <a:r>
              <a:rPr lang="es-MX" sz="2200" dirty="0">
                <a:cs typeface="Arial" panose="020B0604020202020204" pitchFamily="34" charset="0"/>
              </a:rPr>
              <a:t>a los trabajadores de PEMEX y sus familiares, se les otorgan servicios de atención profesional por abuso de sustancias y otros problemas de salud mental.</a:t>
            </a:r>
          </a:p>
          <a:p>
            <a:endParaRPr lang="es-MX" sz="2000" b="1" dirty="0"/>
          </a:p>
          <a:p>
            <a:r>
              <a:rPr lang="es-MX" sz="2000" b="1" dirty="0"/>
              <a:t>¿Cómo funciona la referencia de pacientes?</a:t>
            </a:r>
          </a:p>
          <a:p>
            <a:endParaRPr lang="es-MX" sz="20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2000" dirty="0"/>
              <a:t>PEMEX cuenta con sus propias Unidades Médicas, en las que se hace detección y derivación a CIJ en los casos de abuso de drogas.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2000" dirty="0"/>
              <a:t>La Coordinación Nacional de Salud Mental de PEMEX en conjunto con la Coordinación Interinstitucional de CIJ, gestionan el ingreso de los pacientes ya sea a las Unidades de Hospitalización o de Consulta Externa (según la severidad del caso).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2000" dirty="0"/>
              <a:t>La atención en las Unidades de Hospitalización de CIJ va de los 30 hasta 90 días, en Consulta Externa se determina con base en el plan de tratamiento.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2000" dirty="0"/>
              <a:t>Durante su estancia, se elaboran informes semanales, mismos que son solicitados por PEMEX.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2000" dirty="0"/>
              <a:t>Se realiza un seguimiento a los 3, 6 y 12 meses posterior al egreso de los pacientes.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33EFFB8-6E0F-4CF7-A339-E404680CF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141" y="216932"/>
            <a:ext cx="2224709" cy="147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xmlns="" id="{8C70969A-7B21-4B0F-B659-1A6D34926EB2}"/>
              </a:ext>
            </a:extLst>
          </p:cNvPr>
          <p:cNvSpPr txBox="1"/>
          <p:nvPr/>
        </p:nvSpPr>
        <p:spPr>
          <a:xfrm>
            <a:off x="2279465" y="954794"/>
            <a:ext cx="683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Caso: Petróleos Mexicanos (PEMEX) </a:t>
            </a:r>
          </a:p>
        </p:txBody>
      </p:sp>
    </p:spTree>
    <p:extLst>
      <p:ext uri="{BB962C8B-B14F-4D97-AF65-F5344CB8AC3E}">
        <p14:creationId xmlns:p14="http://schemas.microsoft.com/office/powerpoint/2010/main" val="3838372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71042" y="999435"/>
            <a:ext cx="5842181" cy="759617"/>
          </a:xfrm>
        </p:spPr>
        <p:txBody>
          <a:bodyPr>
            <a:normAutofit/>
          </a:bodyPr>
          <a:lstStyle/>
          <a:p>
            <a:pPr algn="r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Pacientes atendidos por año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251067"/>
              </p:ext>
            </p:extLst>
          </p:nvPr>
        </p:nvGraphicFramePr>
        <p:xfrm>
          <a:off x="1795689" y="1828800"/>
          <a:ext cx="7992888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 Externa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Hospitalización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151199" y="5443066"/>
            <a:ext cx="9281865" cy="830997"/>
          </a:xfrm>
          <a:prstGeom prst="rect">
            <a:avLst/>
          </a:prstGeom>
          <a:solidFill>
            <a:schemeClr val="accent2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PEMEX integra inmediatamente a sus trabajadores a sus labores, una vez que han culminado su proceso de recuperación.</a:t>
            </a:r>
            <a:endParaRPr lang="es-MX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3C4DED3-0C4D-41D1-8E9F-16890A0B0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825" y="216932"/>
            <a:ext cx="1894025" cy="12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4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0A90E3A2-9BE7-4A89-A514-81C1C45E6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962301"/>
            <a:ext cx="10748964" cy="3199337"/>
          </a:xfr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sz="2300" dirty="0"/>
              <a:t>La CROC es un sindicato que agremia a </a:t>
            </a:r>
            <a:r>
              <a:rPr lang="es-ES" sz="2300" b="1" dirty="0"/>
              <a:t>5.5 millones de trabajadores </a:t>
            </a:r>
            <a:r>
              <a:rPr lang="es-ES" sz="2300" dirty="0"/>
              <a:t>distribuidos en 32 Federaciones Estatales. Además, cuenta con 17 Federaciones Nacionales Industriales por rama, así como 3,600 sindicatos locales, nacionales y de empresa, con los cuales mantiene 15,000 contratos colectivos de trabajo. Es uno de los sindicatos más grandes e importante de México.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endParaRPr lang="es-MX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/>
              <a:t>Convenio de colaboración desde 2008.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/>
              <a:t>Se realizan actividades de prevención , detección y </a:t>
            </a:r>
          </a:p>
          <a:p>
            <a:pPr marL="0" indent="0">
              <a:buNone/>
            </a:pPr>
            <a:r>
              <a:rPr lang="es-MX" sz="2200" dirty="0"/>
              <a:t>      derivación de casos a tratamiento con sus agremiados.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DB845C-FA74-4FAE-A83D-1411FF6524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2043" y="1187185"/>
            <a:ext cx="9367838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+mn-lt"/>
                <a:ea typeface="+mn-ea"/>
                <a:cs typeface="+mn-cs"/>
              </a:rPr>
              <a:t>Caso: Confederación Revolucionaria de Obreros y Campesinos</a:t>
            </a:r>
          </a:p>
        </p:txBody>
      </p:sp>
      <p:pic>
        <p:nvPicPr>
          <p:cNvPr id="4" name="Imagen 3" descr="CROC Confederación Revolucionaria de Obreros y Campesinos">
            <a:extLst>
              <a:ext uri="{FF2B5EF4-FFF2-40B4-BE49-F238E27FC236}">
                <a16:creationId xmlns:a16="http://schemas.microsoft.com/office/drawing/2014/main" xmlns="" id="{6E389CD0-B299-48ED-BBD7-9A79BD8E66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741" y="121261"/>
            <a:ext cx="2165216" cy="124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xmlns="" id="{75860DDC-6B91-4FCE-AC11-F4A593EC7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05" y="3565836"/>
            <a:ext cx="4227871" cy="317090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DD9E225-F1FD-436D-8655-F9B4B4F77AB2}"/>
              </a:ext>
            </a:extLst>
          </p:cNvPr>
          <p:cNvSpPr txBox="1"/>
          <p:nvPr/>
        </p:nvSpPr>
        <p:spPr>
          <a:xfrm>
            <a:off x="552450" y="5407736"/>
            <a:ext cx="655439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200" dirty="0"/>
              <a:t>Se ha beneficiado a más de </a:t>
            </a:r>
            <a:r>
              <a:rPr lang="es-MX" sz="2200" b="1" dirty="0"/>
              <a:t>1 millón agremiados </a:t>
            </a:r>
            <a:r>
              <a:rPr lang="es-MX" sz="2200" dirty="0"/>
              <a:t>y sus familias con acciones de prevención.</a:t>
            </a:r>
          </a:p>
        </p:txBody>
      </p:sp>
    </p:spTree>
    <p:extLst>
      <p:ext uri="{BB962C8B-B14F-4D97-AF65-F5344CB8AC3E}">
        <p14:creationId xmlns:p14="http://schemas.microsoft.com/office/powerpoint/2010/main" val="175774927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937</Words>
  <Application>Microsoft Office PowerPoint</Application>
  <PresentationFormat>Panorámica</PresentationFormat>
  <Paragraphs>123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1_Tema de Office</vt:lpstr>
      <vt:lpstr>Presentación de PowerPoint</vt:lpstr>
      <vt:lpstr>Consumo de drogas y desempeño laboral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Pacientes atendidos por año</vt:lpstr>
      <vt:lpstr>Caso: Confederación Revolucionaria de Obreros y Campesinos</vt:lpstr>
      <vt:lpstr>Caso: Confederación Revolucionaria de Obreros y Campesinos</vt:lpstr>
      <vt:lpstr>Beneficios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Carrillo</dc:creator>
  <cp:lastModifiedBy>Barbara Correa Armendariz</cp:lastModifiedBy>
  <cp:revision>82</cp:revision>
  <dcterms:created xsi:type="dcterms:W3CDTF">2020-10-02T18:26:48Z</dcterms:created>
  <dcterms:modified xsi:type="dcterms:W3CDTF">2021-10-22T05:46:52Z</dcterms:modified>
</cp:coreProperties>
</file>