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333" r:id="rId4"/>
    <p:sldId id="315" r:id="rId5"/>
    <p:sldId id="316" r:id="rId6"/>
    <p:sldId id="331" r:id="rId7"/>
    <p:sldId id="332" r:id="rId8"/>
    <p:sldId id="330" r:id="rId9"/>
    <p:sldId id="298" r:id="rId10"/>
    <p:sldId id="329" r:id="rId11"/>
    <p:sldId id="296" r:id="rId12"/>
    <p:sldId id="295" r:id="rId13"/>
    <p:sldId id="325" r:id="rId14"/>
    <p:sldId id="303" r:id="rId15"/>
    <p:sldId id="301" r:id="rId16"/>
    <p:sldId id="304" r:id="rId17"/>
    <p:sldId id="334" r:id="rId18"/>
    <p:sldId id="335" r:id="rId19"/>
    <p:sldId id="328" r:id="rId20"/>
    <p:sldId id="336" r:id="rId21"/>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9336" autoAdjust="0"/>
  </p:normalViewPr>
  <p:slideViewPr>
    <p:cSldViewPr>
      <p:cViewPr>
        <p:scale>
          <a:sx n="75" d="100"/>
          <a:sy n="75" d="100"/>
        </p:scale>
        <p:origin x="-12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82F1A37-878E-4F1D-9622-E6D47C6EB2BA}" type="datetimeFigureOut">
              <a:rPr lang="it-IT" smtClean="0"/>
              <a:t>22/10/2021</a:t>
            </a:fld>
            <a:endParaRPr lang="it-IT"/>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858B90D-B7C2-41EF-B3AA-F2C2CC6FB7B9}" type="slidenum">
              <a:rPr lang="it-IT" smtClean="0"/>
              <a:t>‹N›</a:t>
            </a:fld>
            <a:endParaRPr lang="it-IT"/>
          </a:p>
        </p:txBody>
      </p:sp>
    </p:spTree>
    <p:extLst>
      <p:ext uri="{BB962C8B-B14F-4D97-AF65-F5344CB8AC3E}">
        <p14:creationId xmlns:p14="http://schemas.microsoft.com/office/powerpoint/2010/main" val="2278587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02C7D68-E641-4089-A1E0-2B459B2B8085}" type="datetimeFigureOut">
              <a:rPr lang="it-IT" smtClean="0"/>
              <a:t>22/10/2021</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329ACA1-E232-4B81-AEFE-BD07E33CC2F1}" type="slidenum">
              <a:rPr lang="it-IT" smtClean="0"/>
              <a:t>‹N›</a:t>
            </a:fld>
            <a:endParaRPr lang="it-IT"/>
          </a:p>
        </p:txBody>
      </p:sp>
    </p:spTree>
    <p:extLst>
      <p:ext uri="{BB962C8B-B14F-4D97-AF65-F5344CB8AC3E}">
        <p14:creationId xmlns:p14="http://schemas.microsoft.com/office/powerpoint/2010/main" val="202497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It’s</a:t>
            </a:r>
            <a:r>
              <a:rPr lang="it-IT" dirty="0" smtClean="0"/>
              <a:t> a </a:t>
            </a:r>
            <a:r>
              <a:rPr lang="it-IT" dirty="0" err="1" smtClean="0"/>
              <a:t>place</a:t>
            </a:r>
            <a:r>
              <a:rPr lang="it-IT" dirty="0" smtClean="0"/>
              <a:t> </a:t>
            </a:r>
            <a:r>
              <a:rPr lang="it-IT" dirty="0" err="1" smtClean="0"/>
              <a:t>totally</a:t>
            </a:r>
            <a:r>
              <a:rPr lang="it-IT" dirty="0" smtClean="0"/>
              <a:t> </a:t>
            </a:r>
            <a:r>
              <a:rPr lang="it-IT" dirty="0" err="1" smtClean="0"/>
              <a:t>immersed</a:t>
            </a:r>
            <a:r>
              <a:rPr lang="it-IT" baseline="0" dirty="0" smtClean="0"/>
              <a:t> in the «</a:t>
            </a:r>
            <a:r>
              <a:rPr lang="it-IT" baseline="0" dirty="0" err="1" smtClean="0"/>
              <a:t>external</a:t>
            </a:r>
            <a:r>
              <a:rPr lang="it-IT" baseline="0" dirty="0" smtClean="0"/>
              <a:t>» society, a </a:t>
            </a:r>
            <a:r>
              <a:rPr lang="it-IT" baseline="0" dirty="0" err="1" smtClean="0"/>
              <a:t>constant</a:t>
            </a:r>
            <a:r>
              <a:rPr lang="it-IT" baseline="0" dirty="0" smtClean="0"/>
              <a:t> </a:t>
            </a:r>
            <a:r>
              <a:rPr lang="it-IT" baseline="0" dirty="0" err="1" smtClean="0"/>
              <a:t>interaction</a:t>
            </a:r>
            <a:r>
              <a:rPr lang="it-IT" baseline="0" dirty="0" smtClean="0"/>
              <a:t> guide </a:t>
            </a:r>
            <a:r>
              <a:rPr lang="it-IT" baseline="0" dirty="0" err="1" smtClean="0"/>
              <a:t>our</a:t>
            </a:r>
            <a:r>
              <a:rPr lang="it-IT" baseline="0" dirty="0" smtClean="0"/>
              <a:t> </a:t>
            </a:r>
            <a:r>
              <a:rPr lang="it-IT" baseline="0" dirty="0" err="1" smtClean="0"/>
              <a:t>choices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1329ACA1-E232-4B81-AEFE-BD07E33CC2F1}" type="slidenum">
              <a:rPr lang="it-IT" smtClean="0"/>
              <a:t>1</a:t>
            </a:fld>
            <a:endParaRPr lang="it-IT"/>
          </a:p>
        </p:txBody>
      </p:sp>
    </p:spTree>
    <p:extLst>
      <p:ext uri="{BB962C8B-B14F-4D97-AF65-F5344CB8AC3E}">
        <p14:creationId xmlns:p14="http://schemas.microsoft.com/office/powerpoint/2010/main" val="57502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29ACA1-E232-4B81-AEFE-BD07E33CC2F1}" type="slidenum">
              <a:rPr lang="it-IT" smtClean="0"/>
              <a:t>18</a:t>
            </a:fld>
            <a:endParaRPr lang="it-IT"/>
          </a:p>
        </p:txBody>
      </p:sp>
    </p:spTree>
    <p:extLst>
      <p:ext uri="{BB962C8B-B14F-4D97-AF65-F5344CB8AC3E}">
        <p14:creationId xmlns:p14="http://schemas.microsoft.com/office/powerpoint/2010/main" val="127783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Humanity has always strived for survival, and throughout history, the nature of work has been based upon a need to solve societies sustenance problems, such as how to provide clean water and food, shelter, medication, education, trade, entertainment and </a:t>
            </a:r>
            <a:r>
              <a:rPr lang="en-US" dirty="0" err="1" smtClean="0"/>
              <a:t>defence</a:t>
            </a:r>
            <a:r>
              <a:rPr lang="en-US" dirty="0" smtClean="0"/>
              <a:t>.</a:t>
            </a:r>
          </a:p>
          <a:p>
            <a:endParaRPr lang="en-US" dirty="0" smtClean="0"/>
          </a:p>
          <a:p>
            <a:endParaRPr lang="it-IT" dirty="0"/>
          </a:p>
        </p:txBody>
      </p:sp>
      <p:sp>
        <p:nvSpPr>
          <p:cNvPr id="4" name="Segnaposto numero diapositiva 3"/>
          <p:cNvSpPr>
            <a:spLocks noGrp="1"/>
          </p:cNvSpPr>
          <p:nvPr>
            <p:ph type="sldNum" sz="quarter" idx="10"/>
          </p:nvPr>
        </p:nvSpPr>
        <p:spPr/>
        <p:txBody>
          <a:bodyPr/>
          <a:lstStyle/>
          <a:p>
            <a:fld id="{1329ACA1-E232-4B81-AEFE-BD07E33CC2F1}" type="slidenum">
              <a:rPr lang="it-IT" smtClean="0"/>
              <a:t>2</a:t>
            </a:fld>
            <a:endParaRPr lang="it-IT"/>
          </a:p>
        </p:txBody>
      </p:sp>
    </p:spTree>
    <p:extLst>
      <p:ext uri="{BB962C8B-B14F-4D97-AF65-F5344CB8AC3E}">
        <p14:creationId xmlns:p14="http://schemas.microsoft.com/office/powerpoint/2010/main" val="130665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domestic terrorist attacks</a:t>
            </a:r>
            <a:r>
              <a:rPr lang="en-GB" baseline="0" dirty="0" smtClean="0"/>
              <a:t> - </a:t>
            </a:r>
            <a:r>
              <a:rPr lang="en-GB" dirty="0" smtClean="0"/>
              <a:t>disillusionment of young people who had believed in changing the world in '68 - drug use that started as an opposition to the system becomes something else, an heroin epidemic</a:t>
            </a:r>
            <a:endParaRPr lang="en-GB" dirty="0"/>
          </a:p>
        </p:txBody>
      </p:sp>
      <p:sp>
        <p:nvSpPr>
          <p:cNvPr id="4" name="Segnaposto numero diapositiva 3"/>
          <p:cNvSpPr>
            <a:spLocks noGrp="1"/>
          </p:cNvSpPr>
          <p:nvPr>
            <p:ph type="sldNum" sz="quarter" idx="10"/>
          </p:nvPr>
        </p:nvSpPr>
        <p:spPr/>
        <p:txBody>
          <a:bodyPr/>
          <a:lstStyle/>
          <a:p>
            <a:fld id="{1329ACA1-E232-4B81-AEFE-BD07E33CC2F1}" type="slidenum">
              <a:rPr lang="it-IT" smtClean="0"/>
              <a:t>3</a:t>
            </a:fld>
            <a:endParaRPr lang="it-IT"/>
          </a:p>
        </p:txBody>
      </p:sp>
    </p:spTree>
    <p:extLst>
      <p:ext uri="{BB962C8B-B14F-4D97-AF65-F5344CB8AC3E}">
        <p14:creationId xmlns:p14="http://schemas.microsoft.com/office/powerpoint/2010/main" val="387445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Institutions were not prepared – mental health centres – prisons</a:t>
            </a:r>
            <a:r>
              <a:rPr lang="en-GB" baseline="0" dirty="0" smtClean="0"/>
              <a:t> – psychiatric clinics – psycho-pharmaceutical and later methadone</a:t>
            </a:r>
            <a:endParaRPr lang="en-GB" dirty="0"/>
          </a:p>
        </p:txBody>
      </p:sp>
      <p:sp>
        <p:nvSpPr>
          <p:cNvPr id="4" name="Segnaposto numero diapositiva 3"/>
          <p:cNvSpPr>
            <a:spLocks noGrp="1"/>
          </p:cNvSpPr>
          <p:nvPr>
            <p:ph type="sldNum" sz="quarter" idx="10"/>
          </p:nvPr>
        </p:nvSpPr>
        <p:spPr/>
        <p:txBody>
          <a:bodyPr/>
          <a:lstStyle/>
          <a:p>
            <a:fld id="{1329ACA1-E232-4B81-AEFE-BD07E33CC2F1}" type="slidenum">
              <a:rPr lang="it-IT" smtClean="0"/>
              <a:t>4</a:t>
            </a:fld>
            <a:endParaRPr lang="it-IT"/>
          </a:p>
        </p:txBody>
      </p:sp>
    </p:spTree>
    <p:extLst>
      <p:ext uri="{BB962C8B-B14F-4D97-AF65-F5344CB8AC3E}">
        <p14:creationId xmlns:p14="http://schemas.microsoft.com/office/powerpoint/2010/main" val="429252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can see that it is fundamental to offer education and vocational training opportunities, to any age (14 to 56), any social class, any health condition</a:t>
            </a:r>
            <a:endParaRPr lang="en-US"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448D423-DF41-4786-8813-7A9CC62E7EF9}" type="slidenum">
              <a:rPr lang="en-US" smtClean="0"/>
              <a:pPr/>
              <a:t>8</a:t>
            </a:fld>
            <a:endParaRPr lang="en-US"/>
          </a:p>
        </p:txBody>
      </p:sp>
    </p:spTree>
    <p:extLst>
      <p:ext uri="{BB962C8B-B14F-4D97-AF65-F5344CB8AC3E}">
        <p14:creationId xmlns:p14="http://schemas.microsoft.com/office/powerpoint/2010/main" val="127427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0" lvl="0" indent="0">
              <a:spcBef>
                <a:spcPct val="20000"/>
              </a:spcBef>
              <a:buFont typeface="Arial" panose="020B0604020202020204" pitchFamily="34" charset="0"/>
              <a:buNone/>
            </a:pPr>
            <a:r>
              <a:rPr lang="en-US" sz="1200" dirty="0" smtClean="0">
                <a:solidFill>
                  <a:schemeClr val="tx1">
                    <a:lumMod val="50000"/>
                    <a:lumOff val="50000"/>
                  </a:schemeClr>
                </a:solidFill>
                <a:latin typeface="TheSans 4-SemiLight"/>
              </a:rPr>
              <a:t>Since 1978, we have welcomed around ………………Legal assistance and counseling are  provided to solve legal issues related to child custody, in the best  interest of the child.</a:t>
            </a:r>
            <a:r>
              <a:rPr lang="en-US" sz="1200" baseline="0" dirty="0" smtClean="0">
                <a:solidFill>
                  <a:schemeClr val="tx1">
                    <a:lumMod val="50000"/>
                    <a:lumOff val="50000"/>
                  </a:schemeClr>
                </a:solidFill>
                <a:latin typeface="TheSans 4-SemiLight"/>
              </a:rPr>
              <a:t> </a:t>
            </a:r>
            <a:r>
              <a:rPr lang="en-US" sz="1200" dirty="0" smtClean="0">
                <a:solidFill>
                  <a:schemeClr val="tx1">
                    <a:lumMod val="50000"/>
                    <a:lumOff val="50000"/>
                  </a:schemeClr>
                </a:solidFill>
                <a:latin typeface="TheSans 4-SemiLight"/>
              </a:rPr>
              <a:t>Parenthood support and parenting programs are available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dirty="0" smtClean="0">
                <a:solidFill>
                  <a:schemeClr val="tx1">
                    <a:lumMod val="50000"/>
                    <a:lumOff val="50000"/>
                  </a:schemeClr>
                </a:solidFill>
                <a:latin typeface="TheSans 4-SemiLight"/>
              </a:rPr>
              <a:t>Two separate centers for female and male minors with problems of addiction and marginalization.</a:t>
            </a:r>
            <a:r>
              <a:rPr lang="en-US" sz="1200" baseline="0" dirty="0" smtClean="0">
                <a:solidFill>
                  <a:schemeClr val="tx1">
                    <a:lumMod val="50000"/>
                    <a:lumOff val="50000"/>
                  </a:schemeClr>
                </a:solidFill>
                <a:latin typeface="TheSans 4-SemiLight"/>
              </a:rPr>
              <a:t> </a:t>
            </a:r>
            <a:r>
              <a:rPr lang="en-US" sz="1200" dirty="0" smtClean="0">
                <a:solidFill>
                  <a:schemeClr val="tx1">
                    <a:lumMod val="50000"/>
                    <a:lumOff val="50000"/>
                  </a:schemeClr>
                </a:solidFill>
                <a:latin typeface="TheSans 4-SemiLight"/>
              </a:rPr>
              <a:t>The recovery program is tailored to respond to teenager needs: nurturing their talents, stimulating personal growth, investing in education and job training</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dirty="0" smtClean="0">
                <a:solidFill>
                  <a:schemeClr val="tx1">
                    <a:lumMod val="50000"/>
                    <a:lumOff val="50000"/>
                  </a:schemeClr>
                </a:solidFill>
                <a:latin typeface="TheSans 4-SemiLight"/>
              </a:rPr>
              <a:t>Always mobilizing our best resources to provide the best quality of life and the best opportunities of care. </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200" dirty="0" smtClean="0">
              <a:solidFill>
                <a:schemeClr val="tx1">
                  <a:lumMod val="50000"/>
                  <a:lumOff val="50000"/>
                </a:schemeClr>
              </a:solidFill>
              <a:latin typeface="TheSans 4-SemiLight"/>
            </a:endParaRPr>
          </a:p>
          <a:p>
            <a:pPr lvl="0">
              <a:spcBef>
                <a:spcPct val="20000"/>
              </a:spcBef>
            </a:pPr>
            <a:endParaRPr lang="en-US" sz="1200" dirty="0" smtClean="0">
              <a:solidFill>
                <a:prstClr val="black">
                  <a:tint val="75000"/>
                </a:prstClr>
              </a:solidFill>
              <a:latin typeface="TheSans 4-SemiLight"/>
            </a:endParaRPr>
          </a:p>
          <a:p>
            <a:pPr lvl="0">
              <a:spcBef>
                <a:spcPct val="20000"/>
              </a:spcBef>
            </a:pPr>
            <a:endParaRPr lang="en-US" sz="1200" dirty="0" smtClean="0">
              <a:solidFill>
                <a:schemeClr val="tx1">
                  <a:lumMod val="50000"/>
                  <a:lumOff val="50000"/>
                </a:schemeClr>
              </a:solidFill>
              <a:latin typeface="TheSans 4-SemiLight"/>
            </a:endParaRPr>
          </a:p>
          <a:p>
            <a:endParaRPr lang="en-US" dirty="0"/>
          </a:p>
        </p:txBody>
      </p:sp>
      <p:sp>
        <p:nvSpPr>
          <p:cNvPr id="4" name="Segnaposto numero diapositiva 3"/>
          <p:cNvSpPr>
            <a:spLocks noGrp="1"/>
          </p:cNvSpPr>
          <p:nvPr>
            <p:ph type="sldNum" sz="quarter" idx="10"/>
          </p:nvPr>
        </p:nvSpPr>
        <p:spPr/>
        <p:txBody>
          <a:bodyPr/>
          <a:lstStyle/>
          <a:p>
            <a:fld id="{5448D423-DF41-4786-8813-7A9CC62E7EF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4448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We have three lines of studies that are implemented in agreement with the ministry of education: social services,</a:t>
            </a:r>
            <a:r>
              <a:rPr lang="en-GB" baseline="0" dirty="0" smtClean="0"/>
              <a:t> catering and hostelry, dental technicians. Those who want to attend University,  can also take university courses online and take their exams here, as we are an examination centre for our area.</a:t>
            </a:r>
            <a:endParaRPr lang="en-GB" dirty="0"/>
          </a:p>
        </p:txBody>
      </p:sp>
      <p:sp>
        <p:nvSpPr>
          <p:cNvPr id="4" name="Segnaposto numero diapositiva 3"/>
          <p:cNvSpPr>
            <a:spLocks noGrp="1"/>
          </p:cNvSpPr>
          <p:nvPr>
            <p:ph type="sldNum" sz="quarter" idx="10"/>
          </p:nvPr>
        </p:nvSpPr>
        <p:spPr/>
        <p:txBody>
          <a:bodyPr/>
          <a:lstStyle/>
          <a:p>
            <a:fld id="{1329ACA1-E232-4B81-AEFE-BD07E33CC2F1}" type="slidenum">
              <a:rPr lang="it-IT" smtClean="0"/>
              <a:t>13</a:t>
            </a:fld>
            <a:endParaRPr lang="it-IT"/>
          </a:p>
        </p:txBody>
      </p:sp>
    </p:spTree>
    <p:extLst>
      <p:ext uri="{BB962C8B-B14F-4D97-AF65-F5344CB8AC3E}">
        <p14:creationId xmlns:p14="http://schemas.microsoft.com/office/powerpoint/2010/main" val="29394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baseline="0" dirty="0"/>
          </a:p>
        </p:txBody>
      </p:sp>
      <p:sp>
        <p:nvSpPr>
          <p:cNvPr id="4" name="Segnaposto numero diapositiva 3"/>
          <p:cNvSpPr>
            <a:spLocks noGrp="1"/>
          </p:cNvSpPr>
          <p:nvPr>
            <p:ph type="sldNum" sz="quarter" idx="10"/>
          </p:nvPr>
        </p:nvSpPr>
        <p:spPr/>
        <p:txBody>
          <a:bodyPr/>
          <a:lstStyle/>
          <a:p>
            <a:fld id="{5448D423-DF41-4786-8813-7A9CC62E7EF9}" type="slidenum">
              <a:rPr lang="en-US" smtClean="0"/>
              <a:pPr/>
              <a:t>14</a:t>
            </a:fld>
            <a:endParaRPr lang="en-US"/>
          </a:p>
        </p:txBody>
      </p:sp>
    </p:spTree>
    <p:extLst>
      <p:ext uri="{BB962C8B-B14F-4D97-AF65-F5344CB8AC3E}">
        <p14:creationId xmlns:p14="http://schemas.microsoft.com/office/powerpoint/2010/main" val="306960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pie charts show the differences and the</a:t>
            </a:r>
            <a:r>
              <a:rPr lang="en-US" baseline="0" dirty="0" smtClean="0"/>
              <a:t> consequences of Covdi-19 in the social reintegration</a:t>
            </a:r>
            <a:endParaRPr lang="it-IT" dirty="0"/>
          </a:p>
        </p:txBody>
      </p:sp>
      <p:sp>
        <p:nvSpPr>
          <p:cNvPr id="4" name="Segnaposto numero diapositiva 3"/>
          <p:cNvSpPr>
            <a:spLocks noGrp="1"/>
          </p:cNvSpPr>
          <p:nvPr>
            <p:ph type="sldNum" sz="quarter" idx="10"/>
          </p:nvPr>
        </p:nvSpPr>
        <p:spPr/>
        <p:txBody>
          <a:bodyPr/>
          <a:lstStyle/>
          <a:p>
            <a:fld id="{5448D423-DF41-4786-8813-7A9CC62E7EF9}" type="slidenum">
              <a:rPr lang="en-US" smtClean="0"/>
              <a:pPr/>
              <a:t>15</a:t>
            </a:fld>
            <a:endParaRPr lang="en-US"/>
          </a:p>
        </p:txBody>
      </p:sp>
    </p:spTree>
    <p:extLst>
      <p:ext uri="{BB962C8B-B14F-4D97-AF65-F5344CB8AC3E}">
        <p14:creationId xmlns:p14="http://schemas.microsoft.com/office/powerpoint/2010/main" val="121210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8FA9333-0380-4B04-8496-67871C925117}" type="datetime1">
              <a:rPr lang="it-IT" smtClean="0"/>
              <a:t>22/10/2021</a:t>
            </a:fld>
            <a:endParaRPr lang="it-IT"/>
          </a:p>
        </p:txBody>
      </p:sp>
      <p:sp>
        <p:nvSpPr>
          <p:cNvPr id="5" name="Segnaposto piè di pagina 4"/>
          <p:cNvSpPr>
            <a:spLocks noGrp="1"/>
          </p:cNvSpPr>
          <p:nvPr>
            <p:ph type="ftr" sz="quarter" idx="11"/>
          </p:nvPr>
        </p:nvSpPr>
        <p:spPr/>
        <p:txBody>
          <a:bodyPr/>
          <a:lstStyle/>
          <a:p>
            <a:r>
              <a:rPr lang="en-US" smtClean="0"/>
              <a:t>We Free 11 ottobre 2018</a:t>
            </a:r>
            <a:endParaRPr lang="it-IT"/>
          </a:p>
        </p:txBody>
      </p:sp>
      <p:sp>
        <p:nvSpPr>
          <p:cNvPr id="6" name="Segnaposto numero diapositiva 5"/>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391510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36358A-4AE6-4E8D-88AB-027D67BD3B26}" type="datetime1">
              <a:rPr lang="it-IT" smtClean="0"/>
              <a:t>22/10/2021</a:t>
            </a:fld>
            <a:endParaRPr lang="it-IT"/>
          </a:p>
        </p:txBody>
      </p:sp>
      <p:sp>
        <p:nvSpPr>
          <p:cNvPr id="5" name="Segnaposto piè di pagina 4"/>
          <p:cNvSpPr>
            <a:spLocks noGrp="1"/>
          </p:cNvSpPr>
          <p:nvPr>
            <p:ph type="ftr" sz="quarter" idx="11"/>
          </p:nvPr>
        </p:nvSpPr>
        <p:spPr/>
        <p:txBody>
          <a:bodyPr/>
          <a:lstStyle/>
          <a:p>
            <a:r>
              <a:rPr lang="en-US" smtClean="0"/>
              <a:t>We Free 11 ottobre 2018</a:t>
            </a:r>
            <a:endParaRPr lang="it-IT"/>
          </a:p>
        </p:txBody>
      </p:sp>
      <p:sp>
        <p:nvSpPr>
          <p:cNvPr id="6" name="Segnaposto numero diapositiva 5"/>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223216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47699B-ECE5-4B64-BF79-122D750E50CB}" type="datetime1">
              <a:rPr lang="it-IT" smtClean="0"/>
              <a:t>22/10/2021</a:t>
            </a:fld>
            <a:endParaRPr lang="it-IT"/>
          </a:p>
        </p:txBody>
      </p:sp>
      <p:sp>
        <p:nvSpPr>
          <p:cNvPr id="5" name="Segnaposto piè di pagina 4"/>
          <p:cNvSpPr>
            <a:spLocks noGrp="1"/>
          </p:cNvSpPr>
          <p:nvPr>
            <p:ph type="ftr" sz="quarter" idx="11"/>
          </p:nvPr>
        </p:nvSpPr>
        <p:spPr/>
        <p:txBody>
          <a:bodyPr/>
          <a:lstStyle/>
          <a:p>
            <a:r>
              <a:rPr lang="en-US" smtClean="0"/>
              <a:t>We Free 11 ottobre 2018</a:t>
            </a:r>
            <a:endParaRPr lang="it-IT"/>
          </a:p>
        </p:txBody>
      </p:sp>
      <p:sp>
        <p:nvSpPr>
          <p:cNvPr id="6" name="Segnaposto numero diapositiva 5"/>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1702052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4537534-B1CA-1245-9644-309312B65B06}" type="datetimeFigureOut">
              <a:rPr lang="it-IT" smtClean="0">
                <a:solidFill>
                  <a:prstClr val="black">
                    <a:tint val="75000"/>
                  </a:prstClr>
                </a:solidFill>
              </a:rPr>
              <a:pPr/>
              <a:t>22/10/2021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4421F21-9737-0F43-AED3-CBD224ED4A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8859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8646A0-9DB1-45C2-9139-6D38D62D74E3}" type="datetimeFigureOut">
              <a:rPr lang="it-IT" smtClean="0">
                <a:solidFill>
                  <a:prstClr val="black">
                    <a:tint val="75000"/>
                  </a:prstClr>
                </a:solidFill>
              </a:rPr>
              <a:pPr/>
              <a:t>22/10/2021</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94FB8D74-1AB2-4640-9525-1F882E84677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985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893700"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3386404"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5879107"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54" name="Google Shape;54;p7"/>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55" name="Google Shape;55;p7"/>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56" name="Google Shape;56;p7"/>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defTabSz="457200"/>
            <a:endParaRPr>
              <a:solidFill>
                <a:prstClr val="black"/>
              </a:solidFill>
            </a:endParaRPr>
          </a:p>
        </p:txBody>
      </p:sp>
      <p:sp>
        <p:nvSpPr>
          <p:cNvPr id="57" name="Google Shape;57;p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84189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553F1C-EB2F-408C-A859-7AA4CE936B20}" type="datetime1">
              <a:rPr lang="it-IT" smtClean="0"/>
              <a:t>22/10/2021</a:t>
            </a:fld>
            <a:endParaRPr lang="it-IT"/>
          </a:p>
        </p:txBody>
      </p:sp>
      <p:sp>
        <p:nvSpPr>
          <p:cNvPr id="5" name="Segnaposto piè di pagina 4"/>
          <p:cNvSpPr>
            <a:spLocks noGrp="1"/>
          </p:cNvSpPr>
          <p:nvPr>
            <p:ph type="ftr" sz="quarter" idx="11"/>
          </p:nvPr>
        </p:nvSpPr>
        <p:spPr/>
        <p:txBody>
          <a:bodyPr/>
          <a:lstStyle/>
          <a:p>
            <a:r>
              <a:rPr lang="en-US" smtClean="0"/>
              <a:t>We Free 11 ottobre 2018</a:t>
            </a:r>
            <a:endParaRPr lang="it-IT"/>
          </a:p>
        </p:txBody>
      </p:sp>
      <p:sp>
        <p:nvSpPr>
          <p:cNvPr id="6" name="Segnaposto numero diapositiva 5"/>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257147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22E60C5-2F95-477A-A6EB-FDD5EAF30A45}" type="datetime1">
              <a:rPr lang="it-IT" smtClean="0"/>
              <a:t>22/10/2021</a:t>
            </a:fld>
            <a:endParaRPr lang="it-IT"/>
          </a:p>
        </p:txBody>
      </p:sp>
      <p:sp>
        <p:nvSpPr>
          <p:cNvPr id="5" name="Segnaposto piè di pagina 4"/>
          <p:cNvSpPr>
            <a:spLocks noGrp="1"/>
          </p:cNvSpPr>
          <p:nvPr>
            <p:ph type="ftr" sz="quarter" idx="11"/>
          </p:nvPr>
        </p:nvSpPr>
        <p:spPr/>
        <p:txBody>
          <a:bodyPr/>
          <a:lstStyle/>
          <a:p>
            <a:r>
              <a:rPr lang="en-US" smtClean="0"/>
              <a:t>We Free 11 ottobre 2018</a:t>
            </a:r>
            <a:endParaRPr lang="it-IT"/>
          </a:p>
        </p:txBody>
      </p:sp>
      <p:sp>
        <p:nvSpPr>
          <p:cNvPr id="6" name="Segnaposto numero diapositiva 5"/>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14604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585384D-1FD2-45EC-A397-742F162083C3}" type="datetime1">
              <a:rPr lang="it-IT" smtClean="0"/>
              <a:t>22/10/2021</a:t>
            </a:fld>
            <a:endParaRPr lang="it-IT"/>
          </a:p>
        </p:txBody>
      </p:sp>
      <p:sp>
        <p:nvSpPr>
          <p:cNvPr id="6" name="Segnaposto piè di pagina 5"/>
          <p:cNvSpPr>
            <a:spLocks noGrp="1"/>
          </p:cNvSpPr>
          <p:nvPr>
            <p:ph type="ftr" sz="quarter" idx="11"/>
          </p:nvPr>
        </p:nvSpPr>
        <p:spPr/>
        <p:txBody>
          <a:bodyPr/>
          <a:lstStyle/>
          <a:p>
            <a:r>
              <a:rPr lang="en-US" smtClean="0"/>
              <a:t>We Free 11 ottobre 2018</a:t>
            </a:r>
            <a:endParaRPr lang="it-IT"/>
          </a:p>
        </p:txBody>
      </p:sp>
      <p:sp>
        <p:nvSpPr>
          <p:cNvPr id="7" name="Segnaposto numero diapositiva 6"/>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348544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14849A-0E06-4B30-8FFC-86EE1D52BA60}" type="datetime1">
              <a:rPr lang="it-IT" smtClean="0"/>
              <a:t>22/10/2021</a:t>
            </a:fld>
            <a:endParaRPr lang="it-IT"/>
          </a:p>
        </p:txBody>
      </p:sp>
      <p:sp>
        <p:nvSpPr>
          <p:cNvPr id="8" name="Segnaposto piè di pagina 7"/>
          <p:cNvSpPr>
            <a:spLocks noGrp="1"/>
          </p:cNvSpPr>
          <p:nvPr>
            <p:ph type="ftr" sz="quarter" idx="11"/>
          </p:nvPr>
        </p:nvSpPr>
        <p:spPr/>
        <p:txBody>
          <a:bodyPr/>
          <a:lstStyle/>
          <a:p>
            <a:r>
              <a:rPr lang="en-US" smtClean="0"/>
              <a:t>We Free 11 ottobre 2018</a:t>
            </a:r>
            <a:endParaRPr lang="it-IT"/>
          </a:p>
        </p:txBody>
      </p:sp>
      <p:sp>
        <p:nvSpPr>
          <p:cNvPr id="9" name="Segnaposto numero diapositiva 8"/>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43001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B79918B-0D0A-4967-B5D5-D43A750F05F8}" type="datetime1">
              <a:rPr lang="it-IT" smtClean="0"/>
              <a:t>22/10/2021</a:t>
            </a:fld>
            <a:endParaRPr lang="it-IT"/>
          </a:p>
        </p:txBody>
      </p:sp>
      <p:sp>
        <p:nvSpPr>
          <p:cNvPr id="4" name="Segnaposto piè di pagina 3"/>
          <p:cNvSpPr>
            <a:spLocks noGrp="1"/>
          </p:cNvSpPr>
          <p:nvPr>
            <p:ph type="ftr" sz="quarter" idx="11"/>
          </p:nvPr>
        </p:nvSpPr>
        <p:spPr/>
        <p:txBody>
          <a:bodyPr/>
          <a:lstStyle/>
          <a:p>
            <a:r>
              <a:rPr lang="en-US" smtClean="0"/>
              <a:t>We Free 11 ottobre 2018</a:t>
            </a:r>
            <a:endParaRPr lang="it-IT"/>
          </a:p>
        </p:txBody>
      </p:sp>
      <p:sp>
        <p:nvSpPr>
          <p:cNvPr id="5" name="Segnaposto numero diapositiva 4"/>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381151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BC540A-1A37-4D96-B58F-9A0A628C7D93}" type="datetime1">
              <a:rPr lang="it-IT" smtClean="0"/>
              <a:t>22/10/2021</a:t>
            </a:fld>
            <a:endParaRPr lang="it-IT"/>
          </a:p>
        </p:txBody>
      </p:sp>
      <p:sp>
        <p:nvSpPr>
          <p:cNvPr id="3" name="Segnaposto piè di pagina 2"/>
          <p:cNvSpPr>
            <a:spLocks noGrp="1"/>
          </p:cNvSpPr>
          <p:nvPr>
            <p:ph type="ftr" sz="quarter" idx="11"/>
          </p:nvPr>
        </p:nvSpPr>
        <p:spPr/>
        <p:txBody>
          <a:bodyPr/>
          <a:lstStyle/>
          <a:p>
            <a:r>
              <a:rPr lang="en-US" smtClean="0"/>
              <a:t>We Free 11 ottobre 2018</a:t>
            </a:r>
            <a:endParaRPr lang="it-IT"/>
          </a:p>
        </p:txBody>
      </p:sp>
      <p:sp>
        <p:nvSpPr>
          <p:cNvPr id="4" name="Segnaposto numero diapositiva 3"/>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211196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A69E94-E9B8-4FE5-B4B6-27C3720B051E}" type="datetime1">
              <a:rPr lang="it-IT" smtClean="0"/>
              <a:t>22/10/2021</a:t>
            </a:fld>
            <a:endParaRPr lang="it-IT"/>
          </a:p>
        </p:txBody>
      </p:sp>
      <p:sp>
        <p:nvSpPr>
          <p:cNvPr id="6" name="Segnaposto piè di pagina 5"/>
          <p:cNvSpPr>
            <a:spLocks noGrp="1"/>
          </p:cNvSpPr>
          <p:nvPr>
            <p:ph type="ftr" sz="quarter" idx="11"/>
          </p:nvPr>
        </p:nvSpPr>
        <p:spPr/>
        <p:txBody>
          <a:bodyPr/>
          <a:lstStyle/>
          <a:p>
            <a:r>
              <a:rPr lang="en-US" smtClean="0"/>
              <a:t>We Free 11 ottobre 2018</a:t>
            </a:r>
            <a:endParaRPr lang="it-IT"/>
          </a:p>
        </p:txBody>
      </p:sp>
      <p:sp>
        <p:nvSpPr>
          <p:cNvPr id="7" name="Segnaposto numero diapositiva 6"/>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257473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6904DBD-2556-4555-8561-FD796083068A}" type="datetime1">
              <a:rPr lang="it-IT" smtClean="0"/>
              <a:t>22/10/2021</a:t>
            </a:fld>
            <a:endParaRPr lang="it-IT"/>
          </a:p>
        </p:txBody>
      </p:sp>
      <p:sp>
        <p:nvSpPr>
          <p:cNvPr id="6" name="Segnaposto piè di pagina 5"/>
          <p:cNvSpPr>
            <a:spLocks noGrp="1"/>
          </p:cNvSpPr>
          <p:nvPr>
            <p:ph type="ftr" sz="quarter" idx="11"/>
          </p:nvPr>
        </p:nvSpPr>
        <p:spPr/>
        <p:txBody>
          <a:bodyPr/>
          <a:lstStyle/>
          <a:p>
            <a:r>
              <a:rPr lang="en-US" smtClean="0"/>
              <a:t>We Free 11 ottobre 2018</a:t>
            </a:r>
            <a:endParaRPr lang="it-IT"/>
          </a:p>
        </p:txBody>
      </p:sp>
      <p:sp>
        <p:nvSpPr>
          <p:cNvPr id="7" name="Segnaposto numero diapositiva 6"/>
          <p:cNvSpPr>
            <a:spLocks noGrp="1"/>
          </p:cNvSpPr>
          <p:nvPr>
            <p:ph type="sldNum" sz="quarter" idx="12"/>
          </p:nvPr>
        </p:nvSpPr>
        <p:spPr/>
        <p:txBody>
          <a:bodyPr/>
          <a:lstStyle/>
          <a:p>
            <a:fld id="{907BD887-6E01-41CF-80D2-1E55D5B86CA4}" type="slidenum">
              <a:rPr lang="it-IT" smtClean="0"/>
              <a:t>‹N›</a:t>
            </a:fld>
            <a:endParaRPr lang="it-IT"/>
          </a:p>
        </p:txBody>
      </p:sp>
    </p:spTree>
    <p:extLst>
      <p:ext uri="{BB962C8B-B14F-4D97-AF65-F5344CB8AC3E}">
        <p14:creationId xmlns:p14="http://schemas.microsoft.com/office/powerpoint/2010/main" val="21786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24463-51C1-4080-9CE0-CBECB32208C9}" type="datetime1">
              <a:rPr lang="it-IT" smtClean="0"/>
              <a:t>22/10/2021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 Free 11 ottobre 2018</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BD887-6E01-41CF-80D2-1E55D5B86CA4}" type="slidenum">
              <a:rPr lang="it-IT" smtClean="0"/>
              <a:t>‹N›</a:t>
            </a:fld>
            <a:endParaRPr lang="it-IT"/>
          </a:p>
        </p:txBody>
      </p:sp>
    </p:spTree>
    <p:extLst>
      <p:ext uri="{BB962C8B-B14F-4D97-AF65-F5344CB8AC3E}">
        <p14:creationId xmlns:p14="http://schemas.microsoft.com/office/powerpoint/2010/main" val="280057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err="1"/>
              <a:t>Lorem</a:t>
            </a:r>
            <a:r>
              <a:rPr lang="it-IT" dirty="0"/>
              <a:t> </a:t>
            </a:r>
            <a:r>
              <a:rPr lang="it-IT" dirty="0" err="1"/>
              <a:t>Ipsum</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a:t>Presentazione di Elisa Rubini:</a:t>
            </a:r>
          </a:p>
          <a:p>
            <a:pPr lvl="0"/>
            <a:endParaRPr lang="it-IT" dirty="0"/>
          </a:p>
          <a:p>
            <a:pPr lvl="0"/>
            <a:endParaRPr lang="it-IT"/>
          </a:p>
          <a:p>
            <a:pPr lvl="0"/>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4537534-B1CA-1245-9644-309312B65B06}" type="datetimeFigureOut">
              <a:rPr lang="it-IT" smtClean="0">
                <a:solidFill>
                  <a:prstClr val="black">
                    <a:tint val="75000"/>
                  </a:prstClr>
                </a:solidFill>
              </a:rPr>
              <a:pPr defTabSz="457200"/>
              <a:t>22/10/2021</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4421F21-9737-0F43-AED3-CBD224ED4A1C}" type="slidenum">
              <a:rPr lang="it-IT" smtClean="0">
                <a:solidFill>
                  <a:prstClr val="black">
                    <a:tint val="75000"/>
                  </a:prstClr>
                </a:solidFill>
              </a:rPr>
              <a:pPr defTabSz="457200"/>
              <a:t>‹N›</a:t>
            </a:fld>
            <a:endParaRPr lang="it-IT">
              <a:solidFill>
                <a:prstClr val="black">
                  <a:tint val="75000"/>
                </a:prstClr>
              </a:solidFill>
            </a:endParaRPr>
          </a:p>
        </p:txBody>
      </p:sp>
      <p:pic>
        <p:nvPicPr>
          <p:cNvPr id="7" name="Immagine 6" descr="fascia_ross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21307"/>
            <a:ext cx="9144000" cy="6461615"/>
          </a:xfrm>
          <a:prstGeom prst="rect">
            <a:avLst/>
          </a:prstGeom>
        </p:spPr>
      </p:pic>
      <p:pic>
        <p:nvPicPr>
          <p:cNvPr id="8" name="Immagine 7" descr="fascia_ross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3421307"/>
            <a:ext cx="9144000" cy="6461615"/>
          </a:xfrm>
          <a:prstGeom prst="rect">
            <a:avLst/>
          </a:prstGeom>
        </p:spPr>
      </p:pic>
    </p:spTree>
    <p:extLst>
      <p:ext uri="{BB962C8B-B14F-4D97-AF65-F5344CB8AC3E}">
        <p14:creationId xmlns:p14="http://schemas.microsoft.com/office/powerpoint/2010/main" val="194074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TheSans 6C-SemiBoldCaps"/>
          <a:ea typeface="+mj-ea"/>
          <a:cs typeface="TheSans 6C-SemiBoldCaps"/>
        </a:defRPr>
      </a:lvl1pPr>
    </p:titleStyle>
    <p:bodyStyle>
      <a:lvl1pPr marL="0" indent="0" algn="l" defTabSz="457200" rtl="0" eaLnBrk="1" latinLnBrk="0" hangingPunct="1">
        <a:spcBef>
          <a:spcPct val="20000"/>
        </a:spcBef>
        <a:buFont typeface="Arial"/>
        <a:buNone/>
        <a:defRPr sz="3200" b="0" i="0" kern="1200">
          <a:solidFill>
            <a:schemeClr val="tx1"/>
          </a:solidFill>
          <a:latin typeface="TheSans 4-SemiLight"/>
          <a:ea typeface="+mn-ea"/>
          <a:cs typeface="TheSans 4-Semi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barzanti@sanpatrignano.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theconversation.com/a-philosophers-view-the-benefits-and-dignity-of-work-82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jahc.eu/jahc2003-00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0437"/>
            <a:ext cx="9164589"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043608" y="1749009"/>
            <a:ext cx="7533347" cy="400110"/>
          </a:xfrm>
          <a:prstGeom prst="rect">
            <a:avLst/>
          </a:prstGeom>
        </p:spPr>
        <p:txBody>
          <a:bodyPr wrap="square">
            <a:spAutoFit/>
          </a:bodyPr>
          <a:lstStyle/>
          <a:p>
            <a:pPr algn="ctr"/>
            <a:r>
              <a:rPr lang="en-US" sz="2000" b="1" dirty="0" smtClean="0">
                <a:solidFill>
                  <a:srgbClr val="FF0000"/>
                </a:solidFill>
              </a:rPr>
              <a:t>      </a:t>
            </a:r>
            <a:endParaRPr lang="it-IT" sz="2800" b="1" dirty="0">
              <a:solidFill>
                <a:srgbClr val="FF0000"/>
              </a:solidFill>
            </a:endParaRPr>
          </a:p>
        </p:txBody>
      </p:sp>
      <p:pic>
        <p:nvPicPr>
          <p:cNvPr id="1026" name="Picture 2" descr="C:\Users\mbarzanti\Desktop\Pictures\cartella foto per ppt\SPNGB_20110829_IMG_19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64588" cy="631043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55576" y="4903420"/>
            <a:ext cx="7488832" cy="1261884"/>
          </a:xfrm>
          <a:prstGeom prst="rect">
            <a:avLst/>
          </a:prstGeom>
          <a:solidFill>
            <a:schemeClr val="bg1"/>
          </a:solidFill>
        </p:spPr>
        <p:txBody>
          <a:bodyPr wrap="square" rtlCol="0">
            <a:spAutoFit/>
          </a:bodyPr>
          <a:lstStyle/>
          <a:p>
            <a:pPr algn="ctr"/>
            <a:r>
              <a:rPr lang="it-IT" sz="2800" b="1" dirty="0" err="1" smtClean="0">
                <a:solidFill>
                  <a:schemeClr val="accent2"/>
                </a:solidFill>
              </a:rPr>
              <a:t>Recovery</a:t>
            </a:r>
            <a:r>
              <a:rPr lang="it-IT" sz="2800" b="1" dirty="0" smtClean="0">
                <a:solidFill>
                  <a:schemeClr val="accent2"/>
                </a:solidFill>
              </a:rPr>
              <a:t> Ready </a:t>
            </a:r>
            <a:r>
              <a:rPr lang="it-IT" sz="2800" b="1" dirty="0" err="1" smtClean="0">
                <a:solidFill>
                  <a:schemeClr val="accent2"/>
                </a:solidFill>
              </a:rPr>
              <a:t>Workplace</a:t>
            </a:r>
            <a:endParaRPr lang="it-IT" sz="2800" b="1" dirty="0" smtClean="0">
              <a:solidFill>
                <a:schemeClr val="accent2"/>
              </a:solidFill>
            </a:endParaRPr>
          </a:p>
          <a:p>
            <a:pPr algn="ctr"/>
            <a:r>
              <a:rPr lang="en-GB" sz="2400" b="1" dirty="0" smtClean="0">
                <a:solidFill>
                  <a:schemeClr val="accent2"/>
                </a:solidFill>
              </a:rPr>
              <a:t>San Patrignano experience</a:t>
            </a:r>
          </a:p>
          <a:p>
            <a:pPr algn="ctr"/>
            <a:r>
              <a:rPr lang="en-GB" sz="2400" b="1" dirty="0" smtClean="0">
                <a:solidFill>
                  <a:schemeClr val="accent2"/>
                </a:solidFill>
              </a:rPr>
              <a:t>October 26, 2021</a:t>
            </a:r>
            <a:endParaRPr lang="it-IT" sz="2800" b="1" dirty="0">
              <a:solidFill>
                <a:schemeClr val="accent2"/>
              </a:solidFill>
            </a:endParaRPr>
          </a:p>
        </p:txBody>
      </p:sp>
    </p:spTree>
    <p:extLst>
      <p:ext uri="{BB962C8B-B14F-4D97-AF65-F5344CB8AC3E}">
        <p14:creationId xmlns:p14="http://schemas.microsoft.com/office/powerpoint/2010/main" val="3163840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defTabSz="457200"/>
            <a:r>
              <a:rPr lang="en-US" sz="2800" b="1" dirty="0" smtClean="0">
                <a:solidFill>
                  <a:schemeClr val="accent2"/>
                </a:solidFill>
                <a:ea typeface="+mn-ea"/>
                <a:cs typeface="TheSans 6C-SemiBoldCaps"/>
              </a:rPr>
              <a:t>Some key figures of San Patrignano</a:t>
            </a:r>
            <a:endParaRPr lang="en-US" sz="2800" b="1" dirty="0">
              <a:solidFill>
                <a:schemeClr val="accent2"/>
              </a:solidFill>
              <a:ea typeface="+mn-ea"/>
              <a:cs typeface="TheSans 6C-SemiBoldCaps"/>
            </a:endParaRPr>
          </a:p>
        </p:txBody>
      </p:sp>
      <p:sp>
        <p:nvSpPr>
          <p:cNvPr id="3" name="Segnaposto contenuto 2"/>
          <p:cNvSpPr>
            <a:spLocks noGrp="1"/>
          </p:cNvSpPr>
          <p:nvPr>
            <p:ph idx="1"/>
          </p:nvPr>
        </p:nvSpPr>
        <p:spPr>
          <a:xfrm>
            <a:off x="457200" y="1124744"/>
            <a:ext cx="8215361" cy="5001419"/>
          </a:xfrm>
        </p:spPr>
        <p:txBody>
          <a:bodyPr>
            <a:normAutofit/>
          </a:bodyPr>
          <a:lstStyle/>
          <a:p>
            <a:pPr lvl="0" defTabSz="457200">
              <a:lnSpc>
                <a:spcPct val="150000"/>
              </a:lnSpc>
              <a:spcBef>
                <a:spcPts val="0"/>
              </a:spcBef>
            </a:pPr>
            <a:endParaRPr lang="en-US" sz="2400" b="1" dirty="0" smtClean="0">
              <a:solidFill>
                <a:prstClr val="black">
                  <a:lumMod val="50000"/>
                  <a:lumOff val="50000"/>
                </a:prstClr>
              </a:solidFill>
              <a:cs typeface="TheSans 6C-SemiBoldCaps"/>
            </a:endParaRPr>
          </a:p>
          <a:p>
            <a:pPr lvl="0" defTabSz="457200">
              <a:lnSpc>
                <a:spcPct val="150000"/>
              </a:lnSpc>
              <a:spcBef>
                <a:spcPts val="0"/>
              </a:spcBef>
            </a:pPr>
            <a:endParaRPr lang="en-US" sz="2400" b="1" dirty="0" smtClean="0">
              <a:solidFill>
                <a:prstClr val="black">
                  <a:lumMod val="50000"/>
                  <a:lumOff val="50000"/>
                </a:prstClr>
              </a:solidFill>
              <a:cs typeface="TheSans 6C-SemiBoldCaps"/>
            </a:endParaRPr>
          </a:p>
          <a:p>
            <a:pPr lvl="0" defTabSz="457200">
              <a:lnSpc>
                <a:spcPct val="150000"/>
              </a:lnSpc>
              <a:spcBef>
                <a:spcPts val="0"/>
              </a:spcBef>
            </a:pPr>
            <a:endParaRPr lang="en-US" sz="2400" b="1" dirty="0">
              <a:solidFill>
                <a:prstClr val="black">
                  <a:lumMod val="50000"/>
                  <a:lumOff val="50000"/>
                </a:prstClr>
              </a:solidFill>
              <a:cs typeface="TheSans 6C-SemiBoldCaps"/>
            </a:endParaRPr>
          </a:p>
          <a:p>
            <a:pPr lvl="0" defTabSz="457200">
              <a:lnSpc>
                <a:spcPct val="150000"/>
              </a:lnSpc>
              <a:spcBef>
                <a:spcPts val="0"/>
              </a:spcBef>
            </a:pPr>
            <a:endParaRPr lang="en-US" sz="2400" b="1" dirty="0" smtClean="0">
              <a:solidFill>
                <a:prstClr val="black">
                  <a:lumMod val="50000"/>
                  <a:lumOff val="50000"/>
                </a:prstClr>
              </a:solidFill>
              <a:cs typeface="TheSans 6C-SemiBoldCaps"/>
            </a:endParaRPr>
          </a:p>
          <a:p>
            <a:pPr marL="0" lvl="0" algn="ctr">
              <a:lnSpc>
                <a:spcPct val="150000"/>
              </a:lnSpc>
              <a:spcBef>
                <a:spcPts val="0"/>
              </a:spcBef>
            </a:pPr>
            <a:endParaRPr lang="en-US" sz="2000" b="1" dirty="0">
              <a:solidFill>
                <a:schemeClr val="tx1">
                  <a:tint val="75000"/>
                </a:schemeClr>
              </a:solidFill>
              <a:ea typeface="Calibri"/>
              <a:cs typeface="Times New Roman"/>
            </a:endParaRPr>
          </a:p>
          <a:p>
            <a:pPr lvl="0" defTabSz="457200">
              <a:lnSpc>
                <a:spcPct val="150000"/>
              </a:lnSpc>
              <a:spcBef>
                <a:spcPts val="0"/>
              </a:spcBef>
            </a:pPr>
            <a:endParaRPr lang="en-US" sz="2400" b="1" dirty="0">
              <a:solidFill>
                <a:prstClr val="black">
                  <a:lumMod val="50000"/>
                  <a:lumOff val="50000"/>
                </a:prstClr>
              </a:solidFill>
              <a:cs typeface="TheSans 6C-SemiBoldCaps"/>
            </a:endParaRPr>
          </a:p>
          <a:p>
            <a:pPr lvl="0" defTabSz="457200">
              <a:lnSpc>
                <a:spcPct val="150000"/>
              </a:lnSpc>
              <a:spcBef>
                <a:spcPts val="0"/>
              </a:spcBef>
            </a:pPr>
            <a:endParaRPr lang="en-US" sz="2400" b="1" u="sng" dirty="0" smtClean="0">
              <a:solidFill>
                <a:prstClr val="black">
                  <a:lumMod val="50000"/>
                  <a:lumOff val="50000"/>
                </a:prstClr>
              </a:solidFill>
              <a:cs typeface="TheSans 6C-SemiBoldCaps"/>
            </a:endParaRPr>
          </a:p>
          <a:p>
            <a:pPr lvl="0" defTabSz="457200">
              <a:lnSpc>
                <a:spcPct val="150000"/>
              </a:lnSpc>
              <a:spcBef>
                <a:spcPts val="0"/>
              </a:spcBef>
            </a:pPr>
            <a:endParaRPr lang="en-US" sz="2400" b="1" dirty="0" smtClean="0">
              <a:solidFill>
                <a:prstClr val="black">
                  <a:lumMod val="50000"/>
                  <a:lumOff val="50000"/>
                </a:prstClr>
              </a:solidFill>
              <a:cs typeface="TheSans 6C-SemiBoldCaps"/>
            </a:endParaRPr>
          </a:p>
          <a:p>
            <a:pPr lvl="0" defTabSz="457200">
              <a:lnSpc>
                <a:spcPct val="150000"/>
              </a:lnSpc>
              <a:spcBef>
                <a:spcPts val="0"/>
              </a:spcBef>
            </a:pPr>
            <a:endParaRPr lang="en-US" sz="2400" b="1" dirty="0">
              <a:solidFill>
                <a:prstClr val="black">
                  <a:lumMod val="50000"/>
                  <a:lumOff val="50000"/>
                </a:prstClr>
              </a:solidFill>
              <a:cs typeface="TheSans 6C-SemiBoldCaps"/>
            </a:endParaRPr>
          </a:p>
          <a:p>
            <a:pPr lvl="0" defTabSz="457200">
              <a:lnSpc>
                <a:spcPct val="150000"/>
              </a:lnSpc>
              <a:spcBef>
                <a:spcPts val="0"/>
              </a:spcBef>
            </a:pPr>
            <a:endParaRPr lang="en-US" sz="2400" b="1" u="sng" dirty="0" smtClean="0">
              <a:solidFill>
                <a:prstClr val="black">
                  <a:lumMod val="50000"/>
                  <a:lumOff val="50000"/>
                </a:prstClr>
              </a:solidFill>
              <a:cs typeface="TheSans 6C-SemiBoldCaps"/>
            </a:endParaRPr>
          </a:p>
          <a:p>
            <a:pPr lvl="0" defTabSz="457200">
              <a:lnSpc>
                <a:spcPct val="150000"/>
              </a:lnSpc>
              <a:spcBef>
                <a:spcPts val="0"/>
              </a:spcBef>
            </a:pPr>
            <a:endParaRPr lang="en-US" sz="2400" b="1" u="sng" dirty="0">
              <a:solidFill>
                <a:prstClr val="black">
                  <a:lumMod val="50000"/>
                  <a:lumOff val="50000"/>
                </a:prstClr>
              </a:solidFill>
              <a:cs typeface="TheSans 6C-SemiBoldCaps"/>
            </a:endParaRPr>
          </a:p>
          <a:p>
            <a:pPr lvl="0" defTabSz="457200">
              <a:lnSpc>
                <a:spcPct val="150000"/>
              </a:lnSpc>
              <a:spcBef>
                <a:spcPts val="0"/>
              </a:spcBef>
            </a:pPr>
            <a:endParaRPr lang="en-US" sz="2400" b="1" u="sng" dirty="0" smtClean="0">
              <a:solidFill>
                <a:prstClr val="black">
                  <a:lumMod val="50000"/>
                  <a:lumOff val="50000"/>
                </a:prstClr>
              </a:solidFill>
              <a:cs typeface="TheSans 6C-SemiBoldCaps"/>
            </a:endParaRPr>
          </a:p>
          <a:p>
            <a:pPr lvl="0" defTabSz="457200">
              <a:lnSpc>
                <a:spcPct val="150000"/>
              </a:lnSpc>
              <a:spcBef>
                <a:spcPts val="0"/>
              </a:spcBef>
            </a:pPr>
            <a:endParaRPr lang="en-US" sz="2400" b="1" u="sng" dirty="0" smtClean="0">
              <a:solidFill>
                <a:prstClr val="black">
                  <a:lumMod val="50000"/>
                  <a:lumOff val="50000"/>
                </a:prstClr>
              </a:solidFill>
              <a:cs typeface="TheSans 6C-SemiBoldCaps"/>
            </a:endParaRPr>
          </a:p>
          <a:p>
            <a:pPr lvl="0" defTabSz="457200">
              <a:lnSpc>
                <a:spcPct val="150000"/>
              </a:lnSpc>
              <a:spcBef>
                <a:spcPts val="0"/>
              </a:spcBef>
            </a:pPr>
            <a:endParaRPr lang="en-US" sz="2400" b="1" u="sng" dirty="0">
              <a:solidFill>
                <a:prstClr val="black">
                  <a:lumMod val="50000"/>
                  <a:lumOff val="50000"/>
                </a:prstClr>
              </a:solidFill>
              <a:cs typeface="TheSans 6C-SemiBoldCaps"/>
            </a:endParaRPr>
          </a:p>
          <a:p>
            <a:pPr lvl="0" defTabSz="457200">
              <a:lnSpc>
                <a:spcPct val="150000"/>
              </a:lnSpc>
              <a:spcBef>
                <a:spcPts val="0"/>
              </a:spcBef>
            </a:pPr>
            <a:endParaRPr lang="en-US" sz="2400" b="1" u="sng" dirty="0" smtClean="0">
              <a:solidFill>
                <a:prstClr val="black">
                  <a:lumMod val="50000"/>
                  <a:lumOff val="50000"/>
                </a:prstClr>
              </a:solidFill>
              <a:cs typeface="TheSans 6C-SemiBoldCaps"/>
            </a:endParaRPr>
          </a:p>
          <a:p>
            <a:pPr lvl="0" defTabSz="457200">
              <a:lnSpc>
                <a:spcPct val="150000"/>
              </a:lnSpc>
              <a:spcBef>
                <a:spcPts val="0"/>
              </a:spcBef>
            </a:pPr>
            <a:endParaRPr lang="en-US" sz="2400" b="1" u="sng" dirty="0">
              <a:solidFill>
                <a:prstClr val="black">
                  <a:lumMod val="50000"/>
                  <a:lumOff val="50000"/>
                </a:prstClr>
              </a:solidFill>
              <a:cs typeface="TheSans 6C-SemiBoldCaps"/>
            </a:endParaRPr>
          </a:p>
          <a:p>
            <a:pPr lvl="0" defTabSz="457200">
              <a:lnSpc>
                <a:spcPct val="150000"/>
              </a:lnSpc>
              <a:spcBef>
                <a:spcPts val="0"/>
              </a:spcBef>
            </a:pPr>
            <a:endParaRPr lang="en-US" sz="2400" b="1" u="sng" dirty="0" smtClean="0">
              <a:solidFill>
                <a:prstClr val="black">
                  <a:lumMod val="50000"/>
                  <a:lumOff val="50000"/>
                </a:prstClr>
              </a:solidFill>
              <a:cs typeface="TheSans 6C-SemiBoldCaps"/>
            </a:endParaRPr>
          </a:p>
          <a:p>
            <a:pPr lvl="0" defTabSz="457200">
              <a:lnSpc>
                <a:spcPct val="150000"/>
              </a:lnSpc>
              <a:spcBef>
                <a:spcPts val="0"/>
              </a:spcBef>
            </a:pPr>
            <a:endParaRPr lang="en-US" sz="2400" b="1" u="sng" dirty="0">
              <a:solidFill>
                <a:prstClr val="black">
                  <a:lumMod val="50000"/>
                  <a:lumOff val="50000"/>
                </a:prstClr>
              </a:solidFill>
              <a:cs typeface="TheSans 6C-SemiBoldCaps"/>
            </a:endParaRPr>
          </a:p>
          <a:p>
            <a:endParaRPr lang="it-IT" dirty="0"/>
          </a:p>
        </p:txBody>
      </p:sp>
      <p:sp>
        <p:nvSpPr>
          <p:cNvPr id="4" name="Segnaposto piè di pagina 3"/>
          <p:cNvSpPr>
            <a:spLocks noGrp="1"/>
          </p:cNvSpPr>
          <p:nvPr>
            <p:ph type="ftr" sz="quarter" idx="11"/>
          </p:nvPr>
        </p:nvSpPr>
        <p:spPr/>
        <p:txBody>
          <a:bodyPr/>
          <a:lstStyle/>
          <a:p>
            <a:r>
              <a:rPr lang="en-US" smtClean="0"/>
              <a:t>We Free 11 ottobre 2018</a:t>
            </a:r>
            <a:endParaRPr lang="it-IT"/>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 y="6309320"/>
            <a:ext cx="9144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467544" y="1268760"/>
            <a:ext cx="8208912"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tint val="75000"/>
                  </a:schemeClr>
                </a:solidFill>
                <a:ea typeface="Calibri"/>
                <a:cs typeface="Times New Roman"/>
              </a:rPr>
              <a:t>26,000 people helped since its foundation in 1978</a:t>
            </a:r>
          </a:p>
        </p:txBody>
      </p:sp>
      <p:sp>
        <p:nvSpPr>
          <p:cNvPr id="6" name="Rettangolo 5"/>
          <p:cNvSpPr/>
          <p:nvPr/>
        </p:nvSpPr>
        <p:spPr>
          <a:xfrm>
            <a:off x="463649" y="1916832"/>
            <a:ext cx="820891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tint val="75000"/>
                  </a:schemeClr>
                </a:solidFill>
                <a:ea typeface="Calibri"/>
                <a:cs typeface="Times New Roman"/>
              </a:rPr>
              <a:t>300 hectares, with vineyards, housing facilities,  craft and food laboratories and farm houses</a:t>
            </a:r>
          </a:p>
        </p:txBody>
      </p:sp>
      <p:sp>
        <p:nvSpPr>
          <p:cNvPr id="7" name="Rettangolo 6"/>
          <p:cNvSpPr/>
          <p:nvPr/>
        </p:nvSpPr>
        <p:spPr>
          <a:xfrm>
            <a:off x="467544" y="2636912"/>
            <a:ext cx="8208912"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tint val="75000"/>
                  </a:schemeClr>
                </a:solidFill>
                <a:ea typeface="Calibri"/>
                <a:cs typeface="Times New Roman"/>
              </a:rPr>
              <a:t>40 activities and vocational training opportunities</a:t>
            </a:r>
          </a:p>
        </p:txBody>
      </p:sp>
      <p:sp>
        <p:nvSpPr>
          <p:cNvPr id="8" name="Rettangolo 7"/>
          <p:cNvSpPr/>
          <p:nvPr/>
        </p:nvSpPr>
        <p:spPr>
          <a:xfrm>
            <a:off x="452064" y="3284984"/>
            <a:ext cx="8208912" cy="673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tint val="75000"/>
                  </a:schemeClr>
                </a:solidFill>
                <a:ea typeface="Calibri"/>
                <a:cs typeface="Times New Roman"/>
              </a:rPr>
              <a:t>350/400 new admissions every year</a:t>
            </a:r>
          </a:p>
        </p:txBody>
      </p:sp>
      <p:sp>
        <p:nvSpPr>
          <p:cNvPr id="9" name="Rettangolo 8"/>
          <p:cNvSpPr/>
          <p:nvPr/>
        </p:nvSpPr>
        <p:spPr>
          <a:xfrm>
            <a:off x="467544" y="3958208"/>
            <a:ext cx="8208912" cy="6949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tint val="75000"/>
                  </a:schemeClr>
                </a:solidFill>
                <a:ea typeface="Calibri"/>
                <a:cs typeface="Times New Roman"/>
              </a:rPr>
              <a:t>250/300 residents leaves the community at the end </a:t>
            </a:r>
            <a:endParaRPr lang="en-US" sz="2000" b="1" dirty="0" smtClean="0">
              <a:solidFill>
                <a:schemeClr val="tx1">
                  <a:tint val="75000"/>
                </a:schemeClr>
              </a:solidFill>
              <a:ea typeface="Calibri"/>
              <a:cs typeface="Times New Roman"/>
            </a:endParaRPr>
          </a:p>
          <a:p>
            <a:pPr algn="ctr"/>
            <a:r>
              <a:rPr lang="en-US" sz="2000" b="1" dirty="0" smtClean="0">
                <a:solidFill>
                  <a:schemeClr val="tx1">
                    <a:tint val="75000"/>
                  </a:schemeClr>
                </a:solidFill>
                <a:ea typeface="Calibri"/>
                <a:cs typeface="Times New Roman"/>
              </a:rPr>
              <a:t>of </a:t>
            </a:r>
            <a:r>
              <a:rPr lang="en-US" sz="2000" b="1" dirty="0">
                <a:solidFill>
                  <a:schemeClr val="tx1">
                    <a:tint val="75000"/>
                  </a:schemeClr>
                </a:solidFill>
                <a:ea typeface="Calibri"/>
                <a:cs typeface="Times New Roman"/>
              </a:rPr>
              <a:t>the program every year</a:t>
            </a:r>
          </a:p>
        </p:txBody>
      </p:sp>
      <p:sp>
        <p:nvSpPr>
          <p:cNvPr id="10" name="Rettangolo 9"/>
          <p:cNvSpPr/>
          <p:nvPr/>
        </p:nvSpPr>
        <p:spPr>
          <a:xfrm>
            <a:off x="463648" y="4653136"/>
            <a:ext cx="8212807"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tint val="75000"/>
                  </a:schemeClr>
                </a:solidFill>
                <a:ea typeface="Calibri"/>
                <a:cs typeface="Times New Roman"/>
              </a:rPr>
              <a:t>72 % the success rate evaluated by independent studies</a:t>
            </a:r>
          </a:p>
        </p:txBody>
      </p:sp>
      <p:sp>
        <p:nvSpPr>
          <p:cNvPr id="11" name="Rettangolo 10"/>
          <p:cNvSpPr/>
          <p:nvPr/>
        </p:nvSpPr>
        <p:spPr>
          <a:xfrm>
            <a:off x="467544" y="5301208"/>
            <a:ext cx="8208912"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tint val="75000"/>
                  </a:schemeClr>
                </a:solidFill>
                <a:ea typeface="Calibri"/>
                <a:cs typeface="Times New Roman"/>
              </a:rPr>
              <a:t>0 euros payed by residents and their families </a:t>
            </a:r>
          </a:p>
        </p:txBody>
      </p:sp>
    </p:spTree>
    <p:extLst>
      <p:ext uri="{BB962C8B-B14F-4D97-AF65-F5344CB8AC3E}">
        <p14:creationId xmlns:p14="http://schemas.microsoft.com/office/powerpoint/2010/main" val="377326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67544" y="318337"/>
            <a:ext cx="8352927" cy="523220"/>
          </a:xfrm>
          <a:prstGeom prst="rect">
            <a:avLst/>
          </a:prstGeom>
          <a:noFill/>
        </p:spPr>
        <p:txBody>
          <a:bodyPr wrap="square" rtlCol="0">
            <a:spAutoFit/>
          </a:bodyPr>
          <a:lstStyle/>
          <a:p>
            <a:pPr algn="ctr">
              <a:spcBef>
                <a:spcPct val="0"/>
              </a:spcBef>
            </a:pPr>
            <a:r>
              <a:rPr lang="en-US" sz="2800" b="1" dirty="0" smtClean="0">
                <a:solidFill>
                  <a:schemeClr val="accent2"/>
                </a:solidFill>
                <a:ea typeface="+mj-ea"/>
                <a:cs typeface="TheSans 6C-SemiBoldCaps"/>
              </a:rPr>
              <a:t>Addressing special needs with tailor made programs</a:t>
            </a:r>
            <a:endParaRPr lang="en-US" sz="2800" b="1" dirty="0">
              <a:solidFill>
                <a:schemeClr val="accent2"/>
              </a:solidFill>
              <a:ea typeface="+mj-ea"/>
              <a:cs typeface="TheSans 6C-SemiBoldCaps"/>
            </a:endParaRPr>
          </a:p>
        </p:txBody>
      </p:sp>
      <p:sp>
        <p:nvSpPr>
          <p:cNvPr id="8" name="CasellaDiTesto 7"/>
          <p:cNvSpPr txBox="1"/>
          <p:nvPr/>
        </p:nvSpPr>
        <p:spPr>
          <a:xfrm>
            <a:off x="154546" y="4062429"/>
            <a:ext cx="8809150" cy="923330"/>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US" b="1" dirty="0" smtClean="0">
              <a:solidFill>
                <a:prstClr val="black">
                  <a:tint val="75000"/>
                </a:prstClr>
              </a:solidFill>
              <a:latin typeface="TheSans 4C-SemiLightCaps"/>
              <a:ea typeface="+mj-ea"/>
              <a:cs typeface="TheSans 6C-SemiBoldCaps"/>
            </a:endParaRPr>
          </a:p>
          <a:p>
            <a:pPr marL="342900" indent="-342900">
              <a:lnSpc>
                <a:spcPct val="150000"/>
              </a:lnSpc>
              <a:buFont typeface="Arial" panose="020B0604020202020204" pitchFamily="34" charset="0"/>
              <a:buChar char="•"/>
            </a:pPr>
            <a:endParaRPr lang="en-US" b="1" dirty="0">
              <a:solidFill>
                <a:prstClr val="black">
                  <a:tint val="75000"/>
                </a:prstClr>
              </a:solidFill>
              <a:latin typeface="TheSans 4C-SemiLightCaps"/>
              <a:ea typeface="+mj-ea"/>
              <a:cs typeface="TheSans 6C-SemiBoldCaps"/>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9" y="6388621"/>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67544" y="1004080"/>
            <a:ext cx="8352928" cy="8407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77480"/>
                </a:solidFill>
                <a:latin typeface="Calibri" panose="020F0502020204030204" pitchFamily="34" charset="0"/>
                <a:ea typeface="Lato"/>
                <a:cs typeface="Lato"/>
              </a:rPr>
              <a:t>Women, girls and mothers: 4000 women, 1300 mothers with their kids</a:t>
            </a:r>
          </a:p>
        </p:txBody>
      </p:sp>
      <p:sp>
        <p:nvSpPr>
          <p:cNvPr id="5" name="Rettangolo 4"/>
          <p:cNvSpPr/>
          <p:nvPr/>
        </p:nvSpPr>
        <p:spPr>
          <a:xfrm>
            <a:off x="467544" y="1844824"/>
            <a:ext cx="835292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77480"/>
                </a:solidFill>
                <a:latin typeface="Calibri" panose="020F0502020204030204" pitchFamily="34" charset="0"/>
                <a:ea typeface="Lato"/>
                <a:cs typeface="Lato"/>
              </a:rPr>
              <a:t>Adolescents: 550 minors since 1979, currently </a:t>
            </a:r>
            <a:r>
              <a:rPr lang="en-US" sz="2000" b="1" dirty="0" smtClean="0">
                <a:solidFill>
                  <a:srgbClr val="677480"/>
                </a:solidFill>
                <a:latin typeface="Calibri" panose="020F0502020204030204" pitchFamily="34" charset="0"/>
                <a:ea typeface="Lato"/>
                <a:cs typeface="Lato"/>
              </a:rPr>
              <a:t>around 30 </a:t>
            </a:r>
            <a:r>
              <a:rPr lang="en-US" sz="2000" b="1" dirty="0">
                <a:solidFill>
                  <a:srgbClr val="677480"/>
                </a:solidFill>
                <a:latin typeface="Calibri" panose="020F0502020204030204" pitchFamily="34" charset="0"/>
                <a:ea typeface="Lato"/>
                <a:cs typeface="Lato"/>
              </a:rPr>
              <a:t>minors  </a:t>
            </a:r>
            <a:r>
              <a:rPr lang="en-US" sz="2000" b="1" dirty="0" smtClean="0">
                <a:solidFill>
                  <a:srgbClr val="677480"/>
                </a:solidFill>
                <a:latin typeface="Calibri" panose="020F0502020204030204" pitchFamily="34" charset="0"/>
                <a:ea typeface="Lato"/>
                <a:cs typeface="Lato"/>
              </a:rPr>
              <a:t>(male </a:t>
            </a:r>
            <a:r>
              <a:rPr lang="en-US" sz="2000" b="1" dirty="0">
                <a:solidFill>
                  <a:srgbClr val="677480"/>
                </a:solidFill>
                <a:latin typeface="Calibri" panose="020F0502020204030204" pitchFamily="34" charset="0"/>
                <a:ea typeface="Lato"/>
                <a:cs typeface="Lato"/>
              </a:rPr>
              <a:t>and </a:t>
            </a:r>
            <a:r>
              <a:rPr lang="en-US" sz="2000" b="1" dirty="0" smtClean="0">
                <a:solidFill>
                  <a:srgbClr val="677480"/>
                </a:solidFill>
                <a:latin typeface="Calibri" panose="020F0502020204030204" pitchFamily="34" charset="0"/>
                <a:ea typeface="Lato"/>
                <a:cs typeface="Lato"/>
              </a:rPr>
              <a:t>female</a:t>
            </a:r>
            <a:r>
              <a:rPr lang="en-US" sz="2000" b="1" dirty="0">
                <a:solidFill>
                  <a:srgbClr val="677480"/>
                </a:solidFill>
                <a:latin typeface="Calibri" panose="020F0502020204030204" pitchFamily="34" charset="0"/>
                <a:ea typeface="Lato"/>
                <a:cs typeface="Lato"/>
              </a:rPr>
              <a:t>) with ad hoc programs</a:t>
            </a:r>
          </a:p>
        </p:txBody>
      </p:sp>
      <p:sp>
        <p:nvSpPr>
          <p:cNvPr id="6" name="Rettangolo 5"/>
          <p:cNvSpPr/>
          <p:nvPr/>
        </p:nvSpPr>
        <p:spPr>
          <a:xfrm>
            <a:off x="467544" y="2636912"/>
            <a:ext cx="8352928" cy="8640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77480"/>
                </a:solidFill>
                <a:latin typeface="Calibri" panose="020F0502020204030204" pitchFamily="34" charset="0"/>
                <a:ea typeface="Lato"/>
                <a:cs typeface="Lato"/>
              </a:rPr>
              <a:t>People in conflict with law:  4050 people in conflict with law, more than 4000 years of jail converted  into rehabilitation programs</a:t>
            </a:r>
          </a:p>
        </p:txBody>
      </p:sp>
      <p:sp>
        <p:nvSpPr>
          <p:cNvPr id="9" name="Rettangolo 8"/>
          <p:cNvSpPr/>
          <p:nvPr/>
        </p:nvSpPr>
        <p:spPr>
          <a:xfrm>
            <a:off x="467543" y="3501008"/>
            <a:ext cx="8352929"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77480"/>
                </a:solidFill>
                <a:latin typeface="Calibri" panose="020F0502020204030204" pitchFamily="34" charset="0"/>
                <a:ea typeface="Lato"/>
                <a:cs typeface="Lato"/>
              </a:rPr>
              <a:t>People with health issues:  3.000 people with HIV/AIDS and more than 15.000 people with Hepatitis C welcomed without any discrimination (recently, we totally eradicated HCV within the community as indicated by the SDG30)</a:t>
            </a:r>
          </a:p>
        </p:txBody>
      </p:sp>
      <p:sp>
        <p:nvSpPr>
          <p:cNvPr id="10" name="Rettangolo 9"/>
          <p:cNvSpPr/>
          <p:nvPr/>
        </p:nvSpPr>
        <p:spPr>
          <a:xfrm>
            <a:off x="467544" y="4797152"/>
            <a:ext cx="8352928" cy="136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77480"/>
                </a:solidFill>
                <a:latin typeface="Calibri" panose="020F0502020204030204" pitchFamily="34" charset="0"/>
                <a:ea typeface="Lato"/>
                <a:cs typeface="Lato"/>
              </a:rPr>
              <a:t>Affected families: 40 volunteer associations: counseling and referral for drug addicts and assisting more than 3,500 families, contacting  prisoners that want to enter in the program. Facilitating social reintegration of </a:t>
            </a:r>
            <a:r>
              <a:rPr lang="en-US" sz="2000" b="1" dirty="0" smtClean="0">
                <a:solidFill>
                  <a:srgbClr val="677480"/>
                </a:solidFill>
                <a:latin typeface="Calibri" panose="020F0502020204030204" pitchFamily="34" charset="0"/>
                <a:ea typeface="Lato"/>
                <a:cs typeface="Lato"/>
              </a:rPr>
              <a:t>former residents </a:t>
            </a:r>
            <a:r>
              <a:rPr lang="en-US" sz="2000" b="1" dirty="0">
                <a:solidFill>
                  <a:srgbClr val="677480"/>
                </a:solidFill>
                <a:latin typeface="Calibri" panose="020F0502020204030204" pitchFamily="34" charset="0"/>
                <a:ea typeface="Lato"/>
                <a:cs typeface="Lato"/>
              </a:rPr>
              <a:t>upon completion of the program</a:t>
            </a:r>
          </a:p>
        </p:txBody>
      </p:sp>
    </p:spTree>
    <p:extLst>
      <p:ext uri="{BB962C8B-B14F-4D97-AF65-F5344CB8AC3E}">
        <p14:creationId xmlns:p14="http://schemas.microsoft.com/office/powerpoint/2010/main" val="1681732262"/>
      </p:ext>
    </p:extLst>
  </p:cSld>
  <p:clrMapOvr>
    <a:masterClrMapping/>
  </p:clrMapOvr>
  <mc:AlternateContent xmlns:mc="http://schemas.openxmlformats.org/markup-compatibility/2006" xmlns:p14="http://schemas.microsoft.com/office/powerpoint/2010/main">
    <mc:Choice Requires="p14">
      <p:transition spd="slow" p14:dur="2000" advTm="67503"/>
    </mc:Choice>
    <mc:Fallback xmlns="">
      <p:transition spd="slow" advTm="675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563" y="266180"/>
            <a:ext cx="8229600" cy="1325562"/>
          </a:xfrm>
        </p:spPr>
        <p:txBody>
          <a:bodyPr>
            <a:normAutofit/>
          </a:bodyPr>
          <a:lstStyle/>
          <a:p>
            <a:r>
              <a:rPr lang="en-US" sz="2800" b="1" dirty="0" smtClean="0">
                <a:solidFill>
                  <a:srgbClr val="A50021"/>
                </a:solidFill>
                <a:latin typeface="+mn-lt"/>
                <a:ea typeface="+mn-ea"/>
                <a:cs typeface="+mn-cs"/>
              </a:rPr>
              <a:t>What </a:t>
            </a:r>
            <a:r>
              <a:rPr lang="en-US" sz="2800" b="1" dirty="0">
                <a:solidFill>
                  <a:srgbClr val="A50021"/>
                </a:solidFill>
                <a:latin typeface="+mn-lt"/>
                <a:ea typeface="+mn-ea"/>
                <a:cs typeface="+mn-cs"/>
              </a:rPr>
              <a:t>we </a:t>
            </a:r>
            <a:r>
              <a:rPr lang="en-US" sz="2800" b="1" dirty="0" smtClean="0">
                <a:solidFill>
                  <a:srgbClr val="A50021"/>
                </a:solidFill>
                <a:latin typeface="+mn-lt"/>
                <a:ea typeface="+mn-ea"/>
                <a:cs typeface="+mn-cs"/>
              </a:rPr>
              <a:t>do to </a:t>
            </a:r>
            <a:r>
              <a:rPr lang="en-US" sz="2800" b="1" dirty="0">
                <a:solidFill>
                  <a:srgbClr val="A50021"/>
                </a:solidFill>
                <a:latin typeface="+mn-lt"/>
                <a:ea typeface="+mn-ea"/>
                <a:cs typeface="+mn-cs"/>
              </a:rPr>
              <a:t>favor social reintegration</a:t>
            </a:r>
            <a:br>
              <a:rPr lang="en-US" sz="2800" b="1" dirty="0">
                <a:solidFill>
                  <a:srgbClr val="A50021"/>
                </a:solidFill>
                <a:latin typeface="+mn-lt"/>
                <a:ea typeface="+mn-ea"/>
                <a:cs typeface="+mn-cs"/>
              </a:rPr>
            </a:br>
            <a:r>
              <a:rPr lang="en-US" sz="2800" b="1" dirty="0">
                <a:solidFill>
                  <a:srgbClr val="A50021"/>
                </a:solidFill>
                <a:latin typeface="+mn-lt"/>
                <a:ea typeface="+mn-ea"/>
                <a:cs typeface="+mn-cs"/>
              </a:rPr>
              <a:t> </a:t>
            </a:r>
            <a:r>
              <a:rPr lang="en-US" sz="2800" b="1" dirty="0" smtClean="0">
                <a:solidFill>
                  <a:srgbClr val="A50021"/>
                </a:solidFill>
                <a:latin typeface="+mn-lt"/>
                <a:ea typeface="+mn-ea"/>
                <a:cs typeface="+mn-cs"/>
              </a:rPr>
              <a:t>during the recovery process</a:t>
            </a:r>
            <a:endParaRPr lang="en-US" sz="2800" b="1" dirty="0">
              <a:solidFill>
                <a:srgbClr val="A50021"/>
              </a:solidFill>
              <a:latin typeface="+mn-lt"/>
              <a:ea typeface="+mn-ea"/>
              <a:cs typeface="+mn-cs"/>
            </a:endParaRPr>
          </a:p>
        </p:txBody>
      </p:sp>
      <p:sp>
        <p:nvSpPr>
          <p:cNvPr id="3" name="Segnaposto contenuto 2"/>
          <p:cNvSpPr>
            <a:spLocks noGrp="1"/>
          </p:cNvSpPr>
          <p:nvPr>
            <p:ph idx="1"/>
          </p:nvPr>
        </p:nvSpPr>
        <p:spPr>
          <a:xfrm>
            <a:off x="414528" y="1482298"/>
            <a:ext cx="8229600" cy="4643865"/>
          </a:xfrm>
        </p:spPr>
        <p:txBody>
          <a:bodyPr>
            <a:normAutofit fontScale="92500" lnSpcReduction="10000"/>
          </a:bodyPr>
          <a:lstStyle/>
          <a:p>
            <a:endParaRPr lang="en-US" dirty="0" smtClean="0">
              <a:solidFill>
                <a:schemeClr val="tx1">
                  <a:lumMod val="50000"/>
                  <a:lumOff val="50000"/>
                </a:schemeClr>
              </a:solidFill>
            </a:endParaRPr>
          </a:p>
          <a:p>
            <a:pPr marL="457200" indent="-457200">
              <a:spcBef>
                <a:spcPct val="0"/>
              </a:spcBef>
              <a:buFont typeface="+mj-lt"/>
              <a:buAutoNum type="arabicPeriod"/>
            </a:pPr>
            <a:endParaRPr lang="en-US" sz="2400" b="1" dirty="0" smtClean="0">
              <a:latin typeface="+mn-lt"/>
              <a:cs typeface="+mn-cs"/>
            </a:endParaRPr>
          </a:p>
          <a:p>
            <a:pPr marL="457200" indent="-457200">
              <a:spcBef>
                <a:spcPct val="0"/>
              </a:spcBef>
              <a:buFont typeface="+mj-lt"/>
              <a:buAutoNum type="arabicPeriod"/>
            </a:pPr>
            <a:endParaRPr lang="en-US" sz="2400" b="1" dirty="0" smtClean="0">
              <a:latin typeface="+mn-lt"/>
              <a:cs typeface="+mn-cs"/>
            </a:endParaRPr>
          </a:p>
          <a:p>
            <a:pPr>
              <a:spcBef>
                <a:spcPct val="0"/>
              </a:spcBef>
            </a:pPr>
            <a:endParaRPr lang="en-US" sz="2400" b="1" dirty="0" err="1">
              <a:latin typeface="+mn-lt"/>
              <a:cs typeface="+mn-cs"/>
            </a:endParaRPr>
          </a:p>
          <a:p>
            <a:pPr>
              <a:spcBef>
                <a:spcPct val="0"/>
              </a:spcBef>
            </a:pPr>
            <a:endParaRPr lang="en-US" sz="2400" b="1" dirty="0" smtClean="0">
              <a:latin typeface="+mn-lt"/>
              <a:cs typeface="+mn-cs"/>
            </a:endParaRPr>
          </a:p>
          <a:p>
            <a:pPr marL="0" indent="0">
              <a:spcBef>
                <a:spcPct val="0"/>
              </a:spcBef>
              <a:buNone/>
            </a:pPr>
            <a:r>
              <a:rPr lang="en-US" sz="2400" b="1" dirty="0" smtClean="0">
                <a:latin typeface="+mn-lt"/>
                <a:cs typeface="+mn-cs"/>
              </a:rPr>
              <a:t>        </a:t>
            </a:r>
            <a:r>
              <a:rPr lang="en-US" sz="2600" b="1" dirty="0">
                <a:solidFill>
                  <a:srgbClr val="677480"/>
                </a:solidFill>
                <a:latin typeface="Calibri" panose="020F0502020204030204" pitchFamily="34" charset="0"/>
                <a:ea typeface="Lato"/>
                <a:cs typeface="Lato"/>
              </a:rPr>
              <a:t>Formal education   </a:t>
            </a:r>
            <a:r>
              <a:rPr lang="en-US" sz="2400" b="1" dirty="0" smtClean="0">
                <a:latin typeface="+mn-lt"/>
                <a:cs typeface="+mn-cs"/>
              </a:rPr>
              <a:t>                                          </a:t>
            </a:r>
            <a:r>
              <a:rPr lang="en-US" sz="2600" b="1" dirty="0">
                <a:solidFill>
                  <a:srgbClr val="677480"/>
                </a:solidFill>
                <a:latin typeface="Calibri" panose="020F0502020204030204" pitchFamily="34" charset="0"/>
                <a:ea typeface="Lato"/>
                <a:cs typeface="Lato"/>
              </a:rPr>
              <a:t>Vocational training</a:t>
            </a:r>
          </a:p>
          <a:p>
            <a:pPr>
              <a:spcBef>
                <a:spcPct val="0"/>
              </a:spcBef>
            </a:pPr>
            <a:endParaRPr lang="en-US" sz="2400" b="1" dirty="0">
              <a:latin typeface="+mn-lt"/>
              <a:cs typeface="+mn-cs"/>
            </a:endParaRPr>
          </a:p>
          <a:p>
            <a:pPr>
              <a:spcBef>
                <a:spcPct val="0"/>
              </a:spcBef>
            </a:pPr>
            <a:endParaRPr lang="en-US" sz="2400" b="1" dirty="0" smtClean="0">
              <a:latin typeface="+mn-lt"/>
              <a:cs typeface="+mn-cs"/>
            </a:endParaRPr>
          </a:p>
          <a:p>
            <a:pPr marL="0" indent="0">
              <a:spcBef>
                <a:spcPct val="0"/>
              </a:spcBef>
              <a:buNone/>
            </a:pPr>
            <a:r>
              <a:rPr lang="en-US" sz="2400" b="1" dirty="0" smtClean="0">
                <a:latin typeface="+mn-lt"/>
                <a:cs typeface="+mn-cs"/>
              </a:rPr>
              <a:t>		</a:t>
            </a:r>
            <a:endParaRPr lang="en-US" sz="2400" b="1" dirty="0">
              <a:latin typeface="+mn-lt"/>
              <a:cs typeface="+mn-cs"/>
            </a:endParaRPr>
          </a:p>
          <a:p>
            <a:pPr>
              <a:spcBef>
                <a:spcPct val="0"/>
              </a:spcBef>
            </a:pPr>
            <a:endParaRPr lang="en-US" sz="2400" b="1" dirty="0" smtClean="0">
              <a:latin typeface="+mn-lt"/>
              <a:cs typeface="+mn-cs"/>
            </a:endParaRPr>
          </a:p>
          <a:p>
            <a:pPr marL="0" indent="0">
              <a:spcBef>
                <a:spcPct val="0"/>
              </a:spcBef>
              <a:buNone/>
            </a:pPr>
            <a:r>
              <a:rPr lang="en-US" sz="2400" b="1" dirty="0" smtClean="0">
                <a:latin typeface="+mn-lt"/>
                <a:cs typeface="+mn-cs"/>
              </a:rPr>
              <a:t>			       </a:t>
            </a:r>
            <a:r>
              <a:rPr lang="en-US" sz="2600" b="1" dirty="0">
                <a:solidFill>
                  <a:srgbClr val="677480"/>
                </a:solidFill>
                <a:latin typeface="Calibri" panose="020F0502020204030204" pitchFamily="34" charset="0"/>
                <a:ea typeface="Lato"/>
                <a:cs typeface="Lato"/>
              </a:rPr>
              <a:t>Traineeships</a:t>
            </a:r>
          </a:p>
          <a:p>
            <a:pPr>
              <a:spcBef>
                <a:spcPct val="0"/>
              </a:spcBef>
            </a:pPr>
            <a:endParaRPr lang="en-US" sz="2400" b="1" dirty="0" smtClean="0">
              <a:latin typeface="+mn-lt"/>
              <a:cs typeface="+mn-cs"/>
            </a:endParaRPr>
          </a:p>
          <a:p>
            <a:pPr marL="0" indent="0">
              <a:spcBef>
                <a:spcPct val="0"/>
              </a:spcBef>
              <a:buNone/>
            </a:pPr>
            <a:r>
              <a:rPr lang="en-US" sz="2400" b="1" dirty="0" smtClean="0">
                <a:latin typeface="+mn-lt"/>
                <a:cs typeface="+mn-cs"/>
              </a:rPr>
              <a:t>		</a:t>
            </a:r>
            <a:r>
              <a:rPr lang="en-US" sz="2400" b="1" dirty="0">
                <a:solidFill>
                  <a:schemeClr val="tx1">
                    <a:lumMod val="50000"/>
                    <a:lumOff val="50000"/>
                  </a:schemeClr>
                </a:solidFill>
                <a:latin typeface="+mn-lt"/>
                <a:cs typeface="+mn-cs"/>
              </a:rPr>
              <a:t/>
            </a:r>
            <a:br>
              <a:rPr lang="en-US" sz="2400" b="1" dirty="0">
                <a:solidFill>
                  <a:schemeClr val="tx1">
                    <a:lumMod val="50000"/>
                    <a:lumOff val="50000"/>
                  </a:schemeClr>
                </a:solidFill>
                <a:latin typeface="+mn-lt"/>
                <a:cs typeface="+mn-cs"/>
              </a:rPr>
            </a:br>
            <a:endParaRPr lang="it-IT" sz="2400" b="1" dirty="0">
              <a:solidFill>
                <a:schemeClr val="tx1">
                  <a:lumMod val="50000"/>
                  <a:lumOff val="50000"/>
                </a:schemeClr>
              </a:solidFill>
              <a:latin typeface="+mn-lt"/>
              <a:cs typeface="+mn-cs"/>
            </a:endParaRPr>
          </a:p>
        </p:txBody>
      </p:sp>
      <p:sp>
        <p:nvSpPr>
          <p:cNvPr id="4" name="Rettangolo 3"/>
          <p:cNvSpPr/>
          <p:nvPr/>
        </p:nvSpPr>
        <p:spPr>
          <a:xfrm>
            <a:off x="3157728" y="1482298"/>
            <a:ext cx="3023616"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3257001" y="1716392"/>
            <a:ext cx="2825069" cy="461665"/>
          </a:xfrm>
          <a:prstGeom prst="rect">
            <a:avLst/>
          </a:prstGeom>
          <a:noFill/>
        </p:spPr>
        <p:txBody>
          <a:bodyPr wrap="none" rtlCol="0">
            <a:spAutoFit/>
          </a:bodyPr>
          <a:lstStyle/>
          <a:p>
            <a:r>
              <a:rPr lang="en-US" sz="2400" b="1" dirty="0">
                <a:solidFill>
                  <a:srgbClr val="677480"/>
                </a:solidFill>
                <a:latin typeface="Calibri" panose="020F0502020204030204" pitchFamily="34" charset="0"/>
                <a:ea typeface="Lato"/>
                <a:cs typeface="Lato"/>
              </a:rPr>
              <a:t>Vocational guidance </a:t>
            </a:r>
          </a:p>
        </p:txBody>
      </p:sp>
      <p:sp>
        <p:nvSpPr>
          <p:cNvPr id="6" name="Rettangolo 5"/>
          <p:cNvSpPr/>
          <p:nvPr/>
        </p:nvSpPr>
        <p:spPr>
          <a:xfrm>
            <a:off x="353568" y="2987040"/>
            <a:ext cx="3413760" cy="98755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in giù 6"/>
          <p:cNvSpPr/>
          <p:nvPr/>
        </p:nvSpPr>
        <p:spPr>
          <a:xfrm rot="2928044">
            <a:off x="2304866" y="2039932"/>
            <a:ext cx="484632" cy="1087292"/>
          </a:xfrm>
          <a:prstGeom prst="downArrow">
            <a:avLst/>
          </a:prstGeom>
          <a:solidFill>
            <a:schemeClr val="tx2">
              <a:lumMod val="40000"/>
              <a:lumOff val="6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46115">
            <a:off x="6414068" y="2012433"/>
            <a:ext cx="592137" cy="117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5014372" y="3008630"/>
            <a:ext cx="3779520" cy="9659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95" y="3937890"/>
            <a:ext cx="592137" cy="54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ccia a destra 10"/>
          <p:cNvSpPr/>
          <p:nvPr/>
        </p:nvSpPr>
        <p:spPr>
          <a:xfrm>
            <a:off x="3948684" y="3480816"/>
            <a:ext cx="978408" cy="3352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12108" y="3123990"/>
            <a:ext cx="1073150" cy="31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ccia in giù 11"/>
          <p:cNvSpPr/>
          <p:nvPr/>
        </p:nvSpPr>
        <p:spPr>
          <a:xfrm>
            <a:off x="7354208" y="4291520"/>
            <a:ext cx="242316" cy="8613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2907792" y="4480687"/>
            <a:ext cx="3060192" cy="7680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550" y="5325172"/>
            <a:ext cx="354013" cy="31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88" y="4291520"/>
            <a:ext cx="354013"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sellaDiTesto 13"/>
          <p:cNvSpPr txBox="1"/>
          <p:nvPr/>
        </p:nvSpPr>
        <p:spPr>
          <a:xfrm>
            <a:off x="1431195" y="5737134"/>
            <a:ext cx="6165330" cy="424732"/>
          </a:xfrm>
          <a:prstGeom prst="rect">
            <a:avLst/>
          </a:prstGeom>
          <a:noFill/>
          <a:ln>
            <a:solidFill>
              <a:schemeClr val="tx1"/>
            </a:solidFill>
          </a:ln>
        </p:spPr>
        <p:txBody>
          <a:bodyPr wrap="square" rtlCol="0">
            <a:spAutoFit/>
          </a:bodyPr>
          <a:lstStyle/>
          <a:p>
            <a:pPr algn="ctr">
              <a:lnSpc>
                <a:spcPct val="90000"/>
              </a:lnSpc>
              <a:spcBef>
                <a:spcPct val="0"/>
              </a:spcBef>
            </a:pPr>
            <a:r>
              <a:rPr lang="en-US" sz="2400" b="1" dirty="0">
                <a:solidFill>
                  <a:srgbClr val="677480"/>
                </a:solidFill>
                <a:latin typeface="Calibri" panose="020F0502020204030204" pitchFamily="34" charset="0"/>
                <a:ea typeface="Lato"/>
                <a:cs typeface="Lato"/>
              </a:rPr>
              <a:t>Social reintegration</a:t>
            </a:r>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09320"/>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1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mbarzanti\Desktop\moki per WFAD\SPNGB_20180126_IMG_404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16632"/>
            <a:ext cx="8938022" cy="663586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09320"/>
            <a:ext cx="9144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07504" y="5611504"/>
            <a:ext cx="8928992" cy="697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77480"/>
                </a:solidFill>
                <a:latin typeface="Calibri" panose="020F0502020204030204" pitchFamily="34" charset="0"/>
                <a:ea typeface="Lato"/>
                <a:cs typeface="Lato"/>
              </a:rPr>
              <a:t>The study centre: middle and high school and also University. </a:t>
            </a:r>
          </a:p>
          <a:p>
            <a:pPr algn="ctr"/>
            <a:r>
              <a:rPr lang="en-US" sz="2000" b="1" dirty="0">
                <a:solidFill>
                  <a:srgbClr val="677480"/>
                </a:solidFill>
                <a:latin typeface="Calibri" panose="020F0502020204030204" pitchFamily="34" charset="0"/>
                <a:ea typeface="Lato"/>
                <a:cs typeface="Lato"/>
              </a:rPr>
              <a:t>More than 2,000 students since 1989</a:t>
            </a:r>
          </a:p>
        </p:txBody>
      </p:sp>
    </p:spTree>
    <p:extLst>
      <p:ext uri="{BB962C8B-B14F-4D97-AF65-F5344CB8AC3E}">
        <p14:creationId xmlns:p14="http://schemas.microsoft.com/office/powerpoint/2010/main" val="205430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p:cNvSpPr>
            <a:spLocks noGrp="1"/>
          </p:cNvSpPr>
          <p:nvPr>
            <p:ph type="subTitle" idx="1"/>
          </p:nvPr>
        </p:nvSpPr>
        <p:spPr>
          <a:xfrm>
            <a:off x="971600" y="332656"/>
            <a:ext cx="7012745" cy="693654"/>
          </a:xfrm>
        </p:spPr>
        <p:txBody>
          <a:bodyPr>
            <a:noAutofit/>
          </a:bodyPr>
          <a:lstStyle/>
          <a:p>
            <a:r>
              <a:rPr lang="en-US" sz="2800" b="1" dirty="0" smtClean="0">
                <a:solidFill>
                  <a:schemeClr val="accent2"/>
                </a:solidFill>
                <a:latin typeface="+mn-lt"/>
                <a:cs typeface="+mn-cs"/>
              </a:rPr>
              <a:t>Vocational trainings </a:t>
            </a:r>
            <a:r>
              <a:rPr lang="en-US" sz="2800" b="1" dirty="0">
                <a:solidFill>
                  <a:srgbClr val="677480"/>
                </a:solidFill>
                <a:latin typeface="Calibri" panose="020F0502020204030204" pitchFamily="34" charset="0"/>
                <a:ea typeface="Lato"/>
                <a:cs typeface="Lato"/>
              </a:rPr>
              <a:t>in 2019 </a:t>
            </a:r>
            <a:r>
              <a:rPr lang="en-US" sz="2800" b="1" dirty="0" smtClean="0">
                <a:solidFill>
                  <a:schemeClr val="accent2"/>
                </a:solidFill>
                <a:latin typeface="+mn-lt"/>
                <a:cs typeface="+mn-cs"/>
              </a:rPr>
              <a:t>and in 2020</a:t>
            </a:r>
            <a:endParaRPr lang="en-US" sz="2800" b="1" dirty="0">
              <a:solidFill>
                <a:schemeClr val="accent2"/>
              </a:solidFill>
              <a:latin typeface="+mn-lt"/>
              <a:cs typeface="+mn-cs"/>
            </a:endParaRPr>
          </a:p>
          <a:p>
            <a:pPr algn="l"/>
            <a:endParaRPr lang="en-US" sz="2800" b="1" dirty="0">
              <a:solidFill>
                <a:schemeClr val="tx1">
                  <a:lumMod val="50000"/>
                  <a:lumOff val="50000"/>
                </a:schemeClr>
              </a:solidFill>
              <a:latin typeface="+mn-lt"/>
              <a:cs typeface="+mn-cs"/>
            </a:endParaRPr>
          </a:p>
          <a:p>
            <a:pPr algn="l"/>
            <a:endParaRPr lang="en-US" sz="2400" dirty="0" smtClean="0">
              <a:latin typeface="+mn-lt"/>
            </a:endParaRPr>
          </a:p>
          <a:p>
            <a:pPr algn="l"/>
            <a:endParaRPr lang="en-US" sz="2400" dirty="0"/>
          </a:p>
          <a:p>
            <a:pPr algn="l"/>
            <a:endParaRPr lang="en-US" sz="2400" dirty="0" smtClean="0">
              <a:latin typeface="+mn-lt"/>
            </a:endParaRPr>
          </a:p>
          <a:p>
            <a:pPr algn="l"/>
            <a:endParaRPr lang="en-US" sz="2400" dirty="0" smtClean="0">
              <a:latin typeface="+mn-lt"/>
            </a:endParaRPr>
          </a:p>
          <a:p>
            <a:pPr algn="l"/>
            <a:endParaRPr lang="en-US" sz="2400" dirty="0"/>
          </a:p>
          <a:p>
            <a:pPr algn="l"/>
            <a:endParaRPr lang="en-US" sz="2400" dirty="0">
              <a:latin typeface="+mn-lt"/>
            </a:endParaRPr>
          </a:p>
          <a:p>
            <a:pPr algn="l"/>
            <a:endParaRPr lang="en-US" sz="2000" b="1" dirty="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9320"/>
            <a:ext cx="9144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539552" y="919572"/>
            <a:ext cx="8208912" cy="12744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77480"/>
                </a:solidFill>
                <a:latin typeface="Calibri" panose="020F0502020204030204" pitchFamily="34" charset="0"/>
                <a:ea typeface="Lato"/>
                <a:cs typeface="Lato"/>
              </a:rPr>
              <a:t>They are funded by Emilia Romagna Region, EU Social Fund, </a:t>
            </a:r>
          </a:p>
          <a:p>
            <a:pPr algn="ctr"/>
            <a:r>
              <a:rPr lang="en-US" sz="2400" b="1" dirty="0">
                <a:solidFill>
                  <a:srgbClr val="677480"/>
                </a:solidFill>
                <a:latin typeface="Calibri" panose="020F0502020204030204" pitchFamily="34" charset="0"/>
                <a:ea typeface="Lato"/>
                <a:cs typeface="Lato"/>
              </a:rPr>
              <a:t>National Funds for Youth, Private Foundations and</a:t>
            </a:r>
          </a:p>
          <a:p>
            <a:pPr algn="ctr"/>
            <a:r>
              <a:rPr lang="en-US" sz="2400" b="1" dirty="0">
                <a:solidFill>
                  <a:srgbClr val="677480"/>
                </a:solidFill>
                <a:latin typeface="Calibri" panose="020F0502020204030204" pitchFamily="34" charset="0"/>
                <a:ea typeface="Lato"/>
                <a:cs typeface="Lato"/>
              </a:rPr>
              <a:t>companies</a:t>
            </a:r>
          </a:p>
        </p:txBody>
      </p:sp>
      <p:sp>
        <p:nvSpPr>
          <p:cNvPr id="4" name="Rettangolo 3"/>
          <p:cNvSpPr/>
          <p:nvPr/>
        </p:nvSpPr>
        <p:spPr>
          <a:xfrm>
            <a:off x="539552" y="2194012"/>
            <a:ext cx="8208912" cy="2149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r>
              <a:rPr lang="en-US" sz="2400" b="1" dirty="0">
                <a:solidFill>
                  <a:srgbClr val="677480"/>
                </a:solidFill>
                <a:latin typeface="Calibri" panose="020F0502020204030204" pitchFamily="34" charset="0"/>
                <a:ea typeface="Lato"/>
                <a:cs typeface="Lato"/>
              </a:rPr>
              <a:t>2019 Number of people involved in different courses: 170</a:t>
            </a:r>
          </a:p>
          <a:p>
            <a:pPr algn="ctr"/>
            <a:r>
              <a:rPr lang="en-GB" sz="2400" b="1" dirty="0" smtClean="0">
                <a:solidFill>
                  <a:schemeClr val="accent2"/>
                </a:solidFill>
              </a:rPr>
              <a:t>2020 </a:t>
            </a:r>
            <a:r>
              <a:rPr lang="en-GB" sz="2400" b="1" dirty="0">
                <a:solidFill>
                  <a:schemeClr val="accent2"/>
                </a:solidFill>
              </a:rPr>
              <a:t>Number of people involved in different courses: 114</a:t>
            </a:r>
          </a:p>
          <a:p>
            <a:pPr algn="ctr"/>
            <a:r>
              <a:rPr lang="en-US" sz="2000" b="1" dirty="0">
                <a:solidFill>
                  <a:srgbClr val="677480"/>
                </a:solidFill>
                <a:latin typeface="Calibri" panose="020F0502020204030204" pitchFamily="34" charset="0"/>
                <a:ea typeface="Lato"/>
                <a:cs typeface="Lato"/>
              </a:rPr>
              <a:t>2019 Total amount of class hours: </a:t>
            </a:r>
            <a:r>
              <a:rPr lang="it-IT" sz="2000" b="1" dirty="0">
                <a:solidFill>
                  <a:srgbClr val="677480"/>
                </a:solidFill>
                <a:latin typeface="Calibri" panose="020F0502020204030204" pitchFamily="34" charset="0"/>
                <a:ea typeface="Lato"/>
                <a:cs typeface="Lato"/>
              </a:rPr>
              <a:t>4.170</a:t>
            </a:r>
          </a:p>
          <a:p>
            <a:pPr algn="ctr"/>
            <a:r>
              <a:rPr lang="en-GB" sz="2000" b="1" dirty="0" smtClean="0">
                <a:solidFill>
                  <a:schemeClr val="accent2"/>
                </a:solidFill>
              </a:rPr>
              <a:t>2020 Total </a:t>
            </a:r>
            <a:r>
              <a:rPr lang="en-GB" sz="2000" b="1" dirty="0">
                <a:solidFill>
                  <a:schemeClr val="accent2"/>
                </a:solidFill>
              </a:rPr>
              <a:t>amount of class hours: 3,400</a:t>
            </a:r>
          </a:p>
          <a:p>
            <a:pPr algn="ctr"/>
            <a:r>
              <a:rPr lang="en-US" sz="2000" b="1" dirty="0">
                <a:solidFill>
                  <a:srgbClr val="677480"/>
                </a:solidFill>
                <a:latin typeface="Calibri" panose="020F0502020204030204" pitchFamily="34" charset="0"/>
                <a:ea typeface="Lato"/>
                <a:cs typeface="Lato"/>
              </a:rPr>
              <a:t>2019 Total amount of practical training hours: </a:t>
            </a:r>
            <a:r>
              <a:rPr lang="it-IT" sz="2000" b="1" dirty="0">
                <a:solidFill>
                  <a:srgbClr val="677480"/>
                </a:solidFill>
                <a:latin typeface="Calibri" panose="020F0502020204030204" pitchFamily="34" charset="0"/>
                <a:ea typeface="Lato"/>
                <a:cs typeface="Lato"/>
              </a:rPr>
              <a:t>1.644</a:t>
            </a:r>
          </a:p>
          <a:p>
            <a:pPr algn="ctr"/>
            <a:r>
              <a:rPr lang="en-GB" sz="2000" b="1" dirty="0" smtClean="0">
                <a:solidFill>
                  <a:schemeClr val="accent2"/>
                </a:solidFill>
              </a:rPr>
              <a:t>2020 Total </a:t>
            </a:r>
            <a:r>
              <a:rPr lang="en-GB" sz="2000" b="1" dirty="0">
                <a:solidFill>
                  <a:schemeClr val="accent2"/>
                </a:solidFill>
              </a:rPr>
              <a:t>amount of practical training hours: 1,504</a:t>
            </a:r>
          </a:p>
          <a:p>
            <a:pPr algn="ctr"/>
            <a:endParaRPr lang="en-US" sz="2000" b="1" dirty="0">
              <a:solidFill>
                <a:schemeClr val="tx1"/>
              </a:solidFill>
            </a:endParaRPr>
          </a:p>
        </p:txBody>
      </p:sp>
      <p:sp>
        <p:nvSpPr>
          <p:cNvPr id="6" name="Rettangolo 5"/>
          <p:cNvSpPr/>
          <p:nvPr/>
        </p:nvSpPr>
        <p:spPr>
          <a:xfrm>
            <a:off x="559396" y="4343400"/>
            <a:ext cx="8208912" cy="1605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r>
              <a:rPr lang="en-US" sz="2400" b="1" dirty="0">
                <a:solidFill>
                  <a:srgbClr val="677480"/>
                </a:solidFill>
                <a:latin typeface="Calibri" panose="020F0502020204030204" pitchFamily="34" charset="0"/>
                <a:ea typeface="Lato"/>
                <a:cs typeface="Lato"/>
              </a:rPr>
              <a:t>2019 Number of different courses: 10</a:t>
            </a:r>
          </a:p>
          <a:p>
            <a:pPr algn="ctr"/>
            <a:r>
              <a:rPr lang="en-GB" sz="2400" b="1" dirty="0" smtClean="0">
                <a:solidFill>
                  <a:schemeClr val="accent2"/>
                </a:solidFill>
              </a:rPr>
              <a:t>2020 </a:t>
            </a:r>
            <a:r>
              <a:rPr lang="en-GB" sz="2400" b="1" dirty="0">
                <a:solidFill>
                  <a:schemeClr val="accent2"/>
                </a:solidFill>
              </a:rPr>
              <a:t>Number of different courses: </a:t>
            </a:r>
            <a:r>
              <a:rPr lang="en-GB" sz="2400" b="1" dirty="0" smtClean="0">
                <a:solidFill>
                  <a:schemeClr val="accent2"/>
                </a:solidFill>
              </a:rPr>
              <a:t>7</a:t>
            </a:r>
            <a:endParaRPr lang="en-GB" sz="2400" b="1" dirty="0">
              <a:solidFill>
                <a:schemeClr val="accent2"/>
              </a:solidFill>
            </a:endParaRPr>
          </a:p>
          <a:p>
            <a:pPr algn="ctr"/>
            <a:r>
              <a:rPr lang="en-US" sz="2400" b="1" dirty="0">
                <a:solidFill>
                  <a:srgbClr val="677480"/>
                </a:solidFill>
                <a:latin typeface="Calibri" panose="020F0502020204030204" pitchFamily="34" charset="0"/>
                <a:ea typeface="Lato"/>
                <a:cs typeface="Lato"/>
              </a:rPr>
              <a:t>2019 Paid traineeships: 63 people</a:t>
            </a:r>
          </a:p>
          <a:p>
            <a:pPr algn="ctr"/>
            <a:r>
              <a:rPr lang="en-US" sz="2400" b="1" dirty="0" smtClean="0">
                <a:solidFill>
                  <a:schemeClr val="accent2"/>
                </a:solidFill>
              </a:rPr>
              <a:t>2020 Paid </a:t>
            </a:r>
            <a:r>
              <a:rPr lang="en-US" sz="2400" b="1" dirty="0">
                <a:solidFill>
                  <a:schemeClr val="accent2"/>
                </a:solidFill>
              </a:rPr>
              <a:t>traineeships: 45 people</a:t>
            </a:r>
          </a:p>
          <a:p>
            <a:pPr algn="ctr"/>
            <a:endParaRPr lang="en-US" sz="2400" b="1" dirty="0">
              <a:solidFill>
                <a:schemeClr val="tx1"/>
              </a:solidFill>
            </a:endParaRPr>
          </a:p>
        </p:txBody>
      </p:sp>
    </p:spTree>
    <p:extLst>
      <p:ext uri="{BB962C8B-B14F-4D97-AF65-F5344CB8AC3E}">
        <p14:creationId xmlns:p14="http://schemas.microsoft.com/office/powerpoint/2010/main" val="46861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9320"/>
            <a:ext cx="9144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195736" y="75982"/>
            <a:ext cx="5112568" cy="369332"/>
          </a:xfrm>
          <a:prstGeom prst="rect">
            <a:avLst/>
          </a:prstGeom>
          <a:solidFill>
            <a:schemeClr val="bg1"/>
          </a:solidFill>
        </p:spPr>
        <p:txBody>
          <a:bodyPr wrap="square" rtlCol="0">
            <a:spAutoFit/>
          </a:bodyPr>
          <a:lstStyle/>
          <a:p>
            <a:endParaRPr lang="it-IT" dirty="0"/>
          </a:p>
        </p:txBody>
      </p:sp>
      <p:sp>
        <p:nvSpPr>
          <p:cNvPr id="3" name="CasellaDiTesto 2"/>
          <p:cNvSpPr txBox="1"/>
          <p:nvPr/>
        </p:nvSpPr>
        <p:spPr>
          <a:xfrm>
            <a:off x="611560" y="122148"/>
            <a:ext cx="7920880" cy="646331"/>
          </a:xfrm>
          <a:prstGeom prst="rect">
            <a:avLst/>
          </a:prstGeom>
          <a:noFill/>
        </p:spPr>
        <p:txBody>
          <a:bodyPr wrap="square" rtlCol="0">
            <a:spAutoFit/>
          </a:bodyPr>
          <a:lstStyle/>
          <a:p>
            <a:pPr algn="ctr"/>
            <a:r>
              <a:rPr lang="en-US" sz="3600" b="1" dirty="0" smtClean="0">
                <a:solidFill>
                  <a:schemeClr val="accent2"/>
                </a:solidFill>
                <a:latin typeface="+mj-lt"/>
              </a:rPr>
              <a:t>Social reintegration and Covid - 19</a:t>
            </a:r>
            <a:endParaRPr lang="en-US" sz="3600" b="1" dirty="0">
              <a:solidFill>
                <a:schemeClr val="accent2"/>
              </a:solidFill>
              <a:latin typeface="+mj-lt"/>
            </a:endParaRPr>
          </a:p>
        </p:txBody>
      </p:sp>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9640" y="676146"/>
            <a:ext cx="4644516" cy="563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676146"/>
            <a:ext cx="4224337" cy="563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691680" y="802244"/>
            <a:ext cx="806631" cy="461665"/>
          </a:xfrm>
          <a:prstGeom prst="rect">
            <a:avLst/>
          </a:prstGeom>
          <a:noFill/>
        </p:spPr>
        <p:txBody>
          <a:bodyPr wrap="none" rtlCol="0">
            <a:spAutoFit/>
          </a:bodyPr>
          <a:lstStyle/>
          <a:p>
            <a:r>
              <a:rPr lang="en-GB" sz="2400" b="1" dirty="0">
                <a:solidFill>
                  <a:schemeClr val="accent2"/>
                </a:solidFill>
              </a:rPr>
              <a:t>2019</a:t>
            </a:r>
          </a:p>
        </p:txBody>
      </p:sp>
      <p:sp>
        <p:nvSpPr>
          <p:cNvPr id="6" name="Rettangolo 5"/>
          <p:cNvSpPr/>
          <p:nvPr/>
        </p:nvSpPr>
        <p:spPr>
          <a:xfrm>
            <a:off x="6228184" y="887711"/>
            <a:ext cx="806631" cy="461665"/>
          </a:xfrm>
          <a:prstGeom prst="rect">
            <a:avLst/>
          </a:prstGeom>
        </p:spPr>
        <p:txBody>
          <a:bodyPr wrap="none">
            <a:spAutoFit/>
          </a:bodyPr>
          <a:lstStyle/>
          <a:p>
            <a:r>
              <a:rPr lang="en-GB" sz="2400" b="1" dirty="0">
                <a:solidFill>
                  <a:schemeClr val="accent2"/>
                </a:solidFill>
              </a:rPr>
              <a:t>2020</a:t>
            </a:r>
          </a:p>
        </p:txBody>
      </p:sp>
      <p:sp>
        <p:nvSpPr>
          <p:cNvPr id="9" name="CasellaDiTesto 8"/>
          <p:cNvSpPr txBox="1"/>
          <p:nvPr/>
        </p:nvSpPr>
        <p:spPr>
          <a:xfrm>
            <a:off x="851974" y="3988792"/>
            <a:ext cx="1703736" cy="2308324"/>
          </a:xfrm>
          <a:prstGeom prst="rect">
            <a:avLst/>
          </a:prstGeom>
          <a:solidFill>
            <a:schemeClr val="bg1"/>
          </a:solidFill>
        </p:spPr>
        <p:txBody>
          <a:bodyPr wrap="none" rtlCol="0">
            <a:spAutoFit/>
          </a:bodyPr>
          <a:lstStyle/>
          <a:p>
            <a:r>
              <a:rPr lang="en-GB" dirty="0"/>
              <a:t>agriculture</a:t>
            </a:r>
          </a:p>
          <a:p>
            <a:r>
              <a:rPr lang="en-GB" dirty="0"/>
              <a:t>crafts</a:t>
            </a:r>
          </a:p>
          <a:p>
            <a:r>
              <a:rPr lang="en-GB" dirty="0"/>
              <a:t>construction </a:t>
            </a:r>
          </a:p>
          <a:p>
            <a:r>
              <a:rPr lang="en-GB" dirty="0"/>
              <a:t>logistics</a:t>
            </a:r>
          </a:p>
          <a:p>
            <a:r>
              <a:rPr lang="en-GB" dirty="0"/>
              <a:t>food production</a:t>
            </a:r>
          </a:p>
          <a:p>
            <a:r>
              <a:rPr lang="en-GB" dirty="0"/>
              <a:t>healthcare </a:t>
            </a:r>
          </a:p>
          <a:p>
            <a:r>
              <a:rPr lang="en-GB" dirty="0"/>
              <a:t>students</a:t>
            </a:r>
          </a:p>
          <a:p>
            <a:r>
              <a:rPr lang="en-GB" dirty="0"/>
              <a:t>unemployed</a:t>
            </a:r>
          </a:p>
        </p:txBody>
      </p:sp>
      <p:sp>
        <p:nvSpPr>
          <p:cNvPr id="11" name="CasellaDiTesto 10"/>
          <p:cNvSpPr txBox="1"/>
          <p:nvPr/>
        </p:nvSpPr>
        <p:spPr>
          <a:xfrm>
            <a:off x="3037779" y="3991270"/>
            <a:ext cx="1550617" cy="2031325"/>
          </a:xfrm>
          <a:prstGeom prst="rect">
            <a:avLst/>
          </a:prstGeom>
          <a:solidFill>
            <a:schemeClr val="bg1"/>
          </a:solidFill>
        </p:spPr>
        <p:txBody>
          <a:bodyPr wrap="none" rtlCol="0">
            <a:spAutoFit/>
          </a:bodyPr>
          <a:lstStyle/>
          <a:p>
            <a:r>
              <a:rPr lang="en-GB" dirty="0"/>
              <a:t>administration</a:t>
            </a:r>
          </a:p>
          <a:p>
            <a:r>
              <a:rPr lang="en-GB" dirty="0"/>
              <a:t>trade</a:t>
            </a:r>
          </a:p>
          <a:p>
            <a:r>
              <a:rPr lang="en-GB" dirty="0"/>
              <a:t>industry</a:t>
            </a:r>
          </a:p>
          <a:p>
            <a:r>
              <a:rPr lang="en-GB" dirty="0"/>
              <a:t>maintenance</a:t>
            </a:r>
          </a:p>
          <a:p>
            <a:r>
              <a:rPr lang="en-GB" dirty="0"/>
              <a:t>catering</a:t>
            </a:r>
          </a:p>
          <a:p>
            <a:r>
              <a:rPr lang="en-GB" dirty="0"/>
              <a:t>services</a:t>
            </a:r>
          </a:p>
          <a:p>
            <a:r>
              <a:rPr lang="en-GB" dirty="0"/>
              <a:t>various</a:t>
            </a:r>
          </a:p>
        </p:txBody>
      </p:sp>
      <p:sp>
        <p:nvSpPr>
          <p:cNvPr id="18" name="CasellaDiTesto 17"/>
          <p:cNvSpPr txBox="1"/>
          <p:nvPr/>
        </p:nvSpPr>
        <p:spPr>
          <a:xfrm>
            <a:off x="5220072" y="3952786"/>
            <a:ext cx="1703736" cy="2308324"/>
          </a:xfrm>
          <a:prstGeom prst="rect">
            <a:avLst/>
          </a:prstGeom>
          <a:solidFill>
            <a:schemeClr val="bg1"/>
          </a:solidFill>
        </p:spPr>
        <p:txBody>
          <a:bodyPr wrap="none" rtlCol="0">
            <a:spAutoFit/>
          </a:bodyPr>
          <a:lstStyle/>
          <a:p>
            <a:r>
              <a:rPr lang="en-GB" dirty="0"/>
              <a:t>agriculture</a:t>
            </a:r>
          </a:p>
          <a:p>
            <a:r>
              <a:rPr lang="en-GB" dirty="0"/>
              <a:t>crafts</a:t>
            </a:r>
          </a:p>
          <a:p>
            <a:r>
              <a:rPr lang="en-GB" dirty="0"/>
              <a:t>construction </a:t>
            </a:r>
          </a:p>
          <a:p>
            <a:r>
              <a:rPr lang="en-GB" dirty="0"/>
              <a:t>logistics</a:t>
            </a:r>
          </a:p>
          <a:p>
            <a:r>
              <a:rPr lang="en-GB" dirty="0"/>
              <a:t>food production</a:t>
            </a:r>
          </a:p>
          <a:p>
            <a:r>
              <a:rPr lang="en-GB" dirty="0"/>
              <a:t>healthcare </a:t>
            </a:r>
          </a:p>
          <a:p>
            <a:r>
              <a:rPr lang="en-GB" dirty="0"/>
              <a:t>students</a:t>
            </a:r>
          </a:p>
          <a:p>
            <a:r>
              <a:rPr lang="en-GB" dirty="0"/>
              <a:t>unemployed</a:t>
            </a:r>
          </a:p>
        </p:txBody>
      </p:sp>
      <p:sp>
        <p:nvSpPr>
          <p:cNvPr id="20" name="CasellaDiTesto 19"/>
          <p:cNvSpPr txBox="1"/>
          <p:nvPr/>
        </p:nvSpPr>
        <p:spPr>
          <a:xfrm>
            <a:off x="7234880" y="3955055"/>
            <a:ext cx="1550617" cy="2031325"/>
          </a:xfrm>
          <a:prstGeom prst="rect">
            <a:avLst/>
          </a:prstGeom>
          <a:solidFill>
            <a:schemeClr val="bg1"/>
          </a:solidFill>
        </p:spPr>
        <p:txBody>
          <a:bodyPr wrap="none" rtlCol="0">
            <a:spAutoFit/>
          </a:bodyPr>
          <a:lstStyle/>
          <a:p>
            <a:r>
              <a:rPr lang="en-GB" dirty="0"/>
              <a:t>administration</a:t>
            </a:r>
          </a:p>
          <a:p>
            <a:r>
              <a:rPr lang="en-GB" dirty="0"/>
              <a:t>trade</a:t>
            </a:r>
          </a:p>
          <a:p>
            <a:r>
              <a:rPr lang="en-GB" dirty="0"/>
              <a:t>industry</a:t>
            </a:r>
          </a:p>
          <a:p>
            <a:r>
              <a:rPr lang="en-GB" dirty="0"/>
              <a:t>maintenance</a:t>
            </a:r>
          </a:p>
          <a:p>
            <a:r>
              <a:rPr lang="en-GB" dirty="0"/>
              <a:t>catering</a:t>
            </a:r>
          </a:p>
          <a:p>
            <a:r>
              <a:rPr lang="en-GB" dirty="0"/>
              <a:t>services</a:t>
            </a:r>
          </a:p>
          <a:p>
            <a:r>
              <a:rPr lang="en-GB" dirty="0"/>
              <a:t>various</a:t>
            </a:r>
          </a:p>
        </p:txBody>
      </p:sp>
    </p:spTree>
    <p:extLst>
      <p:ext uri="{BB962C8B-B14F-4D97-AF65-F5344CB8AC3E}">
        <p14:creationId xmlns:p14="http://schemas.microsoft.com/office/powerpoint/2010/main" val="60618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360040"/>
          </a:xfrm>
        </p:spPr>
        <p:txBody>
          <a:bodyPr>
            <a:noAutofit/>
          </a:bodyPr>
          <a:lstStyle/>
          <a:p>
            <a:r>
              <a:rPr lang="it-IT" sz="2800" b="1" dirty="0">
                <a:solidFill>
                  <a:schemeClr val="accent2"/>
                </a:solidFill>
                <a:latin typeface="+mn-lt"/>
                <a:ea typeface="+mn-ea"/>
                <a:cs typeface="+mn-cs"/>
              </a:rPr>
              <a:t>Courses and trainings</a:t>
            </a:r>
          </a:p>
        </p:txBody>
      </p:sp>
      <p:sp>
        <p:nvSpPr>
          <p:cNvPr id="3" name="Segnaposto contenuto 2"/>
          <p:cNvSpPr>
            <a:spLocks noGrp="1"/>
          </p:cNvSpPr>
          <p:nvPr>
            <p:ph idx="1"/>
          </p:nvPr>
        </p:nvSpPr>
        <p:spPr>
          <a:xfrm>
            <a:off x="457200" y="874058"/>
            <a:ext cx="7974105" cy="5190565"/>
          </a:xfrm>
        </p:spPr>
        <p:txBody>
          <a:bodyPr>
            <a:noAutofit/>
          </a:bodyPr>
          <a:lstStyle/>
          <a:p>
            <a:pPr marL="342900" lvl="0" indent="-342900">
              <a:buFont typeface="Wingdings" panose="05000000000000000000" pitchFamily="2" charset="2"/>
              <a:buChar char="ü"/>
              <a:defRPr/>
            </a:pPr>
            <a:r>
              <a:rPr lang="en-US" sz="2200" dirty="0">
                <a:solidFill>
                  <a:schemeClr val="bg1">
                    <a:lumMod val="50000"/>
                  </a:schemeClr>
                </a:solidFill>
                <a:latin typeface="+mn-lt"/>
                <a:cs typeface="+mn-cs"/>
              </a:rPr>
              <a:t>Guidance and information activities in support of training and individual work </a:t>
            </a:r>
          </a:p>
          <a:p>
            <a:pPr marL="342900" indent="-342900">
              <a:buFont typeface="Wingdings" panose="05000000000000000000" pitchFamily="2" charset="2"/>
              <a:buChar char="ü"/>
              <a:defRPr/>
            </a:pPr>
            <a:r>
              <a:rPr lang="en-US" sz="2200" dirty="0">
                <a:solidFill>
                  <a:schemeClr val="bg1">
                    <a:lumMod val="50000"/>
                  </a:schemeClr>
                </a:solidFill>
                <a:latin typeface="+mn-lt"/>
                <a:cs typeface="+mn-cs"/>
              </a:rPr>
              <a:t>Labor integration and the activation of apprenticeships in the transition to work</a:t>
            </a:r>
            <a:endParaRPr lang="it-IT" sz="2200" dirty="0">
              <a:solidFill>
                <a:schemeClr val="bg1">
                  <a:lumMod val="50000"/>
                </a:schemeClr>
              </a:solidFill>
              <a:latin typeface="+mn-lt"/>
              <a:cs typeface="+mn-cs"/>
            </a:endParaRPr>
          </a:p>
          <a:p>
            <a:pPr marL="342900" lvl="0" indent="-342900">
              <a:buFont typeface="Wingdings" panose="05000000000000000000" pitchFamily="2" charset="2"/>
              <a:buChar char="ü"/>
              <a:defRPr/>
            </a:pPr>
            <a:r>
              <a:rPr lang="en-US" sz="2200" dirty="0">
                <a:solidFill>
                  <a:schemeClr val="bg1">
                    <a:lumMod val="50000"/>
                  </a:schemeClr>
                </a:solidFill>
                <a:latin typeface="+mn-lt"/>
                <a:cs typeface="+mn-cs"/>
              </a:rPr>
              <a:t>Warehouse and Inventory Specialist</a:t>
            </a:r>
            <a:endParaRPr lang="it-IT" sz="2200" dirty="0">
              <a:solidFill>
                <a:schemeClr val="bg1">
                  <a:lumMod val="50000"/>
                </a:schemeClr>
              </a:solidFill>
              <a:latin typeface="+mn-lt"/>
              <a:cs typeface="+mn-cs"/>
            </a:endParaRPr>
          </a:p>
          <a:p>
            <a:pPr marL="342900" indent="-342900">
              <a:buFont typeface="Wingdings" panose="05000000000000000000" pitchFamily="2" charset="2"/>
              <a:buChar char="ü"/>
              <a:defRPr/>
            </a:pPr>
            <a:r>
              <a:rPr lang="en-US" sz="2200" dirty="0">
                <a:solidFill>
                  <a:schemeClr val="bg1">
                    <a:lumMod val="50000"/>
                  </a:schemeClr>
                </a:solidFill>
                <a:latin typeface="+mn-lt"/>
                <a:cs typeface="+mn-cs"/>
              </a:rPr>
              <a:t>Baker</a:t>
            </a:r>
            <a:endParaRPr lang="it-IT" sz="2200" dirty="0">
              <a:solidFill>
                <a:schemeClr val="bg1">
                  <a:lumMod val="50000"/>
                </a:schemeClr>
              </a:solidFill>
              <a:latin typeface="+mn-lt"/>
              <a:cs typeface="+mn-cs"/>
            </a:endParaRPr>
          </a:p>
          <a:p>
            <a:pPr marL="342900" lvl="0" indent="-342900">
              <a:buFont typeface="Wingdings" panose="05000000000000000000" pitchFamily="2" charset="2"/>
              <a:buChar char="ü"/>
              <a:defRPr/>
            </a:pPr>
            <a:r>
              <a:rPr lang="en-US" sz="2200" dirty="0">
                <a:solidFill>
                  <a:schemeClr val="bg1">
                    <a:lumMod val="50000"/>
                  </a:schemeClr>
                </a:solidFill>
                <a:latin typeface="+mn-lt"/>
                <a:cs typeface="+mn-cs"/>
              </a:rPr>
              <a:t>Sales and Marketing Professional</a:t>
            </a:r>
            <a:endParaRPr lang="it-IT" sz="2200" dirty="0">
              <a:solidFill>
                <a:schemeClr val="bg1">
                  <a:lumMod val="50000"/>
                </a:schemeClr>
              </a:solidFill>
              <a:latin typeface="+mn-lt"/>
              <a:cs typeface="+mn-cs"/>
            </a:endParaRPr>
          </a:p>
          <a:p>
            <a:pPr marL="342900" indent="-342900">
              <a:buFont typeface="Wingdings" panose="05000000000000000000" pitchFamily="2" charset="2"/>
              <a:buChar char="ü"/>
              <a:defRPr/>
            </a:pPr>
            <a:r>
              <a:rPr lang="en-US" sz="2200" dirty="0">
                <a:solidFill>
                  <a:schemeClr val="bg1">
                    <a:lumMod val="50000"/>
                  </a:schemeClr>
                </a:solidFill>
                <a:latin typeface="+mn-lt"/>
                <a:cs typeface="+mn-cs"/>
              </a:rPr>
              <a:t>Sales and Merchandizing Professional</a:t>
            </a:r>
            <a:endParaRPr lang="it-IT" sz="2200" dirty="0">
              <a:solidFill>
                <a:schemeClr val="bg1">
                  <a:lumMod val="50000"/>
                </a:schemeClr>
              </a:solidFill>
              <a:latin typeface="+mn-lt"/>
              <a:cs typeface="+mn-cs"/>
            </a:endParaRPr>
          </a:p>
          <a:p>
            <a:pPr marL="342900" indent="-342900">
              <a:buFont typeface="Wingdings" panose="05000000000000000000" pitchFamily="2" charset="2"/>
              <a:buChar char="ü"/>
              <a:defRPr/>
            </a:pPr>
            <a:r>
              <a:rPr lang="en-US" sz="2200" dirty="0">
                <a:solidFill>
                  <a:schemeClr val="bg1">
                    <a:lumMod val="50000"/>
                  </a:schemeClr>
                </a:solidFill>
                <a:latin typeface="+mn-lt"/>
                <a:cs typeface="+mn-cs"/>
              </a:rPr>
              <a:t>Horticulturist</a:t>
            </a:r>
            <a:endParaRPr lang="it-IT" sz="2200" dirty="0">
              <a:solidFill>
                <a:schemeClr val="bg1">
                  <a:lumMod val="50000"/>
                </a:schemeClr>
              </a:solidFill>
              <a:latin typeface="+mn-lt"/>
              <a:cs typeface="+mn-cs"/>
            </a:endParaRPr>
          </a:p>
          <a:p>
            <a:pPr marL="342900" indent="-342900">
              <a:buFont typeface="Wingdings" panose="05000000000000000000" pitchFamily="2" charset="2"/>
              <a:buChar char="ü"/>
              <a:defRPr/>
            </a:pPr>
            <a:r>
              <a:rPr lang="en-US" sz="2200" dirty="0">
                <a:solidFill>
                  <a:schemeClr val="bg1">
                    <a:lumMod val="50000"/>
                  </a:schemeClr>
                </a:solidFill>
                <a:latin typeface="+mn-lt"/>
                <a:cs typeface="+mn-cs"/>
              </a:rPr>
              <a:t>Meat Processing and Butchery Technician</a:t>
            </a:r>
          </a:p>
          <a:p>
            <a:pPr marL="342900" indent="-342900">
              <a:buFont typeface="Wingdings" panose="05000000000000000000" pitchFamily="2" charset="2"/>
              <a:buChar char="ü"/>
              <a:defRPr/>
            </a:pPr>
            <a:r>
              <a:rPr lang="en-US" sz="2200" dirty="0">
                <a:solidFill>
                  <a:schemeClr val="bg1">
                    <a:lumMod val="50000"/>
                  </a:schemeClr>
                </a:solidFill>
                <a:latin typeface="+mn-lt"/>
                <a:cs typeface="+mn-cs"/>
              </a:rPr>
              <a:t>Printing  professional</a:t>
            </a:r>
            <a:endParaRPr lang="it-IT" sz="2200" dirty="0">
              <a:solidFill>
                <a:schemeClr val="bg1">
                  <a:lumMod val="50000"/>
                </a:schemeClr>
              </a:solidFill>
              <a:latin typeface="+mn-lt"/>
              <a:cs typeface="+mn-cs"/>
            </a:endParaRPr>
          </a:p>
          <a:p>
            <a:pPr marL="342900" indent="-342900">
              <a:buFont typeface="Wingdings" panose="05000000000000000000" pitchFamily="2" charset="2"/>
              <a:buChar char="ü"/>
              <a:defRPr/>
            </a:pPr>
            <a:r>
              <a:rPr lang="en-US" sz="2200" dirty="0">
                <a:solidFill>
                  <a:schemeClr val="bg1">
                    <a:lumMod val="50000"/>
                  </a:schemeClr>
                </a:solidFill>
                <a:latin typeface="+mn-lt"/>
                <a:cs typeface="+mn-cs"/>
              </a:rPr>
              <a:t>Graphic Designer</a:t>
            </a:r>
            <a:endParaRPr lang="it-IT" sz="2200" dirty="0">
              <a:solidFill>
                <a:schemeClr val="bg1">
                  <a:lumMod val="50000"/>
                </a:schemeClr>
              </a:solidFill>
              <a:latin typeface="+mn-lt"/>
              <a:cs typeface="+mn-cs"/>
            </a:endParaRPr>
          </a:p>
          <a:p>
            <a:pPr marL="342900" lvl="0" indent="-342900">
              <a:buFont typeface="Wingdings" panose="05000000000000000000" pitchFamily="2" charset="2"/>
              <a:buChar char="ü"/>
              <a:defRPr/>
            </a:pPr>
            <a:endParaRPr lang="en-US" sz="2400" dirty="0">
              <a:latin typeface="+mn-lt"/>
              <a:cs typeface="+mn-cs"/>
            </a:endParaRPr>
          </a:p>
          <a:p>
            <a:pPr marL="342900" lvl="0" indent="-342900">
              <a:buFont typeface="Wingdings" panose="05000000000000000000" pitchFamily="2" charset="2"/>
              <a:buChar char="ü"/>
              <a:defRPr/>
            </a:pPr>
            <a:endParaRPr lang="en-US" sz="2400" dirty="0">
              <a:latin typeface="+mn-lt"/>
              <a:cs typeface="+mn-cs"/>
            </a:endParaRPr>
          </a:p>
          <a:p>
            <a:pPr marL="342900" lvl="0" indent="-342900">
              <a:buFont typeface="Wingdings" panose="05000000000000000000" pitchFamily="2" charset="2"/>
              <a:buChar char="ü"/>
              <a:defRPr/>
            </a:pPr>
            <a:endParaRPr lang="it-IT" sz="2400" dirty="0">
              <a:latin typeface="+mn-lt"/>
              <a:cs typeface="+mn-cs"/>
            </a:endParaRPr>
          </a:p>
          <a:p>
            <a:pPr marL="342900" indent="-342900">
              <a:buFont typeface="Wingdings" panose="05000000000000000000" pitchFamily="2" charset="2"/>
              <a:buChar char="ü"/>
            </a:pPr>
            <a:endParaRPr lang="it-IT" sz="2400" dirty="0">
              <a:latin typeface="+mn-lt"/>
              <a:cs typeface="+mn-cs"/>
            </a:endParaRPr>
          </a:p>
        </p:txBody>
      </p:sp>
    </p:spTree>
    <p:extLst>
      <p:ext uri="{BB962C8B-B14F-4D97-AF65-F5344CB8AC3E}">
        <p14:creationId xmlns:p14="http://schemas.microsoft.com/office/powerpoint/2010/main" val="265335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5628" y="793375"/>
            <a:ext cx="8525435" cy="5447645"/>
          </a:xfrm>
          <a:prstGeom prst="rect">
            <a:avLst/>
          </a:prstGeom>
        </p:spPr>
        <p:txBody>
          <a:bodyPr wrap="square">
            <a:spAutoFit/>
          </a:bodyPr>
          <a:lstStyle/>
          <a:p>
            <a:pPr marL="342900" lvl="1" indent="-342900" defTabSz="457200">
              <a:buFont typeface="Wingdings" panose="05000000000000000000" pitchFamily="2" charset="2"/>
              <a:buChar char="ü"/>
            </a:pPr>
            <a:r>
              <a:rPr lang="en-US" sz="2200" dirty="0">
                <a:solidFill>
                  <a:prstClr val="white">
                    <a:lumMod val="50000"/>
                  </a:prstClr>
                </a:solidFill>
              </a:rPr>
              <a:t>Dairy Processing Professional</a:t>
            </a:r>
          </a:p>
          <a:p>
            <a:pPr marL="342900" lvl="1" indent="-342900" defTabSz="457200">
              <a:buFont typeface="Wingdings" panose="05000000000000000000" pitchFamily="2" charset="2"/>
              <a:buChar char="ü"/>
            </a:pPr>
            <a:r>
              <a:rPr lang="en-US" sz="2200" dirty="0">
                <a:solidFill>
                  <a:prstClr val="white">
                    <a:lumMod val="50000"/>
                  </a:prstClr>
                </a:solidFill>
              </a:rPr>
              <a:t>Blacksmith and Machinist Certification</a:t>
            </a:r>
          </a:p>
          <a:p>
            <a:pPr marL="342900" lvl="1" indent="-342900" defTabSz="457200">
              <a:buFont typeface="Wingdings" panose="05000000000000000000" pitchFamily="2" charset="2"/>
              <a:buChar char="ü"/>
            </a:pPr>
            <a:r>
              <a:rPr lang="en-US" sz="2200" dirty="0" smtClean="0">
                <a:solidFill>
                  <a:prstClr val="white">
                    <a:lumMod val="50000"/>
                  </a:prstClr>
                </a:solidFill>
              </a:rPr>
              <a:t>Pizza </a:t>
            </a:r>
            <a:r>
              <a:rPr lang="en-US" sz="2200" dirty="0">
                <a:solidFill>
                  <a:prstClr val="white">
                    <a:lumMod val="50000"/>
                  </a:prstClr>
                </a:solidFill>
              </a:rPr>
              <a:t>Chef</a:t>
            </a:r>
          </a:p>
          <a:p>
            <a:pPr marL="342900" indent="-342900" defTabSz="457200">
              <a:buFont typeface="Wingdings" panose="05000000000000000000" pitchFamily="2" charset="2"/>
              <a:buChar char="ü"/>
            </a:pPr>
            <a:r>
              <a:rPr lang="en-US" sz="2200" dirty="0">
                <a:solidFill>
                  <a:prstClr val="white">
                    <a:lumMod val="50000"/>
                  </a:prstClr>
                </a:solidFill>
              </a:rPr>
              <a:t>Hand Printed wallpaper professional </a:t>
            </a:r>
          </a:p>
          <a:p>
            <a:pPr marL="342900" indent="-342900" defTabSz="457200">
              <a:buFont typeface="Wingdings" panose="05000000000000000000" pitchFamily="2" charset="2"/>
              <a:buChar char="ü"/>
            </a:pPr>
            <a:r>
              <a:rPr lang="en-US" sz="2200" dirty="0">
                <a:solidFill>
                  <a:prstClr val="white">
                    <a:lumMod val="50000"/>
                  </a:prstClr>
                </a:solidFill>
              </a:rPr>
              <a:t>Clothing and Apparel Professional </a:t>
            </a:r>
          </a:p>
          <a:p>
            <a:pPr marL="342900" indent="-342900" defTabSz="457200">
              <a:buFont typeface="Wingdings" panose="05000000000000000000" pitchFamily="2" charset="2"/>
              <a:buChar char="ü"/>
            </a:pPr>
            <a:r>
              <a:rPr lang="en-US" sz="2200" dirty="0" smtClean="0">
                <a:solidFill>
                  <a:prstClr val="white">
                    <a:lumMod val="50000"/>
                  </a:prstClr>
                </a:solidFill>
              </a:rPr>
              <a:t>Make-up </a:t>
            </a:r>
            <a:r>
              <a:rPr lang="en-US" sz="2200" dirty="0">
                <a:solidFill>
                  <a:prstClr val="white">
                    <a:lumMod val="50000"/>
                  </a:prstClr>
                </a:solidFill>
              </a:rPr>
              <a:t>Artist </a:t>
            </a:r>
          </a:p>
          <a:p>
            <a:pPr marL="342900" indent="-342900" defTabSz="457200">
              <a:buFont typeface="Wingdings" panose="05000000000000000000" pitchFamily="2" charset="2"/>
              <a:buChar char="ü"/>
            </a:pPr>
            <a:r>
              <a:rPr lang="en-US" sz="2200" dirty="0">
                <a:solidFill>
                  <a:prstClr val="white">
                    <a:lumMod val="50000"/>
                  </a:prstClr>
                </a:solidFill>
              </a:rPr>
              <a:t>Health Care Professional</a:t>
            </a:r>
          </a:p>
          <a:p>
            <a:pPr marL="342900" indent="-342900" defTabSz="457200">
              <a:buFont typeface="Wingdings" panose="05000000000000000000" pitchFamily="2" charset="2"/>
              <a:buChar char="ü"/>
            </a:pPr>
            <a:r>
              <a:rPr lang="en-US" sz="2200" dirty="0">
                <a:solidFill>
                  <a:prstClr val="white">
                    <a:lumMod val="50000"/>
                  </a:prstClr>
                </a:solidFill>
              </a:rPr>
              <a:t>Landscape Professional</a:t>
            </a:r>
          </a:p>
          <a:p>
            <a:pPr marL="342900" indent="-342900" defTabSz="457200">
              <a:buFont typeface="Wingdings" panose="05000000000000000000" pitchFamily="2" charset="2"/>
              <a:buChar char="ü"/>
            </a:pPr>
            <a:r>
              <a:rPr lang="en-US" sz="2200" dirty="0" smtClean="0">
                <a:solidFill>
                  <a:prstClr val="white">
                    <a:lumMod val="50000"/>
                  </a:prstClr>
                </a:solidFill>
              </a:rPr>
              <a:t>Electrical </a:t>
            </a:r>
            <a:r>
              <a:rPr lang="en-US" sz="2200" dirty="0">
                <a:solidFill>
                  <a:prstClr val="white">
                    <a:lumMod val="50000"/>
                  </a:prstClr>
                </a:solidFill>
              </a:rPr>
              <a:t>systems installation and solar panel Technician</a:t>
            </a:r>
          </a:p>
          <a:p>
            <a:pPr marL="342900" indent="-342900" defTabSz="457200">
              <a:buFont typeface="Wingdings" panose="05000000000000000000" pitchFamily="2" charset="2"/>
              <a:buChar char="ü"/>
            </a:pPr>
            <a:r>
              <a:rPr lang="en-US" sz="2200" dirty="0">
                <a:solidFill>
                  <a:prstClr val="white">
                    <a:lumMod val="50000"/>
                  </a:prstClr>
                </a:solidFill>
              </a:rPr>
              <a:t>Cooks Certificate in Professional Cooking</a:t>
            </a:r>
          </a:p>
          <a:p>
            <a:pPr marL="342900" indent="-342900" defTabSz="457200">
              <a:buFont typeface="Wingdings" panose="05000000000000000000" pitchFamily="2" charset="2"/>
              <a:buChar char="ü"/>
            </a:pPr>
            <a:r>
              <a:rPr lang="en-US" sz="2200" dirty="0">
                <a:solidFill>
                  <a:prstClr val="white">
                    <a:lumMod val="50000"/>
                  </a:prstClr>
                </a:solidFill>
              </a:rPr>
              <a:t>First and Second level Shiatsu Professional</a:t>
            </a:r>
          </a:p>
          <a:p>
            <a:pPr marL="342900" indent="-342900" defTabSz="457200">
              <a:buFont typeface="Wingdings" panose="05000000000000000000" pitchFamily="2" charset="2"/>
              <a:buChar char="ü"/>
            </a:pPr>
            <a:r>
              <a:rPr lang="en-US" sz="2200" dirty="0" smtClean="0">
                <a:solidFill>
                  <a:prstClr val="white">
                    <a:lumMod val="50000"/>
                  </a:prstClr>
                </a:solidFill>
              </a:rPr>
              <a:t>Leather </a:t>
            </a:r>
            <a:r>
              <a:rPr lang="en-US" sz="2200" dirty="0">
                <a:solidFill>
                  <a:prstClr val="white">
                    <a:lumMod val="50000"/>
                  </a:prstClr>
                </a:solidFill>
              </a:rPr>
              <a:t>Goods Technician</a:t>
            </a:r>
          </a:p>
          <a:p>
            <a:pPr marL="342900" indent="-342900" defTabSz="457200">
              <a:buFont typeface="Wingdings" panose="05000000000000000000" pitchFamily="2" charset="2"/>
              <a:buChar char="ü"/>
            </a:pPr>
            <a:r>
              <a:rPr lang="en-US" sz="2200" dirty="0" smtClean="0">
                <a:solidFill>
                  <a:prstClr val="white">
                    <a:lumMod val="50000"/>
                  </a:prstClr>
                </a:solidFill>
              </a:rPr>
              <a:t>Italian </a:t>
            </a:r>
            <a:r>
              <a:rPr lang="en-US" sz="2200" dirty="0">
                <a:solidFill>
                  <a:prstClr val="white">
                    <a:lumMod val="50000"/>
                  </a:prstClr>
                </a:solidFill>
              </a:rPr>
              <a:t>Course for International Residents</a:t>
            </a:r>
          </a:p>
          <a:p>
            <a:pPr marL="342900" indent="-342900" defTabSz="457200">
              <a:buFont typeface="Wingdings" panose="05000000000000000000" pitchFamily="2" charset="2"/>
              <a:buChar char="ü"/>
            </a:pPr>
            <a:r>
              <a:rPr lang="en-US" sz="2200" dirty="0">
                <a:solidFill>
                  <a:prstClr val="white">
                    <a:lumMod val="50000"/>
                  </a:prstClr>
                </a:solidFill>
              </a:rPr>
              <a:t>Course in Movie and Video Production</a:t>
            </a:r>
          </a:p>
          <a:p>
            <a:pPr marL="342900" indent="-342900" defTabSz="457200">
              <a:buFont typeface="Wingdings" panose="05000000000000000000" pitchFamily="2" charset="2"/>
              <a:buChar char="ü"/>
            </a:pPr>
            <a:r>
              <a:rPr lang="en-US" sz="2200" dirty="0" smtClean="0">
                <a:solidFill>
                  <a:prstClr val="white">
                    <a:lumMod val="50000"/>
                  </a:prstClr>
                </a:solidFill>
              </a:rPr>
              <a:t>Hair stylist </a:t>
            </a:r>
            <a:endParaRPr lang="en-US" sz="2200" dirty="0">
              <a:solidFill>
                <a:prstClr val="white">
                  <a:lumMod val="50000"/>
                </a:prstClr>
              </a:solidFill>
            </a:endParaRPr>
          </a:p>
          <a:p>
            <a:pPr defTabSz="457200"/>
            <a:endParaRPr lang="en-US" dirty="0">
              <a:solidFill>
                <a:prstClr val="black"/>
              </a:solidFill>
            </a:endParaRPr>
          </a:p>
        </p:txBody>
      </p:sp>
    </p:spTree>
    <p:extLst>
      <p:ext uri="{BB962C8B-B14F-4D97-AF65-F5344CB8AC3E}">
        <p14:creationId xmlns:p14="http://schemas.microsoft.com/office/powerpoint/2010/main" val="28410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1008112"/>
          </a:xfrm>
        </p:spPr>
        <p:txBody>
          <a:bodyPr>
            <a:normAutofit/>
          </a:bodyPr>
          <a:lstStyle/>
          <a:p>
            <a:r>
              <a:rPr lang="en-US" b="1" dirty="0">
                <a:solidFill>
                  <a:schemeClr val="accent2"/>
                </a:solidFill>
                <a:cs typeface="TheSans 6C-SemiBoldCaps"/>
              </a:rPr>
              <a:t>Challenges </a:t>
            </a:r>
            <a:r>
              <a:rPr lang="en-US" b="1" dirty="0" smtClean="0">
                <a:solidFill>
                  <a:schemeClr val="accent2"/>
                </a:solidFill>
                <a:cs typeface="TheSans 6C-SemiBoldCaps"/>
              </a:rPr>
              <a:t>for the future</a:t>
            </a:r>
            <a:endParaRPr lang="en-US" b="1" dirty="0">
              <a:solidFill>
                <a:schemeClr val="accent2"/>
              </a:solidFill>
              <a:cs typeface="TheSans 6C-SemiBoldCaps"/>
            </a:endParaRPr>
          </a:p>
        </p:txBody>
      </p:sp>
      <p:sp>
        <p:nvSpPr>
          <p:cNvPr id="5" name="Segnaposto contenuto 4"/>
          <p:cNvSpPr>
            <a:spLocks noGrp="1"/>
          </p:cNvSpPr>
          <p:nvPr>
            <p:ph sz="half" idx="2"/>
          </p:nvPr>
        </p:nvSpPr>
        <p:spPr>
          <a:xfrm>
            <a:off x="467544" y="1700808"/>
            <a:ext cx="8424937" cy="4392488"/>
          </a:xfrm>
          <a:solidFill>
            <a:schemeClr val="accent1">
              <a:lumMod val="20000"/>
              <a:lumOff val="80000"/>
            </a:schemeClr>
          </a:solidFill>
          <a:ln w="6350">
            <a:solidFill>
              <a:schemeClr val="tx1"/>
            </a:solidFill>
          </a:ln>
        </p:spPr>
        <p:txBody>
          <a:bodyPr>
            <a:normAutofit/>
          </a:bodyPr>
          <a:lstStyle/>
          <a:p>
            <a:pPr marL="0" indent="0">
              <a:buNone/>
            </a:pPr>
            <a:endParaRPr lang="en-US" dirty="0" smtClean="0"/>
          </a:p>
          <a:p>
            <a:r>
              <a:rPr lang="en-GB" sz="2000" dirty="0" smtClean="0">
                <a:solidFill>
                  <a:srgbClr val="677480"/>
                </a:solidFill>
                <a:latin typeface="Lato"/>
                <a:ea typeface="Lato"/>
                <a:cs typeface="Lato"/>
              </a:rPr>
              <a:t>Sustainability: 33 to 36% donations and 67 to 63% from our activities</a:t>
            </a:r>
          </a:p>
          <a:p>
            <a:endParaRPr lang="it-IT" sz="2000" dirty="0">
              <a:solidFill>
                <a:srgbClr val="677480"/>
              </a:solidFill>
              <a:latin typeface="Lato"/>
              <a:ea typeface="Lato"/>
              <a:cs typeface="Lato"/>
            </a:endParaRPr>
          </a:p>
          <a:p>
            <a:endParaRPr lang="en-GB" sz="2000" dirty="0">
              <a:solidFill>
                <a:srgbClr val="677480"/>
              </a:solidFill>
              <a:latin typeface="Lato"/>
              <a:ea typeface="Lato"/>
              <a:cs typeface="Lato"/>
            </a:endParaRPr>
          </a:p>
          <a:p>
            <a:r>
              <a:rPr lang="en-GB" sz="2000" dirty="0">
                <a:solidFill>
                  <a:srgbClr val="677480"/>
                </a:solidFill>
                <a:latin typeface="Lato"/>
                <a:ea typeface="Lato"/>
                <a:cs typeface="Lato"/>
              </a:rPr>
              <a:t>The need to </a:t>
            </a:r>
            <a:r>
              <a:rPr lang="en-GB" sz="2000" dirty="0" smtClean="0">
                <a:solidFill>
                  <a:srgbClr val="677480"/>
                </a:solidFill>
                <a:latin typeface="Lato"/>
                <a:ea typeface="Lato"/>
                <a:cs typeface="Lato"/>
              </a:rPr>
              <a:t>keep on providing employable up-to-date </a:t>
            </a:r>
            <a:r>
              <a:rPr lang="en-GB" sz="2000" dirty="0">
                <a:solidFill>
                  <a:srgbClr val="677480"/>
                </a:solidFill>
                <a:latin typeface="Lato"/>
                <a:ea typeface="Lato"/>
                <a:cs typeface="Lato"/>
              </a:rPr>
              <a:t>vocational training and/or academic education in addition to a therapeutic </a:t>
            </a:r>
            <a:r>
              <a:rPr lang="en-GB" sz="2000" dirty="0" smtClean="0">
                <a:solidFill>
                  <a:srgbClr val="677480"/>
                </a:solidFill>
                <a:latin typeface="Lato"/>
                <a:ea typeface="Lato"/>
                <a:cs typeface="Lato"/>
              </a:rPr>
              <a:t>pathway .</a:t>
            </a:r>
            <a:endParaRPr lang="en-GB" sz="2000" dirty="0">
              <a:solidFill>
                <a:srgbClr val="677480"/>
              </a:solidFill>
              <a:latin typeface="Lato"/>
              <a:ea typeface="Lato"/>
              <a:cs typeface="Lato"/>
            </a:endParaRPr>
          </a:p>
          <a:p>
            <a:endParaRPr lang="en-GB" sz="2000" dirty="0">
              <a:solidFill>
                <a:srgbClr val="677480"/>
              </a:solidFill>
              <a:latin typeface="Lato"/>
              <a:ea typeface="Lato"/>
              <a:cs typeface="Lato"/>
            </a:endParaRPr>
          </a:p>
          <a:p>
            <a:r>
              <a:rPr lang="en-GB" sz="2000" dirty="0">
                <a:solidFill>
                  <a:srgbClr val="677480"/>
                </a:solidFill>
                <a:latin typeface="Lato"/>
                <a:ea typeface="Lato"/>
                <a:cs typeface="Lato"/>
              </a:rPr>
              <a:t>Keeping the founding principles and ideals intact, and maintaining a balance between the therapeutic mission and the social enterprise</a:t>
            </a:r>
            <a:endParaRPr lang="it-IT"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9320"/>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99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ctrTitle"/>
          </p:nvPr>
        </p:nvSpPr>
        <p:spPr/>
        <p:txBody>
          <a:bodyPr>
            <a:normAutofit/>
          </a:bodyPr>
          <a:lstStyle/>
          <a:p>
            <a:r>
              <a:rPr lang="it-IT" sz="4800" b="1" dirty="0" err="1">
                <a:solidFill>
                  <a:schemeClr val="accent2"/>
                </a:solidFill>
                <a:latin typeface="+mn-lt"/>
                <a:ea typeface="+mn-ea"/>
                <a:cs typeface="+mn-cs"/>
              </a:rPr>
              <a:t>Thank</a:t>
            </a:r>
            <a:r>
              <a:rPr lang="it-IT" sz="4800" b="1" dirty="0">
                <a:solidFill>
                  <a:schemeClr val="accent2"/>
                </a:solidFill>
                <a:latin typeface="+mn-lt"/>
                <a:ea typeface="+mn-ea"/>
                <a:cs typeface="+mn-cs"/>
              </a:rPr>
              <a:t> </a:t>
            </a:r>
            <a:r>
              <a:rPr lang="it-IT" sz="4800" b="1" dirty="0" err="1" smtClean="0">
                <a:solidFill>
                  <a:schemeClr val="accent2"/>
                </a:solidFill>
                <a:latin typeface="+mn-lt"/>
                <a:ea typeface="+mn-ea"/>
                <a:cs typeface="+mn-cs"/>
              </a:rPr>
              <a:t>you</a:t>
            </a:r>
            <a:r>
              <a:rPr lang="it-IT" sz="4800" b="1" dirty="0" smtClean="0">
                <a:solidFill>
                  <a:schemeClr val="accent2"/>
                </a:solidFill>
                <a:latin typeface="+mn-lt"/>
                <a:ea typeface="+mn-ea"/>
                <a:cs typeface="+mn-cs"/>
              </a:rPr>
              <a:t> for </a:t>
            </a:r>
            <a:r>
              <a:rPr lang="it-IT" sz="4800" b="1" dirty="0" err="1" smtClean="0">
                <a:solidFill>
                  <a:schemeClr val="accent2"/>
                </a:solidFill>
                <a:latin typeface="+mn-lt"/>
                <a:ea typeface="+mn-ea"/>
                <a:cs typeface="+mn-cs"/>
              </a:rPr>
              <a:t>your</a:t>
            </a:r>
            <a:r>
              <a:rPr lang="it-IT" sz="4800" b="1" dirty="0" smtClean="0">
                <a:solidFill>
                  <a:schemeClr val="accent2"/>
                </a:solidFill>
                <a:latin typeface="+mn-lt"/>
                <a:ea typeface="+mn-ea"/>
                <a:cs typeface="+mn-cs"/>
              </a:rPr>
              <a:t> </a:t>
            </a:r>
            <a:r>
              <a:rPr lang="it-IT" sz="4800" b="1" dirty="0" err="1" smtClean="0">
                <a:solidFill>
                  <a:schemeClr val="accent2"/>
                </a:solidFill>
                <a:latin typeface="+mn-lt"/>
                <a:ea typeface="+mn-ea"/>
                <a:cs typeface="+mn-cs"/>
              </a:rPr>
              <a:t>attention</a:t>
            </a:r>
            <a:r>
              <a:rPr lang="it-IT" sz="4800" b="1" dirty="0" smtClean="0">
                <a:solidFill>
                  <a:schemeClr val="accent2"/>
                </a:solidFill>
                <a:latin typeface="+mn-lt"/>
                <a:ea typeface="+mn-ea"/>
                <a:cs typeface="+mn-cs"/>
              </a:rPr>
              <a:t>!</a:t>
            </a:r>
            <a:endParaRPr lang="it-IT" sz="4800" b="1" dirty="0">
              <a:solidFill>
                <a:schemeClr val="accent2"/>
              </a:solidFill>
              <a:latin typeface="+mn-lt"/>
              <a:ea typeface="+mn-ea"/>
              <a:cs typeface="+mn-cs"/>
            </a:endParaRPr>
          </a:p>
        </p:txBody>
      </p:sp>
      <p:sp>
        <p:nvSpPr>
          <p:cNvPr id="27" name="Sottotitolo 26"/>
          <p:cNvSpPr>
            <a:spLocks noGrp="1"/>
          </p:cNvSpPr>
          <p:nvPr>
            <p:ph type="subTitle" idx="1"/>
          </p:nvPr>
        </p:nvSpPr>
        <p:spPr/>
        <p:txBody>
          <a:bodyPr/>
          <a:lstStyle/>
          <a:p>
            <a:r>
              <a:rPr lang="it-IT" b="1" dirty="0" smtClean="0"/>
              <a:t>For </a:t>
            </a:r>
            <a:r>
              <a:rPr lang="it-IT" b="1" dirty="0" err="1" smtClean="0"/>
              <a:t>further</a:t>
            </a:r>
            <a:r>
              <a:rPr lang="it-IT" b="1" dirty="0" smtClean="0"/>
              <a:t> </a:t>
            </a:r>
            <a:r>
              <a:rPr lang="it-IT" b="1" dirty="0" err="1" smtClean="0"/>
              <a:t>questions</a:t>
            </a:r>
            <a:r>
              <a:rPr lang="it-IT" b="1" dirty="0" smtClean="0"/>
              <a:t> </a:t>
            </a:r>
            <a:r>
              <a:rPr lang="it-IT" dirty="0" smtClean="0">
                <a:hlinkClick r:id="rId2"/>
              </a:rPr>
              <a:t>mbarzanti@sanpatrignano.org</a:t>
            </a:r>
            <a:r>
              <a:rPr lang="it-IT" dirty="0" smtClean="0"/>
              <a:t> </a:t>
            </a:r>
            <a:endParaRPr lang="it-I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2" y="6309320"/>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2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656"/>
            <a:ext cx="8005731" cy="352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8" y="6309320"/>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657103"/>
            <a:ext cx="3888432" cy="262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213" y="3717032"/>
            <a:ext cx="3444078" cy="25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77472" y="116632"/>
            <a:ext cx="8014951" cy="584775"/>
          </a:xfrm>
          <a:prstGeom prst="rect">
            <a:avLst/>
          </a:prstGeom>
          <a:noFill/>
        </p:spPr>
        <p:txBody>
          <a:bodyPr wrap="none" rtlCol="0">
            <a:spAutoFit/>
          </a:bodyPr>
          <a:lstStyle/>
          <a:p>
            <a:r>
              <a:rPr lang="en-US" sz="3200" b="1" dirty="0" smtClean="0">
                <a:solidFill>
                  <a:schemeClr val="accent2"/>
                </a:solidFill>
              </a:rPr>
              <a:t>Work </a:t>
            </a:r>
            <a:r>
              <a:rPr lang="en-US" sz="3200" b="1" i="1" dirty="0">
                <a:solidFill>
                  <a:schemeClr val="accent2"/>
                </a:solidFill>
              </a:rPr>
              <a:t>and</a:t>
            </a:r>
            <a:r>
              <a:rPr lang="en-US" sz="3200" b="1" dirty="0">
                <a:solidFill>
                  <a:schemeClr val="accent2"/>
                </a:solidFill>
              </a:rPr>
              <a:t> human beings, work </a:t>
            </a:r>
            <a:r>
              <a:rPr lang="en-US" sz="3200" b="1" i="1" dirty="0">
                <a:solidFill>
                  <a:schemeClr val="accent2"/>
                </a:solidFill>
              </a:rPr>
              <a:t>is</a:t>
            </a:r>
            <a:r>
              <a:rPr lang="en-US" sz="3200" b="1" dirty="0">
                <a:solidFill>
                  <a:schemeClr val="accent2"/>
                </a:solidFill>
              </a:rPr>
              <a:t> being human</a:t>
            </a:r>
            <a:endParaRPr lang="it-IT" sz="3200" b="1" dirty="0">
              <a:solidFill>
                <a:schemeClr val="accent2"/>
              </a:solidFill>
            </a:endParaRPr>
          </a:p>
        </p:txBody>
      </p:sp>
    </p:spTree>
    <p:extLst>
      <p:ext uri="{BB962C8B-B14F-4D97-AF65-F5344CB8AC3E}">
        <p14:creationId xmlns:p14="http://schemas.microsoft.com/office/powerpoint/2010/main" val="304835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31540" y="1412776"/>
            <a:ext cx="8280920" cy="3744416"/>
          </a:xfrm>
        </p:spPr>
        <p:txBody>
          <a:bodyPr>
            <a:noAutofit/>
          </a:bodyPr>
          <a:lstStyle/>
          <a:p>
            <a:pPr lvl="0">
              <a:lnSpc>
                <a:spcPct val="115000"/>
              </a:lnSpc>
              <a:spcBef>
                <a:spcPct val="20000"/>
              </a:spcBef>
              <a:spcAft>
                <a:spcPts val="1000"/>
              </a:spcAft>
            </a:pPr>
            <a:r>
              <a:rPr lang="en-US" sz="2000" b="1" dirty="0" smtClean="0">
                <a:solidFill>
                  <a:schemeClr val="tx1">
                    <a:tint val="75000"/>
                  </a:schemeClr>
                </a:solidFill>
                <a:latin typeface="+mn-lt"/>
                <a:ea typeface="Calibri"/>
                <a:cs typeface="Times New Roman"/>
              </a:rPr>
              <a:t/>
            </a:r>
            <a:br>
              <a:rPr lang="en-US" sz="2000" b="1" dirty="0" smtClean="0">
                <a:solidFill>
                  <a:schemeClr val="tx1">
                    <a:tint val="75000"/>
                  </a:schemeClr>
                </a:solidFill>
                <a:latin typeface="+mn-lt"/>
                <a:ea typeface="Calibri"/>
                <a:cs typeface="Times New Roman"/>
              </a:rPr>
            </a:br>
            <a:r>
              <a:rPr lang="en-US" sz="2000" b="1" dirty="0">
                <a:solidFill>
                  <a:schemeClr val="tx1">
                    <a:tint val="75000"/>
                  </a:schemeClr>
                </a:solidFill>
                <a:latin typeface="+mn-lt"/>
                <a:ea typeface="Calibri"/>
                <a:cs typeface="Times New Roman"/>
              </a:rPr>
              <a:t/>
            </a:r>
            <a:br>
              <a:rPr lang="en-US" sz="2000" b="1" dirty="0">
                <a:solidFill>
                  <a:schemeClr val="tx1">
                    <a:tint val="75000"/>
                  </a:schemeClr>
                </a:solidFill>
                <a:latin typeface="+mn-lt"/>
                <a:ea typeface="Calibri"/>
                <a:cs typeface="Times New Roman"/>
              </a:rPr>
            </a:br>
            <a:r>
              <a:rPr lang="en-US" sz="2000" b="1" dirty="0" smtClean="0">
                <a:solidFill>
                  <a:schemeClr val="tx1">
                    <a:tint val="75000"/>
                  </a:schemeClr>
                </a:solidFill>
                <a:latin typeface="+mn-lt"/>
                <a:ea typeface="Calibri"/>
                <a:cs typeface="Times New Roman"/>
              </a:rPr>
              <a:t>“Research </a:t>
            </a:r>
            <a:r>
              <a:rPr lang="en-US" sz="2000" b="1" dirty="0">
                <a:solidFill>
                  <a:schemeClr val="tx1">
                    <a:tint val="75000"/>
                  </a:schemeClr>
                </a:solidFill>
                <a:latin typeface="+mn-lt"/>
                <a:ea typeface="Calibri"/>
                <a:cs typeface="Times New Roman"/>
              </a:rPr>
              <a:t>shows that physical and mental health are adversely affected by lack of work. You are more likely to suffer from obesity and depression, for example, if you are unemployed. This may be linked to another good that work helps to provide: self-esteem</a:t>
            </a:r>
            <a:r>
              <a:rPr lang="en-US" sz="2000" b="1" dirty="0" smtClean="0">
                <a:solidFill>
                  <a:schemeClr val="tx1">
                    <a:tint val="75000"/>
                  </a:schemeClr>
                </a:solidFill>
                <a:latin typeface="+mn-lt"/>
                <a:ea typeface="Calibri"/>
                <a:cs typeface="Times New Roman"/>
              </a:rPr>
              <a:t>.”</a:t>
            </a:r>
            <a:br>
              <a:rPr lang="en-US" sz="2000" b="1" dirty="0" smtClean="0">
                <a:solidFill>
                  <a:schemeClr val="tx1">
                    <a:tint val="75000"/>
                  </a:schemeClr>
                </a:solidFill>
                <a:latin typeface="+mn-lt"/>
                <a:ea typeface="Calibri"/>
                <a:cs typeface="Times New Roman"/>
              </a:rPr>
            </a:br>
            <a:r>
              <a:rPr lang="en-US" sz="2000" b="1" dirty="0" smtClean="0">
                <a:solidFill>
                  <a:schemeClr val="tx1">
                    <a:tint val="75000"/>
                  </a:schemeClr>
                </a:solidFill>
                <a:latin typeface="+mn-lt"/>
                <a:ea typeface="Calibri"/>
                <a:cs typeface="Times New Roman"/>
              </a:rPr>
              <a:t/>
            </a:r>
            <a:br>
              <a:rPr lang="en-US" sz="2000" b="1" dirty="0" smtClean="0">
                <a:solidFill>
                  <a:schemeClr val="tx1">
                    <a:tint val="75000"/>
                  </a:schemeClr>
                </a:solidFill>
                <a:latin typeface="+mn-lt"/>
                <a:ea typeface="Calibri"/>
                <a:cs typeface="Times New Roman"/>
              </a:rPr>
            </a:br>
            <a:r>
              <a:rPr lang="en-GB" sz="2000" b="1" dirty="0">
                <a:solidFill>
                  <a:prstClr val="black">
                    <a:tint val="75000"/>
                  </a:prstClr>
                </a:solidFill>
                <a:ea typeface="Calibri"/>
                <a:cs typeface="Times New Roman"/>
              </a:rPr>
              <a:t>Health, the exercise and development of skills and capacities, self-esteem based on the recognition of one’s achievements, a sense of social connectedness and exposure to the demands of cooperation are some of the intrinsic goods associated with working life that are imperilled by lack of work.</a:t>
            </a:r>
            <a:br>
              <a:rPr lang="en-GB" sz="2000" b="1" dirty="0">
                <a:solidFill>
                  <a:prstClr val="black">
                    <a:tint val="75000"/>
                  </a:prstClr>
                </a:solidFill>
                <a:ea typeface="Calibri"/>
                <a:cs typeface="Times New Roman"/>
              </a:rPr>
            </a:br>
            <a:r>
              <a:rPr lang="en-US" sz="2000" b="1" dirty="0" smtClean="0">
                <a:solidFill>
                  <a:schemeClr val="tx1">
                    <a:tint val="75000"/>
                  </a:schemeClr>
                </a:solidFill>
                <a:latin typeface="+mn-lt"/>
                <a:ea typeface="Calibri"/>
                <a:cs typeface="Times New Roman"/>
              </a:rPr>
              <a:t/>
            </a:r>
            <a:br>
              <a:rPr lang="en-US" sz="2000" b="1" dirty="0" smtClean="0">
                <a:solidFill>
                  <a:schemeClr val="tx1">
                    <a:tint val="75000"/>
                  </a:schemeClr>
                </a:solidFill>
                <a:latin typeface="+mn-lt"/>
                <a:ea typeface="Calibri"/>
                <a:cs typeface="Times New Roman"/>
              </a:rPr>
            </a:br>
            <a:endParaRPr lang="it-IT" sz="2000" b="1" dirty="0">
              <a:solidFill>
                <a:schemeClr val="tx1">
                  <a:tint val="75000"/>
                </a:schemeClr>
              </a:solidFill>
              <a:latin typeface="+mn-lt"/>
              <a:ea typeface="Calibri"/>
              <a:cs typeface="Times New Roman"/>
            </a:endParaRPr>
          </a:p>
        </p:txBody>
      </p:sp>
      <p:sp>
        <p:nvSpPr>
          <p:cNvPr id="7" name="Sottotitolo 6"/>
          <p:cNvSpPr>
            <a:spLocks noGrp="1"/>
          </p:cNvSpPr>
          <p:nvPr>
            <p:ph type="subTitle" idx="1"/>
          </p:nvPr>
        </p:nvSpPr>
        <p:spPr>
          <a:xfrm>
            <a:off x="668818" y="5203552"/>
            <a:ext cx="8064896" cy="553616"/>
          </a:xfrm>
        </p:spPr>
        <p:txBody>
          <a:bodyPr>
            <a:normAutofit fontScale="25000" lnSpcReduction="20000"/>
          </a:bodyPr>
          <a:lstStyle/>
          <a:p>
            <a:pPr>
              <a:lnSpc>
                <a:spcPct val="115000"/>
              </a:lnSpc>
              <a:spcAft>
                <a:spcPts val="1000"/>
              </a:spcAft>
            </a:pPr>
            <a:endParaRPr lang="en-GB" sz="8000" b="1" dirty="0">
              <a:ea typeface="Calibri"/>
              <a:cs typeface="Times New Roman"/>
            </a:endParaRPr>
          </a:p>
          <a:p>
            <a:pPr>
              <a:lnSpc>
                <a:spcPct val="115000"/>
              </a:lnSpc>
              <a:spcAft>
                <a:spcPts val="1000"/>
              </a:spcAft>
            </a:pPr>
            <a:r>
              <a:rPr lang="it-IT" sz="6400" dirty="0" smtClean="0">
                <a:hlinkClick r:id="rId3"/>
              </a:rPr>
              <a:t>https</a:t>
            </a:r>
            <a:r>
              <a:rPr lang="it-IT" sz="6400" dirty="0">
                <a:hlinkClick r:id="rId3"/>
              </a:rPr>
              <a:t>://</a:t>
            </a:r>
            <a:r>
              <a:rPr lang="it-IT" sz="6400" dirty="0" smtClean="0">
                <a:hlinkClick r:id="rId3"/>
              </a:rPr>
              <a:t>theconversation.com/a-philosophers-view-the-benefits-and-dignity-of-work-829</a:t>
            </a:r>
            <a:r>
              <a:rPr lang="it-IT" sz="6400" dirty="0" smtClean="0"/>
              <a:t> </a:t>
            </a:r>
            <a:endParaRPr lang="it-IT" sz="6400" dirty="0"/>
          </a:p>
        </p:txBody>
      </p:sp>
      <p:sp>
        <p:nvSpPr>
          <p:cNvPr id="2" name="Segnaposto piè di pagina 1"/>
          <p:cNvSpPr>
            <a:spLocks noGrp="1"/>
          </p:cNvSpPr>
          <p:nvPr>
            <p:ph type="ftr" sz="quarter" idx="11"/>
          </p:nvPr>
        </p:nvSpPr>
        <p:spPr/>
        <p:txBody>
          <a:bodyPr/>
          <a:lstStyle/>
          <a:p>
            <a:r>
              <a:rPr lang="en-US" smtClean="0"/>
              <a:t>We Free 11 ottobre 2018</a:t>
            </a:r>
            <a:endParaRPr lang="it-IT"/>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09320"/>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2079170" y="539589"/>
            <a:ext cx="4985660" cy="584775"/>
          </a:xfrm>
          <a:prstGeom prst="rect">
            <a:avLst/>
          </a:prstGeom>
          <a:noFill/>
        </p:spPr>
        <p:txBody>
          <a:bodyPr wrap="none" rtlCol="0">
            <a:spAutoFit/>
          </a:bodyPr>
          <a:lstStyle/>
          <a:p>
            <a:r>
              <a:rPr lang="it-IT" sz="3200" b="1" dirty="0" smtClean="0">
                <a:solidFill>
                  <a:schemeClr val="accent2"/>
                </a:solidFill>
              </a:rPr>
              <a:t>Benefits and </a:t>
            </a:r>
            <a:r>
              <a:rPr lang="it-IT" sz="3200" b="1" dirty="0" err="1" smtClean="0">
                <a:solidFill>
                  <a:schemeClr val="accent2"/>
                </a:solidFill>
              </a:rPr>
              <a:t>dignity</a:t>
            </a:r>
            <a:r>
              <a:rPr lang="it-IT" sz="3200" b="1" dirty="0" smtClean="0">
                <a:solidFill>
                  <a:schemeClr val="accent2"/>
                </a:solidFill>
              </a:rPr>
              <a:t> of work</a:t>
            </a:r>
            <a:endParaRPr lang="it-IT" sz="3200" b="1" dirty="0">
              <a:solidFill>
                <a:schemeClr val="accent2"/>
              </a:solidFill>
            </a:endParaRPr>
          </a:p>
        </p:txBody>
      </p:sp>
    </p:spTree>
    <p:extLst>
      <p:ext uri="{BB962C8B-B14F-4D97-AF65-F5344CB8AC3E}">
        <p14:creationId xmlns:p14="http://schemas.microsoft.com/office/powerpoint/2010/main" val="46876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319192"/>
            <a:ext cx="9145588" cy="71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19329" y="1894484"/>
            <a:ext cx="8264378" cy="3754874"/>
          </a:xfrm>
          <a:prstGeom prst="rect">
            <a:avLst/>
          </a:prstGeom>
          <a:noFill/>
        </p:spPr>
        <p:txBody>
          <a:bodyPr wrap="none" rtlCol="0">
            <a:spAutoFit/>
          </a:bodyPr>
          <a:lstStyle/>
          <a:p>
            <a:endParaRPr lang="en-US" dirty="0" smtClean="0"/>
          </a:p>
          <a:p>
            <a:r>
              <a:rPr lang="en-US" sz="2000" b="1" dirty="0">
                <a:solidFill>
                  <a:schemeClr val="tx1">
                    <a:tint val="75000"/>
                  </a:schemeClr>
                </a:solidFill>
                <a:ea typeface="Calibri"/>
                <a:cs typeface="Times New Roman"/>
              </a:rPr>
              <a:t>Work is a tool that builds identity. The professional choice and the relative </a:t>
            </a:r>
          </a:p>
          <a:p>
            <a:r>
              <a:rPr lang="en-US" sz="2000" b="1" dirty="0">
                <a:solidFill>
                  <a:schemeClr val="tx1">
                    <a:tint val="75000"/>
                  </a:schemeClr>
                </a:solidFill>
                <a:ea typeface="Calibri"/>
                <a:cs typeface="Times New Roman"/>
              </a:rPr>
              <a:t>training pathway is certainly a central aspect of an individual's </a:t>
            </a:r>
          </a:p>
          <a:p>
            <a:r>
              <a:rPr lang="en-US" sz="2000" b="1" dirty="0">
                <a:solidFill>
                  <a:schemeClr val="tx1">
                    <a:tint val="75000"/>
                  </a:schemeClr>
                </a:solidFill>
                <a:ea typeface="Calibri"/>
                <a:cs typeface="Times New Roman"/>
              </a:rPr>
              <a:t>"construction of self".  It is a choice in which the rational level is strongly </a:t>
            </a:r>
          </a:p>
          <a:p>
            <a:r>
              <a:rPr lang="en-US" sz="2000" b="1" dirty="0">
                <a:solidFill>
                  <a:schemeClr val="tx1">
                    <a:tint val="75000"/>
                  </a:schemeClr>
                </a:solidFill>
                <a:ea typeface="Calibri"/>
                <a:cs typeface="Times New Roman"/>
              </a:rPr>
              <a:t>intertwined with the more unconscious level of feelings of identity, </a:t>
            </a:r>
          </a:p>
          <a:p>
            <a:r>
              <a:rPr lang="en-US" sz="2000" b="1" dirty="0">
                <a:solidFill>
                  <a:schemeClr val="tx1">
                    <a:tint val="75000"/>
                  </a:schemeClr>
                </a:solidFill>
                <a:ea typeface="Calibri"/>
                <a:cs typeface="Times New Roman"/>
              </a:rPr>
              <a:t>imaginary representations of future work and the related intimate personal </a:t>
            </a:r>
          </a:p>
          <a:p>
            <a:r>
              <a:rPr lang="en-US" sz="2000" b="1" dirty="0">
                <a:solidFill>
                  <a:schemeClr val="tx1">
                    <a:tint val="75000"/>
                  </a:schemeClr>
                </a:solidFill>
                <a:ea typeface="Calibri"/>
                <a:cs typeface="Times New Roman"/>
              </a:rPr>
              <a:t>expectations. </a:t>
            </a:r>
          </a:p>
          <a:p>
            <a:endParaRPr lang="en-US" sz="2000" b="1" dirty="0">
              <a:solidFill>
                <a:schemeClr val="tx1">
                  <a:tint val="75000"/>
                </a:schemeClr>
              </a:solidFill>
              <a:ea typeface="Calibri"/>
              <a:cs typeface="Times New Roman"/>
            </a:endParaRPr>
          </a:p>
          <a:p>
            <a:endParaRPr lang="en-US" sz="2000" b="1" dirty="0">
              <a:solidFill>
                <a:schemeClr val="tx1">
                  <a:tint val="75000"/>
                </a:schemeClr>
              </a:solidFill>
              <a:ea typeface="Calibri"/>
              <a:cs typeface="Times New Roman"/>
            </a:endParaRPr>
          </a:p>
          <a:p>
            <a:endParaRPr lang="en-US" sz="2000" b="1" dirty="0">
              <a:solidFill>
                <a:schemeClr val="tx1">
                  <a:tint val="75000"/>
                </a:schemeClr>
              </a:solidFill>
              <a:ea typeface="Calibri"/>
              <a:cs typeface="Times New Roman"/>
            </a:endParaRPr>
          </a:p>
          <a:p>
            <a:r>
              <a:rPr lang="en-US" sz="2000" b="1" dirty="0">
                <a:solidFill>
                  <a:schemeClr val="tx1">
                    <a:tint val="75000"/>
                  </a:schemeClr>
                </a:solidFill>
                <a:ea typeface="Calibri"/>
                <a:cs typeface="Times New Roman"/>
              </a:rPr>
              <a:t>Journal of Advanced Health Care </a:t>
            </a:r>
            <a:endParaRPr lang="en-US" sz="2000" b="1" dirty="0" smtClean="0">
              <a:solidFill>
                <a:schemeClr val="tx1">
                  <a:tint val="75000"/>
                </a:schemeClr>
              </a:solidFill>
              <a:ea typeface="Calibri"/>
              <a:cs typeface="Times New Roman"/>
            </a:endParaRPr>
          </a:p>
          <a:p>
            <a:r>
              <a:rPr lang="en-US" sz="2000" b="1" dirty="0" smtClean="0">
                <a:solidFill>
                  <a:schemeClr val="tx1">
                    <a:tint val="75000"/>
                  </a:schemeClr>
                </a:solidFill>
                <a:ea typeface="Calibri"/>
                <a:cs typeface="Times New Roman"/>
                <a:hlinkClick r:id="rId4"/>
              </a:rPr>
              <a:t>https</a:t>
            </a:r>
            <a:r>
              <a:rPr lang="en-US" sz="2000" b="1" dirty="0">
                <a:solidFill>
                  <a:schemeClr val="tx1">
                    <a:tint val="75000"/>
                  </a:schemeClr>
                </a:solidFill>
                <a:ea typeface="Calibri"/>
                <a:cs typeface="Times New Roman"/>
                <a:hlinkClick r:id="rId4"/>
              </a:rPr>
              <a:t>://jahc.eu/jahc2003-003</a:t>
            </a:r>
            <a:r>
              <a:rPr lang="en-US" sz="2000" b="1" dirty="0" smtClean="0">
                <a:solidFill>
                  <a:schemeClr val="tx1">
                    <a:tint val="75000"/>
                  </a:schemeClr>
                </a:solidFill>
                <a:ea typeface="Calibri"/>
                <a:cs typeface="Times New Roman"/>
                <a:hlinkClick r:id="rId4"/>
              </a:rPr>
              <a:t>/</a:t>
            </a:r>
            <a:r>
              <a:rPr lang="en-US" sz="2000" b="1" dirty="0" smtClean="0">
                <a:solidFill>
                  <a:schemeClr val="tx1">
                    <a:tint val="75000"/>
                  </a:schemeClr>
                </a:solidFill>
                <a:ea typeface="Calibri"/>
                <a:cs typeface="Times New Roman"/>
              </a:rPr>
              <a:t> </a:t>
            </a:r>
            <a:endParaRPr lang="it-IT" sz="2000" b="1" dirty="0">
              <a:solidFill>
                <a:schemeClr val="tx1">
                  <a:tint val="75000"/>
                </a:schemeClr>
              </a:solidFill>
              <a:ea typeface="Calibri"/>
              <a:cs typeface="Times New Roman"/>
            </a:endParaRPr>
          </a:p>
        </p:txBody>
      </p:sp>
      <p:sp>
        <p:nvSpPr>
          <p:cNvPr id="5" name="CasellaDiTesto 4"/>
          <p:cNvSpPr txBox="1"/>
          <p:nvPr/>
        </p:nvSpPr>
        <p:spPr>
          <a:xfrm>
            <a:off x="3153477" y="730151"/>
            <a:ext cx="2945037" cy="769441"/>
          </a:xfrm>
          <a:prstGeom prst="rect">
            <a:avLst/>
          </a:prstGeom>
          <a:noFill/>
        </p:spPr>
        <p:txBody>
          <a:bodyPr wrap="none" rtlCol="0">
            <a:spAutoFit/>
          </a:bodyPr>
          <a:lstStyle/>
          <a:p>
            <a:r>
              <a:rPr lang="it-IT" sz="4400" b="1" dirty="0" smtClean="0">
                <a:solidFill>
                  <a:schemeClr val="accent2"/>
                </a:solidFill>
              </a:rPr>
              <a:t>…</a:t>
            </a:r>
            <a:r>
              <a:rPr lang="it-IT" sz="4400" b="1" dirty="0" err="1" smtClean="0">
                <a:solidFill>
                  <a:schemeClr val="accent2"/>
                </a:solidFill>
              </a:rPr>
              <a:t>continued</a:t>
            </a:r>
            <a:endParaRPr lang="it-IT" sz="4400" b="1" dirty="0">
              <a:solidFill>
                <a:schemeClr val="accent2"/>
              </a:solidFill>
            </a:endParaRPr>
          </a:p>
        </p:txBody>
      </p:sp>
    </p:spTree>
    <p:extLst>
      <p:ext uri="{BB962C8B-B14F-4D97-AF65-F5344CB8AC3E}">
        <p14:creationId xmlns:p14="http://schemas.microsoft.com/office/powerpoint/2010/main" val="206602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dirty="0"/>
          </a:p>
        </p:txBody>
      </p:sp>
      <p:sp>
        <p:nvSpPr>
          <p:cNvPr id="4" name="Sottotitolo 3"/>
          <p:cNvSpPr>
            <a:spLocks noGrp="1"/>
          </p:cNvSpPr>
          <p:nvPr>
            <p:ph type="subTitle" idx="1"/>
          </p:nvPr>
        </p:nvSpPr>
        <p:spPr/>
        <p:txBody>
          <a:bodyPr/>
          <a:lstStyle/>
          <a:p>
            <a:endParaRPr lang="it-IT"/>
          </a:p>
        </p:txBody>
      </p:sp>
      <p:sp>
        <p:nvSpPr>
          <p:cNvPr id="2" name="Segnaposto piè di pagina 1"/>
          <p:cNvSpPr>
            <a:spLocks noGrp="1"/>
          </p:cNvSpPr>
          <p:nvPr>
            <p:ph type="ftr" sz="quarter" idx="11"/>
          </p:nvPr>
        </p:nvSpPr>
        <p:spPr/>
        <p:txBody>
          <a:bodyPr/>
          <a:lstStyle/>
          <a:p>
            <a:r>
              <a:rPr lang="en-US" dirty="0" smtClean="0"/>
              <a:t>We Free 11 </a:t>
            </a:r>
            <a:r>
              <a:rPr lang="en-US" dirty="0" err="1" smtClean="0"/>
              <a:t>ottobre</a:t>
            </a:r>
            <a:r>
              <a:rPr lang="en-US" dirty="0" smtClean="0"/>
              <a:t> 2018</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9320"/>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10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2"/>
                </a:solidFill>
              </a:rPr>
              <a:t>Work </a:t>
            </a:r>
            <a:r>
              <a:rPr lang="it-IT" b="1" dirty="0" err="1" smtClean="0">
                <a:solidFill>
                  <a:schemeClr val="accent2"/>
                </a:solidFill>
              </a:rPr>
              <a:t>leave</a:t>
            </a:r>
            <a:r>
              <a:rPr lang="it-IT" b="1" dirty="0" smtClean="0">
                <a:solidFill>
                  <a:schemeClr val="accent2"/>
                </a:solidFill>
              </a:rPr>
              <a:t> for SUD</a:t>
            </a:r>
            <a:endParaRPr lang="it-IT" b="1" dirty="0">
              <a:solidFill>
                <a:schemeClr val="accent2"/>
              </a:solidFill>
            </a:endParaRPr>
          </a:p>
        </p:txBody>
      </p:sp>
      <p:sp>
        <p:nvSpPr>
          <p:cNvPr id="3" name="Segnaposto contenuto 2"/>
          <p:cNvSpPr>
            <a:spLocks noGrp="1"/>
          </p:cNvSpPr>
          <p:nvPr>
            <p:ph idx="1"/>
          </p:nvPr>
        </p:nvSpPr>
        <p:spPr/>
        <p:txBody>
          <a:bodyPr>
            <a:normAutofit/>
          </a:bodyPr>
          <a:lstStyle/>
          <a:p>
            <a:pPr marL="0"/>
            <a:r>
              <a:rPr lang="en-US" sz="2000" b="1" dirty="0" smtClean="0">
                <a:solidFill>
                  <a:schemeClr val="tx1">
                    <a:tint val="75000"/>
                  </a:schemeClr>
                </a:solidFill>
                <a:ea typeface="Calibri"/>
                <a:cs typeface="Times New Roman"/>
              </a:rPr>
              <a:t>In Italy</a:t>
            </a:r>
            <a:r>
              <a:rPr lang="en-US" sz="2000" b="1" smtClean="0">
                <a:solidFill>
                  <a:schemeClr val="tx1">
                    <a:tint val="75000"/>
                  </a:schemeClr>
                </a:solidFill>
                <a:ea typeface="Calibri"/>
                <a:cs typeface="Times New Roman"/>
              </a:rPr>
              <a:t>, according </a:t>
            </a:r>
            <a:r>
              <a:rPr lang="en-US" sz="2000" b="1" dirty="0">
                <a:solidFill>
                  <a:schemeClr val="tx1">
                    <a:tint val="75000"/>
                  </a:schemeClr>
                </a:solidFill>
                <a:ea typeface="Calibri"/>
                <a:cs typeface="Times New Roman"/>
              </a:rPr>
              <a:t>to the current law, </a:t>
            </a:r>
            <a:r>
              <a:rPr lang="de-DE" sz="2000" b="1" dirty="0">
                <a:solidFill>
                  <a:schemeClr val="tx1">
                    <a:tint val="75000"/>
                  </a:schemeClr>
                </a:solidFill>
                <a:ea typeface="Calibri"/>
                <a:cs typeface="Times New Roman"/>
              </a:rPr>
              <a:t>art. 124, D.P.R. n. 109/90, </a:t>
            </a:r>
            <a:r>
              <a:rPr lang="en-US" sz="2000" b="1" dirty="0">
                <a:solidFill>
                  <a:schemeClr val="tx1">
                    <a:tint val="75000"/>
                  </a:schemeClr>
                </a:solidFill>
                <a:ea typeface="Calibri"/>
                <a:cs typeface="Times New Roman"/>
              </a:rPr>
              <a:t>workers with SUD who intend to enter therapeutic and rehabilitation programmes are entitled to keep their job for the time necessary for rehabilitation treatment. </a:t>
            </a:r>
          </a:p>
          <a:p>
            <a:pPr marL="0" indent="0">
              <a:buNone/>
            </a:pPr>
            <a:endParaRPr lang="en-US" sz="2000" b="1" dirty="0">
              <a:solidFill>
                <a:schemeClr val="tx1">
                  <a:tint val="75000"/>
                </a:schemeClr>
              </a:solidFill>
              <a:ea typeface="Calibri"/>
              <a:cs typeface="Times New Roman"/>
            </a:endParaRPr>
          </a:p>
          <a:p>
            <a:pPr marL="0"/>
            <a:r>
              <a:rPr lang="en-US" sz="2000" b="1" dirty="0">
                <a:solidFill>
                  <a:schemeClr val="tx1">
                    <a:tint val="75000"/>
                  </a:schemeClr>
                </a:solidFill>
                <a:ea typeface="Calibri"/>
                <a:cs typeface="Times New Roman"/>
              </a:rPr>
              <a:t>The duration of unpaid leave varies according to the duration of the personalized therapeutic program, but must not exceed three years. </a:t>
            </a:r>
          </a:p>
          <a:p>
            <a:pPr marL="0" indent="0">
              <a:buNone/>
            </a:pPr>
            <a:endParaRPr lang="en-US" sz="2000" b="1" dirty="0">
              <a:solidFill>
                <a:schemeClr val="tx1">
                  <a:tint val="75000"/>
                </a:schemeClr>
              </a:solidFill>
              <a:ea typeface="Calibri"/>
              <a:cs typeface="Times New Roman"/>
            </a:endParaRPr>
          </a:p>
          <a:p>
            <a:pPr marL="0"/>
            <a:r>
              <a:rPr lang="en-US" sz="2000" b="1" dirty="0">
                <a:solidFill>
                  <a:schemeClr val="tx1">
                    <a:tint val="75000"/>
                  </a:schemeClr>
                </a:solidFill>
                <a:ea typeface="Calibri"/>
                <a:cs typeface="Times New Roman"/>
              </a:rPr>
              <a:t>The right to unpaid leave, with job retention, is also granted to workers who are members of the family of a drug addict, in order to contribute to the therapeutic and socio-rehabilitation program of the addict, if it is proved to be necessary.</a:t>
            </a:r>
            <a:endParaRPr lang="it-IT" sz="2000" b="1" dirty="0">
              <a:solidFill>
                <a:schemeClr val="tx1">
                  <a:tint val="75000"/>
                </a:schemeClr>
              </a:solidFill>
              <a:ea typeface="Calibri"/>
              <a:cs typeface="Times New Roman"/>
            </a:endParaRPr>
          </a:p>
        </p:txBody>
      </p:sp>
      <p:sp>
        <p:nvSpPr>
          <p:cNvPr id="4" name="Segnaposto piè di pagina 3"/>
          <p:cNvSpPr>
            <a:spLocks noGrp="1"/>
          </p:cNvSpPr>
          <p:nvPr>
            <p:ph type="ftr" sz="quarter" idx="11"/>
          </p:nvPr>
        </p:nvSpPr>
        <p:spPr/>
        <p:txBody>
          <a:bodyPr/>
          <a:lstStyle/>
          <a:p>
            <a:r>
              <a:rPr lang="en-US" smtClean="0"/>
              <a:t>We Free 11 ottobre 2018</a:t>
            </a:r>
            <a:endParaRPr lang="it-I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9320"/>
            <a:ext cx="91440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58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sp>
        <p:nvSpPr>
          <p:cNvPr id="4" name="Segnaposto piè di pagina 3"/>
          <p:cNvSpPr>
            <a:spLocks noGrp="1"/>
          </p:cNvSpPr>
          <p:nvPr>
            <p:ph type="ftr" sz="quarter" idx="11"/>
          </p:nvPr>
        </p:nvSpPr>
        <p:spPr/>
        <p:txBody>
          <a:bodyPr/>
          <a:lstStyle/>
          <a:p>
            <a:r>
              <a:rPr lang="en-US" smtClean="0"/>
              <a:t>We Free 11 ottobre 2018</a:t>
            </a:r>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75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77900" y="850900"/>
            <a:ext cx="7150100" cy="4787900"/>
          </a:xfrm>
        </p:spPr>
        <p:txBody>
          <a:bodyPr>
            <a:normAutofit/>
          </a:bodyPr>
          <a:lstStyle/>
          <a:p>
            <a:r>
              <a:rPr lang="it-IT" sz="2800" dirty="0"/>
              <a:t>foto</a:t>
            </a:r>
          </a:p>
        </p:txBody>
      </p:sp>
      <p:pic>
        <p:nvPicPr>
          <p:cNvPr id="2" name="Picture 2" descr="C:\Users\mbarzanti\AppData\Local\Microsoft\Windows\Temporary Internet Files\Content.Outlook\E0M1BIG4\PEKNU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323" y="299657"/>
            <a:ext cx="5424406" cy="5424406"/>
          </a:xfrm>
          <a:prstGeom prst="rect">
            <a:avLst/>
          </a:prstGeom>
          <a:solidFill>
            <a:schemeClr val="accent1"/>
          </a:solidFill>
          <a:extLst/>
        </p:spPr>
      </p:pic>
      <p:sp>
        <p:nvSpPr>
          <p:cNvPr id="4" name="CasellaDiTesto 3"/>
          <p:cNvSpPr txBox="1"/>
          <p:nvPr/>
        </p:nvSpPr>
        <p:spPr>
          <a:xfrm>
            <a:off x="3260" y="1373678"/>
            <a:ext cx="2041841" cy="369332"/>
          </a:xfrm>
          <a:prstGeom prst="rect">
            <a:avLst/>
          </a:prstGeom>
          <a:noFill/>
        </p:spPr>
        <p:txBody>
          <a:bodyPr wrap="none" rtlCol="0">
            <a:spAutoFit/>
          </a:bodyPr>
          <a:lstStyle/>
          <a:p>
            <a:r>
              <a:rPr lang="it-IT" b="1" dirty="0" err="1" smtClean="0">
                <a:solidFill>
                  <a:schemeClr val="tx1">
                    <a:lumMod val="50000"/>
                    <a:lumOff val="50000"/>
                  </a:schemeClr>
                </a:solidFill>
              </a:rPr>
              <a:t>Unemployed</a:t>
            </a:r>
            <a:r>
              <a:rPr lang="it-IT" b="1" dirty="0" smtClean="0">
                <a:solidFill>
                  <a:schemeClr val="tx1">
                    <a:lumMod val="50000"/>
                    <a:lumOff val="50000"/>
                  </a:schemeClr>
                </a:solidFill>
              </a:rPr>
              <a:t> 85.1%</a:t>
            </a:r>
            <a:endParaRPr lang="it-IT" b="1" dirty="0">
              <a:solidFill>
                <a:schemeClr val="tx1">
                  <a:lumMod val="50000"/>
                  <a:lumOff val="50000"/>
                </a:schemeClr>
              </a:solidFill>
            </a:endParaRPr>
          </a:p>
        </p:txBody>
      </p:sp>
      <p:sp>
        <p:nvSpPr>
          <p:cNvPr id="5" name="CasellaDiTesto 4"/>
          <p:cNvSpPr txBox="1"/>
          <p:nvPr/>
        </p:nvSpPr>
        <p:spPr>
          <a:xfrm>
            <a:off x="5221944" y="114991"/>
            <a:ext cx="2594685" cy="369332"/>
          </a:xfrm>
          <a:prstGeom prst="rect">
            <a:avLst/>
          </a:prstGeom>
          <a:noFill/>
        </p:spPr>
        <p:txBody>
          <a:bodyPr wrap="none" rtlCol="0">
            <a:spAutoFit/>
          </a:bodyPr>
          <a:lstStyle/>
          <a:p>
            <a:r>
              <a:rPr lang="it-IT" b="1" dirty="0" err="1" smtClean="0">
                <a:solidFill>
                  <a:schemeClr val="tx1">
                    <a:lumMod val="50000"/>
                    <a:lumOff val="50000"/>
                  </a:schemeClr>
                </a:solidFill>
              </a:rPr>
              <a:t>Regularly</a:t>
            </a:r>
            <a:r>
              <a:rPr lang="it-IT" b="1" dirty="0" smtClean="0">
                <a:solidFill>
                  <a:schemeClr val="tx1">
                    <a:lumMod val="50000"/>
                    <a:lumOff val="50000"/>
                  </a:schemeClr>
                </a:solidFill>
              </a:rPr>
              <a:t> </a:t>
            </a:r>
            <a:r>
              <a:rPr lang="it-IT" b="1" dirty="0" err="1" smtClean="0">
                <a:solidFill>
                  <a:schemeClr val="tx1">
                    <a:lumMod val="50000"/>
                    <a:lumOff val="50000"/>
                  </a:schemeClr>
                </a:solidFill>
              </a:rPr>
              <a:t>employed</a:t>
            </a:r>
            <a:r>
              <a:rPr lang="it-IT" b="1" dirty="0" smtClean="0">
                <a:solidFill>
                  <a:schemeClr val="tx1">
                    <a:lumMod val="50000"/>
                    <a:lumOff val="50000"/>
                  </a:schemeClr>
                </a:solidFill>
              </a:rPr>
              <a:t> 7.6%</a:t>
            </a:r>
            <a:endParaRPr lang="it-IT" b="1" dirty="0">
              <a:solidFill>
                <a:schemeClr val="tx1">
                  <a:lumMod val="50000"/>
                  <a:lumOff val="50000"/>
                </a:schemeClr>
              </a:solidFill>
            </a:endParaRPr>
          </a:p>
        </p:txBody>
      </p:sp>
      <p:sp>
        <p:nvSpPr>
          <p:cNvPr id="6" name="CasellaDiTesto 5"/>
          <p:cNvSpPr txBox="1"/>
          <p:nvPr/>
        </p:nvSpPr>
        <p:spPr>
          <a:xfrm>
            <a:off x="6043652" y="537106"/>
            <a:ext cx="2340244" cy="369332"/>
          </a:xfrm>
          <a:prstGeom prst="rect">
            <a:avLst/>
          </a:prstGeom>
          <a:noFill/>
        </p:spPr>
        <p:txBody>
          <a:bodyPr wrap="square" rtlCol="0">
            <a:spAutoFit/>
          </a:bodyPr>
          <a:lstStyle/>
          <a:p>
            <a:r>
              <a:rPr lang="it-IT" b="1" dirty="0" err="1" smtClean="0">
                <a:solidFill>
                  <a:schemeClr val="tx1">
                    <a:lumMod val="50000"/>
                    <a:lumOff val="50000"/>
                  </a:schemeClr>
                </a:solidFill>
              </a:rPr>
              <a:t>Unregulated</a:t>
            </a:r>
            <a:r>
              <a:rPr lang="it-IT" b="1" dirty="0" smtClean="0">
                <a:solidFill>
                  <a:schemeClr val="tx1">
                    <a:lumMod val="50000"/>
                    <a:lumOff val="50000"/>
                  </a:schemeClr>
                </a:solidFill>
              </a:rPr>
              <a:t> job 4.5% </a:t>
            </a:r>
            <a:endParaRPr lang="it-IT" b="1" dirty="0">
              <a:solidFill>
                <a:schemeClr val="tx1">
                  <a:lumMod val="50000"/>
                  <a:lumOff val="50000"/>
                </a:schemeClr>
              </a:solidFill>
            </a:endParaRPr>
          </a:p>
        </p:txBody>
      </p:sp>
      <p:sp>
        <p:nvSpPr>
          <p:cNvPr id="7" name="CasellaDiTesto 6"/>
          <p:cNvSpPr txBox="1"/>
          <p:nvPr/>
        </p:nvSpPr>
        <p:spPr>
          <a:xfrm>
            <a:off x="6633196" y="1004346"/>
            <a:ext cx="2366866" cy="369332"/>
          </a:xfrm>
          <a:prstGeom prst="rect">
            <a:avLst/>
          </a:prstGeom>
          <a:noFill/>
        </p:spPr>
        <p:txBody>
          <a:bodyPr wrap="none" rtlCol="0">
            <a:spAutoFit/>
          </a:bodyPr>
          <a:lstStyle/>
          <a:p>
            <a:r>
              <a:rPr lang="it-IT" b="1" dirty="0" err="1" smtClean="0">
                <a:solidFill>
                  <a:schemeClr val="tx1">
                    <a:lumMod val="50000"/>
                    <a:lumOff val="50000"/>
                  </a:schemeClr>
                </a:solidFill>
              </a:rPr>
              <a:t>Enrolled</a:t>
            </a:r>
            <a:r>
              <a:rPr lang="it-IT" b="1" dirty="0" smtClean="0">
                <a:solidFill>
                  <a:schemeClr val="tx1">
                    <a:lumMod val="50000"/>
                    <a:lumOff val="50000"/>
                  </a:schemeClr>
                </a:solidFill>
              </a:rPr>
              <a:t> </a:t>
            </a:r>
            <a:r>
              <a:rPr lang="it-IT" b="1" dirty="0" err="1" smtClean="0">
                <a:solidFill>
                  <a:schemeClr val="tx1">
                    <a:lumMod val="50000"/>
                    <a:lumOff val="50000"/>
                  </a:schemeClr>
                </a:solidFill>
              </a:rPr>
              <a:t>students</a:t>
            </a:r>
            <a:r>
              <a:rPr lang="it-IT" b="1" dirty="0" smtClean="0">
                <a:solidFill>
                  <a:schemeClr val="tx1">
                    <a:lumMod val="50000"/>
                    <a:lumOff val="50000"/>
                  </a:schemeClr>
                </a:solidFill>
              </a:rPr>
              <a:t> 2.8%</a:t>
            </a:r>
            <a:endParaRPr lang="it-IT" b="1" dirty="0">
              <a:solidFill>
                <a:schemeClr val="tx1">
                  <a:lumMod val="50000"/>
                  <a:lumOff val="50000"/>
                </a:schemeClr>
              </a:solidFill>
            </a:endParaRPr>
          </a:p>
        </p:txBody>
      </p:sp>
      <p:sp>
        <p:nvSpPr>
          <p:cNvPr id="8" name="CasellaDiTesto 7"/>
          <p:cNvSpPr txBox="1"/>
          <p:nvPr/>
        </p:nvSpPr>
        <p:spPr>
          <a:xfrm>
            <a:off x="451306" y="5638799"/>
            <a:ext cx="8172865" cy="461665"/>
          </a:xfrm>
          <a:prstGeom prst="rect">
            <a:avLst/>
          </a:prstGeom>
          <a:noFill/>
        </p:spPr>
        <p:txBody>
          <a:bodyPr wrap="square" rtlCol="0">
            <a:spAutoFit/>
          </a:bodyPr>
          <a:lstStyle/>
          <a:p>
            <a:r>
              <a:rPr lang="it-IT" sz="2400" b="1" dirty="0" smtClean="0">
                <a:solidFill>
                  <a:schemeClr val="tx1">
                    <a:lumMod val="50000"/>
                    <a:lumOff val="50000"/>
                  </a:schemeClr>
                </a:solidFill>
              </a:rPr>
              <a:t>Work situation at the time of the admission at San Patrignano</a:t>
            </a:r>
            <a:endParaRPr lang="it-IT" sz="2400" b="1" dirty="0">
              <a:solidFill>
                <a:schemeClr val="tx1">
                  <a:lumMod val="50000"/>
                  <a:lumOff val="50000"/>
                </a:schemeClr>
              </a:solidFill>
            </a:endParaRPr>
          </a:p>
        </p:txBody>
      </p:sp>
      <p:sp>
        <p:nvSpPr>
          <p:cNvPr id="9" name="CasellaDiTesto 8"/>
          <p:cNvSpPr txBox="1"/>
          <p:nvPr/>
        </p:nvSpPr>
        <p:spPr>
          <a:xfrm>
            <a:off x="451307" y="5997387"/>
            <a:ext cx="8165312" cy="369332"/>
          </a:xfrm>
          <a:prstGeom prst="rect">
            <a:avLst/>
          </a:prstGeom>
          <a:noFill/>
        </p:spPr>
        <p:txBody>
          <a:bodyPr wrap="square" rtlCol="0">
            <a:spAutoFit/>
          </a:bodyPr>
          <a:lstStyle/>
          <a:p>
            <a:r>
              <a:rPr lang="en-US" b="1" dirty="0" smtClean="0">
                <a:solidFill>
                  <a:schemeClr val="tx1">
                    <a:lumMod val="50000"/>
                    <a:lumOff val="50000"/>
                  </a:schemeClr>
                </a:solidFill>
              </a:rPr>
              <a:t>*Sample </a:t>
            </a:r>
            <a:r>
              <a:rPr lang="en-US" b="1" dirty="0">
                <a:solidFill>
                  <a:schemeClr val="tx1">
                    <a:lumMod val="50000"/>
                    <a:lumOff val="50000"/>
                  </a:schemeClr>
                </a:solidFill>
              </a:rPr>
              <a:t>of  1320 residents, </a:t>
            </a:r>
            <a:r>
              <a:rPr lang="en-US" b="1" u="sng" dirty="0">
                <a:solidFill>
                  <a:schemeClr val="tx1">
                    <a:lumMod val="50000"/>
                    <a:lumOff val="50000"/>
                  </a:schemeClr>
                </a:solidFill>
              </a:rPr>
              <a:t>from 14 to 56 years old</a:t>
            </a:r>
            <a:r>
              <a:rPr lang="en-US" b="1" dirty="0">
                <a:solidFill>
                  <a:schemeClr val="tx1">
                    <a:lumMod val="50000"/>
                    <a:lumOff val="50000"/>
                  </a:schemeClr>
                </a:solidFill>
              </a:rPr>
              <a:t>, 18% women, 82% </a:t>
            </a:r>
            <a:r>
              <a:rPr lang="en-US" b="1" dirty="0" smtClean="0">
                <a:solidFill>
                  <a:schemeClr val="tx1">
                    <a:lumMod val="50000"/>
                    <a:lumOff val="50000"/>
                  </a:schemeClr>
                </a:solidFill>
              </a:rPr>
              <a:t>men  (2017)</a:t>
            </a:r>
            <a:endParaRPr lang="en-US" b="1" dirty="0">
              <a:solidFill>
                <a:schemeClr val="tx1">
                  <a:lumMod val="50000"/>
                  <a:lumOff val="50000"/>
                </a:schemeClr>
              </a:solidFill>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 y="6307444"/>
            <a:ext cx="9144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97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n-US" smtClean="0"/>
              <a:t>We Free 11 ottobre 2018</a:t>
            </a:r>
            <a:endParaRPr lang="it-IT"/>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 y="6309320"/>
            <a:ext cx="9144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a:xfrm>
            <a:off x="247625" y="2204864"/>
            <a:ext cx="8640960" cy="35283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p>
          <a:p>
            <a:pPr>
              <a:spcBef>
                <a:spcPct val="20000"/>
              </a:spcBef>
            </a:pPr>
            <a:r>
              <a:rPr lang="en-GB" sz="2400" b="1" dirty="0" smtClean="0">
                <a:solidFill>
                  <a:schemeClr val="tx1">
                    <a:tint val="75000"/>
                  </a:schemeClr>
                </a:solidFill>
                <a:ea typeface="Calibri"/>
                <a:cs typeface="Times New Roman"/>
              </a:rPr>
              <a:t>“The SP Community </a:t>
            </a:r>
            <a:r>
              <a:rPr lang="en-GB" sz="2400" b="1" dirty="0">
                <a:solidFill>
                  <a:schemeClr val="tx1">
                    <a:tint val="75000"/>
                  </a:schemeClr>
                </a:solidFill>
                <a:ea typeface="Calibri"/>
                <a:cs typeface="Times New Roman"/>
              </a:rPr>
              <a:t>is a micro-society[…] where we can train to face the future impact with the macro-society . For us, working is a way to get passionate about life, a way to rediscover interests and enthusiasms, to get used to having relationships with other people. The daily work, providing us with professional skills that give us </a:t>
            </a:r>
            <a:r>
              <a:rPr lang="en-GB" sz="2400" b="1" dirty="0" smtClean="0">
                <a:solidFill>
                  <a:schemeClr val="tx1">
                    <a:tint val="75000"/>
                  </a:schemeClr>
                </a:solidFill>
                <a:ea typeface="Calibri"/>
                <a:cs typeface="Times New Roman"/>
              </a:rPr>
              <a:t>self-awareness and consciousness  </a:t>
            </a:r>
            <a:r>
              <a:rPr lang="en-GB" sz="2400" b="1" dirty="0">
                <a:solidFill>
                  <a:schemeClr val="tx1">
                    <a:tint val="75000"/>
                  </a:schemeClr>
                </a:solidFill>
                <a:ea typeface="Calibri"/>
                <a:cs typeface="Times New Roman"/>
              </a:rPr>
              <a:t>of our possibilities, it is a starting point for an economically independent and dignified life”. V. </a:t>
            </a:r>
            <a:r>
              <a:rPr lang="en-GB" sz="2400" b="1" dirty="0" err="1">
                <a:solidFill>
                  <a:schemeClr val="tx1">
                    <a:tint val="75000"/>
                  </a:schemeClr>
                </a:solidFill>
                <a:ea typeface="Calibri"/>
                <a:cs typeface="Times New Roman"/>
              </a:rPr>
              <a:t>Muccioli</a:t>
            </a:r>
            <a:endParaRPr lang="en-GB" sz="2400" b="1" dirty="0">
              <a:solidFill>
                <a:schemeClr val="tx1">
                  <a:tint val="75000"/>
                </a:schemeClr>
              </a:solidFill>
              <a:ea typeface="Calibri"/>
              <a:cs typeface="Times New Roman"/>
            </a:endParaRPr>
          </a:p>
          <a:p>
            <a:pPr indent="-342900">
              <a:spcBef>
                <a:spcPct val="20000"/>
              </a:spcBef>
              <a:buFont typeface="Arial" panose="020B0604020202020204" pitchFamily="34" charset="0"/>
              <a:buChar char="•"/>
            </a:pPr>
            <a:endParaRPr lang="en-GB" sz="2000" b="1" dirty="0">
              <a:solidFill>
                <a:schemeClr val="tx1">
                  <a:tint val="75000"/>
                </a:schemeClr>
              </a:solidFill>
              <a:ea typeface="Calibri"/>
              <a:cs typeface="Times New Roman"/>
            </a:endParaRPr>
          </a:p>
        </p:txBody>
      </p:sp>
      <p:sp>
        <p:nvSpPr>
          <p:cNvPr id="14" name="CasellaDiTesto 13"/>
          <p:cNvSpPr txBox="1"/>
          <p:nvPr/>
        </p:nvSpPr>
        <p:spPr>
          <a:xfrm>
            <a:off x="1043608" y="654031"/>
            <a:ext cx="6984776" cy="584775"/>
          </a:xfrm>
          <a:prstGeom prst="rect">
            <a:avLst/>
          </a:prstGeom>
          <a:noFill/>
        </p:spPr>
        <p:txBody>
          <a:bodyPr wrap="square" rtlCol="0">
            <a:spAutoFit/>
          </a:bodyPr>
          <a:lstStyle/>
          <a:p>
            <a:pPr algn="ctr"/>
            <a:r>
              <a:rPr lang="it-IT" sz="3200" b="1" dirty="0" smtClean="0">
                <a:solidFill>
                  <a:schemeClr val="accent2"/>
                </a:solidFill>
              </a:rPr>
              <a:t>Work </a:t>
            </a:r>
            <a:r>
              <a:rPr lang="it-IT" sz="3200" b="1" dirty="0" err="1" smtClean="0">
                <a:solidFill>
                  <a:schemeClr val="accent2"/>
                </a:solidFill>
              </a:rPr>
              <a:t>at</a:t>
            </a:r>
            <a:r>
              <a:rPr lang="it-IT" sz="3200" b="1" dirty="0" smtClean="0">
                <a:solidFill>
                  <a:schemeClr val="accent2"/>
                </a:solidFill>
              </a:rPr>
              <a:t> San Patrignano</a:t>
            </a:r>
            <a:endParaRPr lang="it-IT" sz="3200" b="1" dirty="0">
              <a:solidFill>
                <a:schemeClr val="accent2"/>
              </a:solidFill>
            </a:endParaRPr>
          </a:p>
        </p:txBody>
      </p:sp>
    </p:spTree>
    <p:extLst>
      <p:ext uri="{BB962C8B-B14F-4D97-AF65-F5344CB8AC3E}">
        <p14:creationId xmlns:p14="http://schemas.microsoft.com/office/powerpoint/2010/main" val="8131288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i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77512</TotalTime>
  <Words>1292</Words>
  <Application>Microsoft Office PowerPoint</Application>
  <PresentationFormat>Presentazione su schermo (4:3)</PresentationFormat>
  <Paragraphs>209</Paragraphs>
  <Slides>19</Slides>
  <Notes>10</Notes>
  <HiddenSlides>0</HiddenSlides>
  <MMClips>0</MMClips>
  <ScaleCrop>false</ScaleCrop>
  <HeadingPairs>
    <vt:vector size="4" baseType="variant">
      <vt:variant>
        <vt:lpstr>Tema</vt:lpstr>
      </vt:variant>
      <vt:variant>
        <vt:i4>2</vt:i4>
      </vt:variant>
      <vt:variant>
        <vt:lpstr>Titoli diapositive</vt:lpstr>
      </vt:variant>
      <vt:variant>
        <vt:i4>19</vt:i4>
      </vt:variant>
    </vt:vector>
  </HeadingPairs>
  <TitlesOfParts>
    <vt:vector size="21" baseType="lpstr">
      <vt:lpstr>Tema di Office</vt:lpstr>
      <vt:lpstr>1_Elisa</vt:lpstr>
      <vt:lpstr>Presentazione standard di PowerPoint</vt:lpstr>
      <vt:lpstr>Presentazione standard di PowerPoint</vt:lpstr>
      <vt:lpstr>  “Research shows that physical and mental health are adversely affected by lack of work. You are more likely to suffer from obesity and depression, for example, if you are unemployed. This may be linked to another good that work helps to provide: self-esteem.”  Health, the exercise and development of skills and capacities, self-esteem based on the recognition of one’s achievements, a sense of social connectedness and exposure to the demands of cooperation are some of the intrinsic goods associated with working life that are imperilled by lack of work.  </vt:lpstr>
      <vt:lpstr>Presentazione standard di PowerPoint</vt:lpstr>
      <vt:lpstr>Presentazione standard di PowerPoint</vt:lpstr>
      <vt:lpstr>Work leave for SUD</vt:lpstr>
      <vt:lpstr>Presentazione standard di PowerPoint</vt:lpstr>
      <vt:lpstr>Presentazione standard di PowerPoint</vt:lpstr>
      <vt:lpstr>Presentazione standard di PowerPoint</vt:lpstr>
      <vt:lpstr>Some key figures of San Patrignano</vt:lpstr>
      <vt:lpstr>Presentazione standard di PowerPoint</vt:lpstr>
      <vt:lpstr>What we do to favor social reintegration  during the recovery process</vt:lpstr>
      <vt:lpstr>Presentazione standard di PowerPoint</vt:lpstr>
      <vt:lpstr>Presentazione standard di PowerPoint</vt:lpstr>
      <vt:lpstr>Presentazione standard di PowerPoint</vt:lpstr>
      <vt:lpstr>Courses and trainings</vt:lpstr>
      <vt:lpstr>Presentazione standard di PowerPoint</vt:lpstr>
      <vt:lpstr>Challenges for the future</vt:lpstr>
      <vt:lpstr>Thank you for your attention!</vt:lpstr>
    </vt:vector>
  </TitlesOfParts>
  <Company>Comunità San Patrignano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40 anni recupero, prevenzione, educazione: eroi o folli?</dc:title>
  <dc:creator>Antonio Boschini</dc:creator>
  <cp:lastModifiedBy>Monica Barzanti</cp:lastModifiedBy>
  <cp:revision>325</cp:revision>
  <cp:lastPrinted>2019-11-14T09:56:30Z</cp:lastPrinted>
  <dcterms:created xsi:type="dcterms:W3CDTF">2018-10-08T04:33:14Z</dcterms:created>
  <dcterms:modified xsi:type="dcterms:W3CDTF">2021-10-22T17:03:15Z</dcterms:modified>
</cp:coreProperties>
</file>