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93" r:id="rId3"/>
    <p:sldId id="294" r:id="rId4"/>
    <p:sldId id="295" r:id="rId5"/>
    <p:sldId id="296" r:id="rId6"/>
    <p:sldId id="297" r:id="rId7"/>
    <p:sldId id="298" r:id="rId8"/>
    <p:sldId id="299" r:id="rId9"/>
    <p:sldId id="300" r:id="rId10"/>
    <p:sldId id="302" r:id="rId11"/>
    <p:sldId id="303" r:id="rId12"/>
    <p:sldId id="292" r:id="rId13"/>
    <p:sldId id="301" r:id="rId14"/>
    <p:sldId id="304"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53"/>
    <p:restoredTop sz="80680"/>
  </p:normalViewPr>
  <p:slideViewPr>
    <p:cSldViewPr snapToGrid="0" snapToObjects="1">
      <p:cViewPr varScale="1">
        <p:scale>
          <a:sx n="75" d="100"/>
          <a:sy n="75" d="100"/>
        </p:scale>
        <p:origin x="168"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38EE790-4EC0-DE47-ACF3-40172C67CF39}" type="datetimeFigureOut">
              <a:rPr lang="en-US" smtClean="0"/>
              <a:t>5/9/21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4059E7-AA76-1C40-A27B-6DF8205A1910}" type="slidenum">
              <a:rPr lang="en-US" smtClean="0"/>
              <a:t>‹#›</a:t>
            </a:fld>
            <a:endParaRPr lang="en-US"/>
          </a:p>
        </p:txBody>
      </p:sp>
    </p:spTree>
    <p:extLst>
      <p:ext uri="{BB962C8B-B14F-4D97-AF65-F5344CB8AC3E}">
        <p14:creationId xmlns:p14="http://schemas.microsoft.com/office/powerpoint/2010/main" val="60487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000" y="685800"/>
            <a:ext cx="6096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723647169"/>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21935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728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a:spLocks noGrp="1"/>
          </p:cNvSpPr>
          <p:nvPr>
            <p:ph type="title"/>
          </p:nvPr>
        </p:nvSpPr>
        <p:spPr>
          <a:xfrm>
            <a:off x="1524000" y="1122364"/>
            <a:ext cx="9144000" cy="2387601"/>
          </a:xfrm>
          <a:prstGeom prst="rect">
            <a:avLst/>
          </a:prstGeom>
        </p:spPr>
        <p:txBody>
          <a:bodyPr anchor="b"/>
          <a:lstStyle>
            <a:lvl1pPr algn="ctr">
              <a:defRPr sz="6000"/>
            </a:lvl1pPr>
          </a:lstStyle>
          <a:p>
            <a:r>
              <a:rPr lang="en-GB"/>
              <a:t>Click to edit Master title style</a:t>
            </a:r>
            <a:endParaRPr/>
          </a:p>
        </p:txBody>
      </p:sp>
      <p:sp>
        <p:nvSpPr>
          <p:cNvPr id="12" name="Shape 12"/>
          <p:cNvSpPr>
            <a:spLocks noGrp="1"/>
          </p:cNvSpPr>
          <p:nvPr>
            <p:ph type="body" sz="quarter" idx="1"/>
          </p:nvPr>
        </p:nvSpPr>
        <p:spPr>
          <a:xfrm>
            <a:off x="1524000" y="3602039"/>
            <a:ext cx="9144000" cy="1655763"/>
          </a:xfrm>
          <a:prstGeom prst="rect">
            <a:avLst/>
          </a:prstGeom>
        </p:spPr>
        <p:txBody>
          <a:bodyPr/>
          <a:lstStyle>
            <a:lvl1pPr marL="0" indent="0" algn="ctr">
              <a:buSzTx/>
              <a:buFontTx/>
              <a:buNone/>
              <a:defRPr sz="2400"/>
            </a:lvl1pPr>
            <a:lvl2pPr marL="0" indent="457189" algn="ctr">
              <a:buSzTx/>
              <a:buFontTx/>
              <a:buNone/>
              <a:defRPr sz="2400"/>
            </a:lvl2pPr>
            <a:lvl3pPr marL="0" indent="914377" algn="ctr">
              <a:buSzTx/>
              <a:buFontTx/>
              <a:buNone/>
              <a:defRPr sz="2400"/>
            </a:lvl3pPr>
            <a:lvl4pPr marL="0" indent="1371566" algn="ctr">
              <a:buSzTx/>
              <a:buFontTx/>
              <a:buNone/>
              <a:defRPr sz="2400"/>
            </a:lvl4pPr>
            <a:lvl5pPr marL="0" indent="1828754" algn="ctr">
              <a:buSzTx/>
              <a:buFontTx/>
              <a:buNone/>
              <a:defRPr sz="2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3" name="Shape 1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Shape 92"/>
          <p:cNvSpPr>
            <a:spLocks noGrp="1"/>
          </p:cNvSpPr>
          <p:nvPr>
            <p:ph type="title"/>
          </p:nvPr>
        </p:nvSpPr>
        <p:spPr>
          <a:prstGeom prst="rect">
            <a:avLst/>
          </a:prstGeom>
        </p:spPr>
        <p:txBody>
          <a:bodyPr/>
          <a:lstStyle/>
          <a:p>
            <a:r>
              <a:rPr lang="en-GB"/>
              <a:t>Click to edit Master title style</a:t>
            </a:r>
            <a:endParaRPr/>
          </a:p>
        </p:txBody>
      </p:sp>
      <p:sp>
        <p:nvSpPr>
          <p:cNvPr id="93" name="Shape 93"/>
          <p:cNvSpPr>
            <a:spLocks noGrp="1"/>
          </p:cNvSpPr>
          <p:nvPr>
            <p:ph type="body" idx="1"/>
          </p:nvPr>
        </p:nvSpPr>
        <p:spPr>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94" name="Shape 9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Shape 101"/>
          <p:cNvSpPr>
            <a:spLocks noGrp="1"/>
          </p:cNvSpPr>
          <p:nvPr>
            <p:ph type="title"/>
          </p:nvPr>
        </p:nvSpPr>
        <p:spPr>
          <a:xfrm>
            <a:off x="8724901" y="365125"/>
            <a:ext cx="2628900" cy="5811838"/>
          </a:xfrm>
          <a:prstGeom prst="rect">
            <a:avLst/>
          </a:prstGeom>
        </p:spPr>
        <p:txBody>
          <a:bodyPr/>
          <a:lstStyle/>
          <a:p>
            <a:r>
              <a:rPr lang="en-GB"/>
              <a:t>Click to edit Master title style</a:t>
            </a:r>
            <a:endParaRPr/>
          </a:p>
        </p:txBody>
      </p:sp>
      <p:sp>
        <p:nvSpPr>
          <p:cNvPr id="102" name="Shape 102"/>
          <p:cNvSpPr>
            <a:spLocks noGrp="1"/>
          </p:cNvSpPr>
          <p:nvPr>
            <p:ph type="body" idx="1"/>
          </p:nvPr>
        </p:nvSpPr>
        <p:spPr>
          <a:xfrm>
            <a:off x="838201" y="365125"/>
            <a:ext cx="7734300" cy="58118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103" name="Shape 10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Shape 20"/>
          <p:cNvSpPr>
            <a:spLocks noGrp="1"/>
          </p:cNvSpPr>
          <p:nvPr>
            <p:ph type="title"/>
          </p:nvPr>
        </p:nvSpPr>
        <p:spPr>
          <a:prstGeom prst="rect">
            <a:avLst/>
          </a:prstGeom>
        </p:spPr>
        <p:txBody>
          <a:bodyPr/>
          <a:lstStyle/>
          <a:p>
            <a:r>
              <a:rPr lang="en-GB"/>
              <a:t>Click to edit Master title style</a:t>
            </a:r>
            <a:endParaRPr/>
          </a:p>
        </p:txBody>
      </p:sp>
      <p:sp>
        <p:nvSpPr>
          <p:cNvPr id="21" name="Shape 21"/>
          <p:cNvSpPr>
            <a:spLocks noGrp="1"/>
          </p:cNvSpPr>
          <p:nvPr>
            <p:ph type="body" idx="1"/>
          </p:nvPr>
        </p:nvSpPr>
        <p:spPr>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Shape 29"/>
          <p:cNvSpPr>
            <a:spLocks noGrp="1"/>
          </p:cNvSpPr>
          <p:nvPr>
            <p:ph type="title"/>
          </p:nvPr>
        </p:nvSpPr>
        <p:spPr>
          <a:xfrm>
            <a:off x="831851" y="1709740"/>
            <a:ext cx="10515600" cy="2852737"/>
          </a:xfrm>
          <a:prstGeom prst="rect">
            <a:avLst/>
          </a:prstGeom>
        </p:spPr>
        <p:txBody>
          <a:bodyPr anchor="b"/>
          <a:lstStyle>
            <a:lvl1pPr>
              <a:defRPr sz="6000"/>
            </a:lvl1pPr>
          </a:lstStyle>
          <a:p>
            <a:r>
              <a:rPr lang="en-GB"/>
              <a:t>Click to edit Master title style</a:t>
            </a:r>
            <a:endParaRPr/>
          </a:p>
        </p:txBody>
      </p:sp>
      <p:sp>
        <p:nvSpPr>
          <p:cNvPr id="30" name="Shape 30"/>
          <p:cNvSpPr>
            <a:spLocks noGrp="1"/>
          </p:cNvSpPr>
          <p:nvPr>
            <p:ph type="body" sz="quarter" idx="1"/>
          </p:nvPr>
        </p:nvSpPr>
        <p:spPr>
          <a:xfrm>
            <a:off x="831851" y="4589462"/>
            <a:ext cx="10515600" cy="1500188"/>
          </a:xfrm>
          <a:prstGeom prst="rect">
            <a:avLst/>
          </a:prstGeom>
        </p:spPr>
        <p:txBody>
          <a:bodyPr/>
          <a:lstStyle>
            <a:lvl1pPr marL="0" indent="0">
              <a:buSzTx/>
              <a:buFontTx/>
              <a:buNone/>
              <a:defRPr sz="2400">
                <a:solidFill>
                  <a:srgbClr val="888888"/>
                </a:solidFill>
              </a:defRPr>
            </a:lvl1pPr>
            <a:lvl2pPr marL="0" indent="457189">
              <a:buSzTx/>
              <a:buFontTx/>
              <a:buNone/>
              <a:defRPr sz="2400">
                <a:solidFill>
                  <a:srgbClr val="888888"/>
                </a:solidFill>
              </a:defRPr>
            </a:lvl2pPr>
            <a:lvl3pPr marL="0" indent="914377">
              <a:buSzTx/>
              <a:buFontTx/>
              <a:buNone/>
              <a:defRPr sz="2400">
                <a:solidFill>
                  <a:srgbClr val="888888"/>
                </a:solidFill>
              </a:defRPr>
            </a:lvl3pPr>
            <a:lvl4pPr marL="0" indent="1371566">
              <a:buSzTx/>
              <a:buFontTx/>
              <a:buNone/>
              <a:defRPr sz="2400">
                <a:solidFill>
                  <a:srgbClr val="888888"/>
                </a:solidFill>
              </a:defRPr>
            </a:lvl4pPr>
            <a:lvl5pPr marL="0" indent="1828754">
              <a:buSzTx/>
              <a:buFontTx/>
              <a:buNone/>
              <a:defRPr sz="2400">
                <a:solidFill>
                  <a:srgbClr val="888888"/>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Shape 38"/>
          <p:cNvSpPr>
            <a:spLocks noGrp="1"/>
          </p:cNvSpPr>
          <p:nvPr>
            <p:ph type="title"/>
          </p:nvPr>
        </p:nvSpPr>
        <p:spPr>
          <a:prstGeom prst="rect">
            <a:avLst/>
          </a:prstGeom>
        </p:spPr>
        <p:txBody>
          <a:bodyPr/>
          <a:lstStyle/>
          <a:p>
            <a:r>
              <a:rPr lang="en-GB"/>
              <a:t>Click to edit Master title style</a:t>
            </a:r>
            <a:endParaRPr/>
          </a:p>
        </p:txBody>
      </p:sp>
      <p:sp>
        <p:nvSpPr>
          <p:cNvPr id="39" name="Shape 39"/>
          <p:cNvSpPr>
            <a:spLocks noGrp="1"/>
          </p:cNvSpPr>
          <p:nvPr>
            <p:ph type="body"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Shape 47"/>
          <p:cNvSpPr>
            <a:spLocks noGrp="1"/>
          </p:cNvSpPr>
          <p:nvPr>
            <p:ph type="title"/>
          </p:nvPr>
        </p:nvSpPr>
        <p:spPr>
          <a:xfrm>
            <a:off x="839789" y="365127"/>
            <a:ext cx="10515601" cy="1325563"/>
          </a:xfrm>
          <a:prstGeom prst="rect">
            <a:avLst/>
          </a:prstGeom>
        </p:spPr>
        <p:txBody>
          <a:bodyPr/>
          <a:lstStyle/>
          <a:p>
            <a:r>
              <a:rPr lang="en-GB"/>
              <a:t>Click to edit Master title style</a:t>
            </a:r>
            <a:endParaRPr/>
          </a:p>
        </p:txBody>
      </p:sp>
      <p:sp>
        <p:nvSpPr>
          <p:cNvPr id="48" name="Shape 48"/>
          <p:cNvSpPr>
            <a:spLocks noGrp="1"/>
          </p:cNvSpPr>
          <p:nvPr>
            <p:ph type="body" sz="quarter" idx="1"/>
          </p:nvPr>
        </p:nvSpPr>
        <p:spPr>
          <a:xfrm>
            <a:off x="839788" y="1681165"/>
            <a:ext cx="5157789" cy="823913"/>
          </a:xfrm>
          <a:prstGeom prst="rect">
            <a:avLst/>
          </a:prstGeom>
        </p:spPr>
        <p:txBody>
          <a:bodyPr anchor="b"/>
          <a:lstStyle>
            <a:lvl1pPr marL="0" indent="0">
              <a:buSzTx/>
              <a:buFontTx/>
              <a:buNone/>
              <a:defRPr sz="2400" b="1"/>
            </a:lvl1pPr>
            <a:lvl2pPr marL="0" indent="457189">
              <a:buSzTx/>
              <a:buFontTx/>
              <a:buNone/>
              <a:defRPr sz="2400" b="1"/>
            </a:lvl2pPr>
            <a:lvl3pPr marL="0" indent="914377">
              <a:buSzTx/>
              <a:buFontTx/>
              <a:buNone/>
              <a:defRPr sz="2400" b="1"/>
            </a:lvl3pPr>
            <a:lvl4pPr marL="0" indent="1371566">
              <a:buSzTx/>
              <a:buFontTx/>
              <a:buNone/>
              <a:defRPr sz="2400" b="1"/>
            </a:lvl4pPr>
            <a:lvl5pPr marL="0" indent="1828754">
              <a:buSzTx/>
              <a:buFontTx/>
              <a:buNone/>
              <a:defRPr sz="2400" b="1"/>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49" name="Shape 49"/>
          <p:cNvSpPr>
            <a:spLocks noGrp="1"/>
          </p:cNvSpPr>
          <p:nvPr>
            <p:ph type="body" sz="quarter" idx="13"/>
          </p:nvPr>
        </p:nvSpPr>
        <p:spPr>
          <a:xfrm>
            <a:off x="6172201" y="1681165"/>
            <a:ext cx="5183188" cy="823913"/>
          </a:xfrm>
          <a:prstGeom prst="rect">
            <a:avLst/>
          </a:prstGeom>
        </p:spPr>
        <p:txBody>
          <a:bodyPr anchor="b"/>
          <a:lstStyle>
            <a:lvl1pPr marL="0" indent="0">
              <a:buSzTx/>
              <a:buFontTx/>
              <a:buNone/>
              <a:defRPr sz="2400" b="1"/>
            </a:lvl1pPr>
          </a:lstStyle>
          <a:p>
            <a:pPr marL="0" lvl="0" indent="0">
              <a:buSzTx/>
              <a:buFontTx/>
              <a:buNone/>
              <a:defRPr sz="2400" b="1"/>
            </a:pPr>
            <a:r>
              <a:rPr lang="en-GB"/>
              <a:t>Click to edit Master text styles</a:t>
            </a:r>
          </a:p>
        </p:txBody>
      </p:sp>
      <p:sp>
        <p:nvSpPr>
          <p:cNvPr id="50" name="Shape 5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Shape 57"/>
          <p:cNvSpPr>
            <a:spLocks noGrp="1"/>
          </p:cNvSpPr>
          <p:nvPr>
            <p:ph type="title"/>
          </p:nvPr>
        </p:nvSpPr>
        <p:spPr>
          <a:prstGeom prst="rect">
            <a:avLst/>
          </a:prstGeom>
        </p:spPr>
        <p:txBody>
          <a:bodyPr/>
          <a:lstStyle/>
          <a:p>
            <a:r>
              <a:rPr lang="en-GB"/>
              <a:t>Click to edit Master title style</a:t>
            </a:r>
            <a:endParaRPr/>
          </a:p>
        </p:txBody>
      </p:sp>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hape 6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Shape 72"/>
          <p:cNvSpPr>
            <a:spLocks noGrp="1"/>
          </p:cNvSpPr>
          <p:nvPr>
            <p:ph type="title"/>
          </p:nvPr>
        </p:nvSpPr>
        <p:spPr>
          <a:xfrm>
            <a:off x="839789" y="457200"/>
            <a:ext cx="3932239" cy="1600200"/>
          </a:xfrm>
          <a:prstGeom prst="rect">
            <a:avLst/>
          </a:prstGeom>
        </p:spPr>
        <p:txBody>
          <a:bodyPr anchor="b"/>
          <a:lstStyle>
            <a:lvl1pPr>
              <a:defRPr sz="3200"/>
            </a:lvl1pPr>
          </a:lstStyle>
          <a:p>
            <a:r>
              <a:rPr lang="en-GB"/>
              <a:t>Click to edit Master title style</a:t>
            </a:r>
            <a:endParaRPr/>
          </a:p>
        </p:txBody>
      </p:sp>
      <p:sp>
        <p:nvSpPr>
          <p:cNvPr id="73" name="Shape 73"/>
          <p:cNvSpPr>
            <a:spLocks noGrp="1"/>
          </p:cNvSpPr>
          <p:nvPr>
            <p:ph type="body" sz="half" idx="1"/>
          </p:nvPr>
        </p:nvSpPr>
        <p:spPr>
          <a:xfrm>
            <a:off x="5183187" y="987427"/>
            <a:ext cx="6172201" cy="4873625"/>
          </a:xfrm>
          <a:prstGeom prst="rect">
            <a:avLst/>
          </a:prstGeom>
        </p:spPr>
        <p:txBody>
          <a:bodyPr/>
          <a:lstStyle>
            <a:lvl1pPr>
              <a:defRPr sz="3200"/>
            </a:lvl1pPr>
            <a:lvl2pPr marL="718439" indent="-261251">
              <a:defRPr sz="3200"/>
            </a:lvl2pPr>
            <a:lvl3pPr marL="1219170" indent="-304792">
              <a:defRPr sz="3200"/>
            </a:lvl3pPr>
            <a:lvl4pPr marL="1737317" indent="-365751">
              <a:defRPr sz="3200"/>
            </a:lvl4pPr>
            <a:lvl5pPr marL="2194505" indent="-365751">
              <a:defRPr sz="32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74" name="Shape 74"/>
          <p:cNvSpPr>
            <a:spLocks noGrp="1"/>
          </p:cNvSpPr>
          <p:nvPr>
            <p:ph type="body" sz="quarter" idx="13"/>
          </p:nvPr>
        </p:nvSpPr>
        <p:spPr>
          <a:xfrm>
            <a:off x="839787" y="2057400"/>
            <a:ext cx="3932239" cy="3811588"/>
          </a:xfrm>
          <a:prstGeom prst="rect">
            <a:avLst/>
          </a:prstGeom>
        </p:spPr>
        <p:txBody>
          <a:bodyPr/>
          <a:lstStyle>
            <a:lvl1pPr marL="0" indent="0">
              <a:buSzTx/>
              <a:buFontTx/>
              <a:buNone/>
              <a:defRPr sz="1600"/>
            </a:lvl1pPr>
          </a:lstStyle>
          <a:p>
            <a:pPr marL="0" lvl="0" indent="0">
              <a:buSzTx/>
              <a:buFontTx/>
              <a:buNone/>
              <a:defRPr sz="1600"/>
            </a:pPr>
            <a:r>
              <a:rPr lang="en-GB"/>
              <a:t>Click to edit Master text styles</a:t>
            </a:r>
          </a:p>
        </p:txBody>
      </p:sp>
      <p:sp>
        <p:nvSpPr>
          <p:cNvPr id="75" name="Shape 7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Shape 82"/>
          <p:cNvSpPr>
            <a:spLocks noGrp="1"/>
          </p:cNvSpPr>
          <p:nvPr>
            <p:ph type="title"/>
          </p:nvPr>
        </p:nvSpPr>
        <p:spPr>
          <a:xfrm>
            <a:off x="839789" y="457200"/>
            <a:ext cx="3932239" cy="1600200"/>
          </a:xfrm>
          <a:prstGeom prst="rect">
            <a:avLst/>
          </a:prstGeom>
        </p:spPr>
        <p:txBody>
          <a:bodyPr anchor="b"/>
          <a:lstStyle>
            <a:lvl1pPr>
              <a:defRPr sz="3200"/>
            </a:lvl1pPr>
          </a:lstStyle>
          <a:p>
            <a:r>
              <a:rPr lang="en-GB"/>
              <a:t>Click to edit Master title style</a:t>
            </a:r>
            <a:endParaRPr/>
          </a:p>
        </p:txBody>
      </p:sp>
      <p:sp>
        <p:nvSpPr>
          <p:cNvPr id="83" name="Shape 83"/>
          <p:cNvSpPr>
            <a:spLocks noGrp="1"/>
          </p:cNvSpPr>
          <p:nvPr>
            <p:ph type="pic" sz="half" idx="13"/>
          </p:nvPr>
        </p:nvSpPr>
        <p:spPr>
          <a:xfrm>
            <a:off x="5183187" y="987427"/>
            <a:ext cx="6172201" cy="4873625"/>
          </a:xfrm>
          <a:prstGeom prst="rect">
            <a:avLst/>
          </a:prstGeom>
        </p:spPr>
        <p:txBody>
          <a:bodyPr lIns="91439" rIns="91439">
            <a:noAutofit/>
          </a:bodyPr>
          <a:lstStyle/>
          <a:p>
            <a:r>
              <a:rPr lang="en-GB"/>
              <a:t>Click icon to add picture</a:t>
            </a:r>
            <a:endParaRPr/>
          </a:p>
        </p:txBody>
      </p:sp>
      <p:sp>
        <p:nvSpPr>
          <p:cNvPr id="84" name="Shape 84"/>
          <p:cNvSpPr>
            <a:spLocks noGrp="1"/>
          </p:cNvSpPr>
          <p:nvPr>
            <p:ph type="body" sz="quarter" idx="1"/>
          </p:nvPr>
        </p:nvSpPr>
        <p:spPr>
          <a:xfrm>
            <a:off x="839789" y="2057400"/>
            <a:ext cx="3932239" cy="3811588"/>
          </a:xfrm>
          <a:prstGeom prst="rect">
            <a:avLst/>
          </a:prstGeom>
        </p:spPr>
        <p:txBody>
          <a:bodyPr/>
          <a:lstStyle>
            <a:lvl1pPr marL="0" indent="0">
              <a:buSzTx/>
              <a:buFontTx/>
              <a:buNone/>
              <a:defRPr sz="1600"/>
            </a:lvl1pPr>
            <a:lvl2pPr marL="0" indent="457189">
              <a:buSzTx/>
              <a:buFontTx/>
              <a:buNone/>
              <a:defRPr sz="1600"/>
            </a:lvl2pPr>
            <a:lvl3pPr marL="0" indent="914377">
              <a:buSzTx/>
              <a:buFontTx/>
              <a:buNone/>
              <a:defRPr sz="1600"/>
            </a:lvl3pPr>
            <a:lvl4pPr marL="0" indent="1371566">
              <a:buSzTx/>
              <a:buFontTx/>
              <a:buNone/>
              <a:defRPr sz="1600"/>
            </a:lvl4pPr>
            <a:lvl5pPr marL="0" indent="1828754">
              <a:buSzTx/>
              <a:buFontTx/>
              <a:buNone/>
              <a:defRPr sz="16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a:p>
        </p:txBody>
      </p:sp>
      <p:sp>
        <p:nvSpPr>
          <p:cNvPr id="85" name="Shape 8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38200" y="365127"/>
            <a:ext cx="10515600" cy="132556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Shape 3"/>
          <p:cNvSpPr>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078728" y="6400414"/>
            <a:ext cx="275073"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914377"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l" defTabSz="914377"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l" defTabSz="914377"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l" defTabSz="914377"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l" defTabSz="914377"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l" defTabSz="914377"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l" defTabSz="914377"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l" defTabSz="914377"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l" defTabSz="914377" rtl="0" eaLnBrk="1" latinLnBrk="0" hangingPunct="1">
        <a:lnSpc>
          <a:spcPct val="9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228594" marR="0" indent="-228594" algn="l" defTabSz="914377"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1pPr>
      <a:lvl2pPr marL="723882" marR="0" indent="-266693" algn="l" defTabSz="914377"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2pPr>
      <a:lvl3pPr marL="1234408" marR="0" indent="-320031" algn="l" defTabSz="914377"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3pPr>
      <a:lvl4pPr marL="1727157" marR="0" indent="-355591" algn="l" defTabSz="914377"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4pPr>
      <a:lvl5pPr marL="2184345" marR="0" indent="-355591" algn="l" defTabSz="914377"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5pPr>
      <a:lvl6pPr marL="2641534" marR="0" indent="-355591" algn="l" defTabSz="914377"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6pPr>
      <a:lvl7pPr marL="3098723" marR="0" indent="-355591" algn="l" defTabSz="914377"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7pPr>
      <a:lvl8pPr marL="3555911" marR="0" indent="-355591" algn="l" defTabSz="914377"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8pPr>
      <a:lvl9pPr marL="4013100" marR="0" indent="-355591" algn="l" defTabSz="914377" rtl="0" eaLnBrk="1" latinLnBrk="0" hangingPunct="1">
        <a:lnSpc>
          <a:spcPct val="90000"/>
        </a:lnSpc>
        <a:spcBef>
          <a:spcPts val="1000"/>
        </a:spcBef>
        <a:spcAft>
          <a:spcPts val="0"/>
        </a:spcAft>
        <a:buClrTx/>
        <a:buSzPct val="100000"/>
        <a:buFont typeface="Arial"/>
        <a:buChar char="•"/>
        <a:tabLst/>
        <a:defRPr sz="28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377"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189" algn="r" defTabSz="914377"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377" algn="r" defTabSz="914377"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566" algn="r" defTabSz="914377"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754" algn="r" defTabSz="914377"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5943" algn="r" defTabSz="914377"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131" algn="r" defTabSz="914377"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320" algn="r" defTabSz="914377"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509" algn="r" defTabSz="914377"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brewminate.com/the-importance-of-listening-in-effective-communication/" TargetMode="External"/><Relationship Id="rId2" Type="http://schemas.openxmlformats.org/officeDocument/2006/relationships/image" Target="../media/image30.jpg"/><Relationship Id="rId1" Type="http://schemas.openxmlformats.org/officeDocument/2006/relationships/slideLayout" Target="../slideLayouts/slideLayout2.xml"/><Relationship Id="rId6" Type="http://schemas.openxmlformats.org/officeDocument/2006/relationships/hyperlink" Target="https://www.praxisframework.org/resource-pages/lucidus-45--core-competences" TargetMode="External"/><Relationship Id="rId5" Type="http://schemas.openxmlformats.org/officeDocument/2006/relationships/image" Target="../media/image31.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image" Target="../media/image32.png"/><Relationship Id="rId7" Type="http://schemas.openxmlformats.org/officeDocument/2006/relationships/hyperlink" Target="http://www.thebluediamondgallery.com/handwriting/p/prevention.html" TargetMode="External"/><Relationship Id="rId2" Type="http://schemas.openxmlformats.org/officeDocument/2006/relationships/hyperlink" Target="https://doi.org/10.1093/eurpub/ckx189.146" TargetMode="External"/><Relationship Id="rId1" Type="http://schemas.openxmlformats.org/officeDocument/2006/relationships/slideLayout" Target="../slideLayouts/slideLayout2.xml"/><Relationship Id="rId6" Type="http://schemas.openxmlformats.org/officeDocument/2006/relationships/image" Target="../media/image33.jpg"/><Relationship Id="rId5" Type="http://schemas.openxmlformats.org/officeDocument/2006/relationships/image" Target="../media/image1.jpg"/><Relationship Id="rId4" Type="http://schemas.openxmlformats.org/officeDocument/2006/relationships/hyperlink" Target="http://alfonzogoodlet.wikidot.com/blog:1"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3.0/" TargetMode="External"/><Relationship Id="rId13" Type="http://schemas.openxmlformats.org/officeDocument/2006/relationships/hyperlink" Target="https://www.pictofigo.com/freehand-free-image/1" TargetMode="External"/><Relationship Id="rId3" Type="http://schemas.openxmlformats.org/officeDocument/2006/relationships/hyperlink" Target="https://www.emcdda.europa.eu/best-practice#view-start" TargetMode="External"/><Relationship Id="rId7" Type="http://schemas.openxmlformats.org/officeDocument/2006/relationships/hyperlink" Target="https://cambraza.blogspot.com/2013/06/prevention-is-better-than-cure.html" TargetMode="External"/><Relationship Id="rId12"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jpg"/><Relationship Id="rId11" Type="http://schemas.openxmlformats.org/officeDocument/2006/relationships/hyperlink" Target="https://creativecommons.org/licenses/by-sa/3.0/" TargetMode="External"/><Relationship Id="rId5" Type="http://schemas.openxmlformats.org/officeDocument/2006/relationships/image" Target="../media/image1.jpg"/><Relationship Id="rId10" Type="http://schemas.openxmlformats.org/officeDocument/2006/relationships/hyperlink" Target="http://www.picpedia.org/highway-signs/p/prevention.html" TargetMode="External"/><Relationship Id="rId4" Type="http://schemas.openxmlformats.org/officeDocument/2006/relationships/image" Target="../media/image34.png"/><Relationship Id="rId9" Type="http://schemas.openxmlformats.org/officeDocument/2006/relationships/image" Target="../media/image36.jpg"/></Relationships>
</file>

<file path=ppt/slides/_rels/slide13.xml.rels><?xml version="1.0" encoding="UTF-8" standalone="yes"?>
<Relationships xmlns="http://schemas.openxmlformats.org/package/2006/relationships"><Relationship Id="rId8" Type="http://schemas.openxmlformats.org/officeDocument/2006/relationships/hyperlink" Target="https://press.rebus.community/introductiontocommunitypsychology/chapter/community-organizing-partnerships-and-coalitions/barbara_gittings_1965/" TargetMode="External"/><Relationship Id="rId3" Type="http://schemas.openxmlformats.org/officeDocument/2006/relationships/hyperlink" Target="https://cambraza.blogspot.com/2013/06/prevention-is-better-than-cure.html" TargetMode="External"/><Relationship Id="rId7" Type="http://schemas.openxmlformats.org/officeDocument/2006/relationships/image" Target="../media/image39.jpg"/><Relationship Id="rId2" Type="http://schemas.openxmlformats.org/officeDocument/2006/relationships/image" Target="../media/image35.jpg"/><Relationship Id="rId1" Type="http://schemas.openxmlformats.org/officeDocument/2006/relationships/slideLayout" Target="../slideLayouts/slideLayout2.xml"/><Relationship Id="rId6" Type="http://schemas.openxmlformats.org/officeDocument/2006/relationships/hyperlink" Target="http://la7del17inenglish.blogspot.com/2012/08/food-pyramid.html" TargetMode="External"/><Relationship Id="rId5" Type="http://schemas.openxmlformats.org/officeDocument/2006/relationships/image" Target="../media/image38.jpg"/><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pixabay.com/en/thank-you-card-gnome-house-kids-970872/"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hyperlink" Target="https://creativecommons.org/licenses/by-nc-nd/3.0/" TargetMode="Externa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thehealthandfitness-tips.blogspot.com/" TargetMode="External"/><Relationship Id="rId5" Type="http://schemas.openxmlformats.org/officeDocument/2006/relationships/image" Target="../media/image3.jpg"/><Relationship Id="rId4" Type="http://schemas.openxmlformats.org/officeDocument/2006/relationships/hyperlink" Target="https://www.flickr.com/photos/european_parliament/8511767103"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s://simple.wikipedia.org/wiki/File:Stop_sign_light_red.svg" TargetMode="External"/><Relationship Id="rId7" Type="http://schemas.openxmlformats.org/officeDocument/2006/relationships/hyperlink" Target="http://pngimg.com/download/25694"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png"/><Relationship Id="rId11" Type="http://schemas.openxmlformats.org/officeDocument/2006/relationships/hyperlink" Target="https://creativecommons.org/licenses/by-nc/3.0/" TargetMode="External"/><Relationship Id="rId5" Type="http://schemas.openxmlformats.org/officeDocument/2006/relationships/hyperlink" Target="http://www.progressive-charlestown.com/2012/05/things-that-you-really-shouldnt-do.html" TargetMode="External"/><Relationship Id="rId10" Type="http://schemas.openxmlformats.org/officeDocument/2006/relationships/image" Target="../media/image1.jpg"/><Relationship Id="rId4" Type="http://schemas.openxmlformats.org/officeDocument/2006/relationships/image" Target="../media/image5.gif"/><Relationship Id="rId9" Type="http://schemas.openxmlformats.org/officeDocument/2006/relationships/hyperlink" Target="https://en.wikipedia.org/wiki/Don%27t_(game_show)"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alcoholpolicy.net/2012/01/dh-streamlines-public-health-social-marketing-operations.html" TargetMode="External"/><Relationship Id="rId7" Type="http://schemas.openxmlformats.org/officeDocument/2006/relationships/hyperlink" Target="https://blogdemajeperez.blogspot.com/2012/10/healthy-habits.html" TargetMode="Externa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JPG"/><Relationship Id="rId11" Type="http://schemas.openxmlformats.org/officeDocument/2006/relationships/hyperlink" Target="https://creativecommons.org/licenses/by-nc-nd/3.0/" TargetMode="External"/><Relationship Id="rId5" Type="http://schemas.openxmlformats.org/officeDocument/2006/relationships/hyperlink" Target="https://www.nagpurtoday.in/simple-steps-to-stay-positive" TargetMode="External"/><Relationship Id="rId10" Type="http://schemas.openxmlformats.org/officeDocument/2006/relationships/image" Target="../media/image1.jpg"/><Relationship Id="rId4" Type="http://schemas.openxmlformats.org/officeDocument/2006/relationships/image" Target="../media/image9.jpg"/><Relationship Id="rId9" Type="http://schemas.openxmlformats.org/officeDocument/2006/relationships/hyperlink" Target="http://chrishildrew.wordpress.com/2013/02/09/positive-languag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iloasiapacific/35734593175/" TargetMode="External"/><Relationship Id="rId13" Type="http://schemas.openxmlformats.org/officeDocument/2006/relationships/image" Target="../media/image17.jpg"/><Relationship Id="rId3" Type="http://schemas.openxmlformats.org/officeDocument/2006/relationships/image" Target="../media/image12.png"/><Relationship Id="rId7" Type="http://schemas.openxmlformats.org/officeDocument/2006/relationships/image" Target="../media/image14.jpg"/><Relationship Id="rId12" Type="http://schemas.openxmlformats.org/officeDocument/2006/relationships/hyperlink" Target="https://80000hours.org/career-guide/community/" TargetMode="External"/><Relationship Id="rId2" Type="http://schemas.openxmlformats.org/officeDocument/2006/relationships/image" Target="../media/image1.jpg"/><Relationship Id="rId16" Type="http://schemas.openxmlformats.org/officeDocument/2006/relationships/hyperlink" Target="https://www.rawpixel.com/image/478006/save-the-environment" TargetMode="External"/><Relationship Id="rId1" Type="http://schemas.openxmlformats.org/officeDocument/2006/relationships/slideLayout" Target="../slideLayouts/slideLayout2.xml"/><Relationship Id="rId6" Type="http://schemas.openxmlformats.org/officeDocument/2006/relationships/hyperlink" Target="https://englishosaca.wordpress.com/fifth-grade-2/schools/" TargetMode="External"/><Relationship Id="rId11" Type="http://schemas.openxmlformats.org/officeDocument/2006/relationships/image" Target="../media/image16.jpg"/><Relationship Id="rId5" Type="http://schemas.openxmlformats.org/officeDocument/2006/relationships/image" Target="../media/image13.jpg"/><Relationship Id="rId15" Type="http://schemas.openxmlformats.org/officeDocument/2006/relationships/image" Target="../media/image18.jpg"/><Relationship Id="rId10" Type="http://schemas.openxmlformats.org/officeDocument/2006/relationships/hyperlink" Target="https://www.pexels.com/photo/family-gathering-for-a-group-hug-4262410/" TargetMode="External"/><Relationship Id="rId4" Type="http://schemas.openxmlformats.org/officeDocument/2006/relationships/hyperlink" Target="https://en.wikipedia.org/wiki/SMART_criteria" TargetMode="External"/><Relationship Id="rId9" Type="http://schemas.openxmlformats.org/officeDocument/2006/relationships/image" Target="../media/image15.jpeg"/><Relationship Id="rId14" Type="http://schemas.openxmlformats.org/officeDocument/2006/relationships/hyperlink" Target="https://courses.lumenlearning.com/americangovernment/chapter/the-impact-of-the-media/"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www.geeksvgs.com/id/247171" TargetMode="External"/><Relationship Id="rId3" Type="http://schemas.openxmlformats.org/officeDocument/2006/relationships/hyperlink" Target="http://www.dudeiwantthat.com/entertainment/books/introductory-calculus-for-infants.asp" TargetMode="External"/><Relationship Id="rId7" Type="http://schemas.openxmlformats.org/officeDocument/2006/relationships/image" Target="../media/image22.png"/><Relationship Id="rId2" Type="http://schemas.openxmlformats.org/officeDocument/2006/relationships/image" Target="../media/image19.jpg"/><Relationship Id="rId1" Type="http://schemas.openxmlformats.org/officeDocument/2006/relationships/slideLayout" Target="../slideLayouts/slideLayout2.xml"/><Relationship Id="rId6" Type="http://schemas.openxmlformats.org/officeDocument/2006/relationships/hyperlink" Target="https://mesh.tghn.org/articles/engaging-science-conference-report/" TargetMode="External"/><Relationship Id="rId5" Type="http://schemas.openxmlformats.org/officeDocument/2006/relationships/image" Target="../media/image21.jpg"/><Relationship Id="rId4" Type="http://schemas.openxmlformats.org/officeDocument/2006/relationships/image" Target="../media/image20.jpeg"/><Relationship Id="rId9" Type="http://schemas.openxmlformats.org/officeDocument/2006/relationships/image" Target="../media/image1.jpg"/></Relationships>
</file>

<file path=ppt/slides/_rels/slide7.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pauldunay.com/influencers-vs-advocates-in-b2b-marketing/" TargetMode="External"/><Relationship Id="rId7" Type="http://schemas.openxmlformats.org/officeDocument/2006/relationships/hyperlink" Target="https://sabguthrie.info/influencer-marketing-year-in-review-2019/" TargetMode="External"/><Relationship Id="rId2" Type="http://schemas.openxmlformats.org/officeDocument/2006/relationships/image" Target="../media/image23.jpg"/><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hyperlink" Target="http://www.healthgrad.com/most-trusted-health-care-providers/" TargetMode="Externa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hyperlink" Target="http://blog.ncce.org/2017/07/11/microsoft-roadshow-trainings-coming-way/" TargetMode="External"/><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hyperlink" Target="https://www.auroraconsult.com/using-program-evaluation-a-guide-for-the-nonprofit-board-of-directors/" TargetMode="External"/><Relationship Id="rId5" Type="http://schemas.openxmlformats.org/officeDocument/2006/relationships/image" Target="../media/image27.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hyperlink" Target="https://openpress.usask.ca/guidetophysicalactivity/chapter/2-6-engaging-in-healthy-behavior-change-2/" TargetMode="External"/><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hyperlink" Target="https://commons.wikimedia.org/wiki/File:Information_Overload.png" TargetMode="External"/><Relationship Id="rId5" Type="http://schemas.openxmlformats.org/officeDocument/2006/relationships/image" Target="../media/image29.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bwMode="auto">
          <a:xfrm>
            <a:off x="2156076" y="2284841"/>
            <a:ext cx="7879848" cy="1944000"/>
          </a:xfrm>
          <a:prstGeom prst="rect">
            <a:avLst/>
          </a:prstGeom>
          <a:noFill/>
          <a:ln>
            <a:noFill/>
          </a:ln>
        </p:spPr>
      </p:pic>
      <p:sp>
        <p:nvSpPr>
          <p:cNvPr id="2" name="TextBox 1"/>
          <p:cNvSpPr txBox="1"/>
          <p:nvPr/>
        </p:nvSpPr>
        <p:spPr>
          <a:xfrm>
            <a:off x="2156076" y="4710898"/>
            <a:ext cx="7879848"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defTabSz="914377"/>
            <a:endParaRPr lang="en-US" sz="30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4B7C1DD-857C-4D03-AAB3-C5C95BD51A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500831"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5C8D5-D885-A54E-8201-788E6A30C405}"/>
              </a:ext>
            </a:extLst>
          </p:cNvPr>
          <p:cNvSpPr>
            <a:spLocks noGrp="1"/>
          </p:cNvSpPr>
          <p:nvPr>
            <p:ph type="title"/>
          </p:nvPr>
        </p:nvSpPr>
        <p:spPr>
          <a:xfrm>
            <a:off x="821516" y="640263"/>
            <a:ext cx="6713140" cy="1344975"/>
          </a:xfrm>
        </p:spPr>
        <p:txBody>
          <a:bodyPr vert="horz" lIns="91440" tIns="45720" rIns="91440" bIns="45720" rtlCol="0" anchor="ctr">
            <a:normAutofit/>
          </a:bodyPr>
          <a:lstStyle/>
          <a:p>
            <a:pPr defTabSz="914400">
              <a:spcBef>
                <a:spcPct val="0"/>
              </a:spcBef>
            </a:pPr>
            <a:r>
              <a:rPr lang="en-US" sz="4000" kern="1200">
                <a:solidFill>
                  <a:schemeClr val="tx1"/>
                </a:solidFill>
              </a:rPr>
              <a:t>Issues for Smoking Prevention </a:t>
            </a:r>
            <a:br>
              <a:rPr lang="en-US" sz="4000" kern="1200">
                <a:solidFill>
                  <a:schemeClr val="tx1"/>
                </a:solidFill>
              </a:rPr>
            </a:br>
            <a:r>
              <a:rPr lang="en-US" sz="4000" kern="1200">
                <a:solidFill>
                  <a:schemeClr val="tx1"/>
                </a:solidFill>
              </a:rPr>
              <a:t>(contd.)</a:t>
            </a:r>
          </a:p>
        </p:txBody>
      </p:sp>
      <p:pic>
        <p:nvPicPr>
          <p:cNvPr id="12" name="Picture 11" descr="A picture containing text, sign, outdoor&#10;&#10;Description automatically generated">
            <a:extLst>
              <a:ext uri="{FF2B5EF4-FFF2-40B4-BE49-F238E27FC236}">
                <a16:creationId xmlns:a16="http://schemas.microsoft.com/office/drawing/2014/main" id="{C0EDBEFE-C296-7D44-AA9D-84BE9C9BD2A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151336" y="591092"/>
            <a:ext cx="4065485" cy="1992088"/>
          </a:xfrm>
          <a:prstGeom prst="rect">
            <a:avLst/>
          </a:prstGeom>
        </p:spPr>
      </p:pic>
      <p:sp>
        <p:nvSpPr>
          <p:cNvPr id="3" name="Text Placeholder 2">
            <a:extLst>
              <a:ext uri="{FF2B5EF4-FFF2-40B4-BE49-F238E27FC236}">
                <a16:creationId xmlns:a16="http://schemas.microsoft.com/office/drawing/2014/main" id="{4094CCE7-0207-AC4D-9DB2-2DCACC678830}"/>
              </a:ext>
            </a:extLst>
          </p:cNvPr>
          <p:cNvSpPr>
            <a:spLocks noGrp="1"/>
          </p:cNvSpPr>
          <p:nvPr>
            <p:ph type="body" idx="1"/>
          </p:nvPr>
        </p:nvSpPr>
        <p:spPr>
          <a:xfrm>
            <a:off x="821514" y="2121762"/>
            <a:ext cx="6723145" cy="3626917"/>
          </a:xfrm>
        </p:spPr>
        <p:txBody>
          <a:bodyPr vert="horz" lIns="91440" tIns="45720" rIns="91440" bIns="45720" rtlCol="0">
            <a:normAutofit/>
          </a:bodyPr>
          <a:lstStyle/>
          <a:p>
            <a:pPr indent="-228600" defTabSz="914400">
              <a:buFont typeface="Arial" panose="020B0604020202020204" pitchFamily="34" charset="0"/>
              <a:buChar char="•"/>
            </a:pPr>
            <a:r>
              <a:rPr lang="en-US" sz="2200" kern="1200" dirty="0">
                <a:solidFill>
                  <a:schemeClr val="tx1"/>
                </a:solidFill>
                <a:latin typeface="+mn-lt"/>
                <a:ea typeface="+mn-ea"/>
                <a:cs typeface="+mn-cs"/>
              </a:rPr>
              <a:t>Is it about addressing the skills, competencies and related issues that effect healthy </a:t>
            </a:r>
            <a:r>
              <a:rPr lang="en-US" sz="2200" kern="1200" dirty="0" err="1">
                <a:solidFill>
                  <a:schemeClr val="tx1"/>
                </a:solidFill>
                <a:latin typeface="+mn-lt"/>
                <a:ea typeface="+mn-ea"/>
                <a:cs typeface="+mn-cs"/>
              </a:rPr>
              <a:t>behaviour</a:t>
            </a:r>
            <a:r>
              <a:rPr lang="en-US" sz="2200" kern="1200" dirty="0">
                <a:solidFill>
                  <a:schemeClr val="tx1"/>
                </a:solidFill>
                <a:latin typeface="+mn-lt"/>
                <a:ea typeface="+mn-ea"/>
                <a:cs typeface="+mn-cs"/>
              </a:rPr>
              <a:t>?</a:t>
            </a:r>
          </a:p>
          <a:p>
            <a:pPr indent="-228600" defTabSz="914400">
              <a:buFont typeface="Arial" panose="020B0604020202020204" pitchFamily="34" charset="0"/>
              <a:buChar char="•"/>
            </a:pPr>
            <a:endParaRPr lang="en-US" sz="2200" kern="1200" dirty="0">
              <a:solidFill>
                <a:schemeClr val="tx1"/>
              </a:solidFill>
              <a:latin typeface="+mn-lt"/>
              <a:ea typeface="+mn-ea"/>
              <a:cs typeface="+mn-cs"/>
            </a:endParaRPr>
          </a:p>
          <a:p>
            <a:pPr indent="-228600" defTabSz="914400">
              <a:buFont typeface="Arial" panose="020B0604020202020204" pitchFamily="34" charset="0"/>
              <a:buChar char="•"/>
            </a:pPr>
            <a:r>
              <a:rPr lang="en-US" sz="2200" kern="1200" dirty="0">
                <a:solidFill>
                  <a:schemeClr val="tx1"/>
                </a:solidFill>
                <a:latin typeface="+mn-lt"/>
                <a:ea typeface="+mn-ea"/>
                <a:cs typeface="+mn-cs"/>
              </a:rPr>
              <a:t> + Relevant content?</a:t>
            </a:r>
          </a:p>
          <a:p>
            <a:pPr indent="-228600" defTabSz="914400">
              <a:buFont typeface="Arial" panose="020B0604020202020204" pitchFamily="34" charset="0"/>
              <a:buChar char="•"/>
            </a:pPr>
            <a:endParaRPr lang="en-US" sz="2200" kern="1200" dirty="0">
              <a:solidFill>
                <a:schemeClr val="tx1"/>
              </a:solidFill>
              <a:latin typeface="+mn-lt"/>
              <a:ea typeface="+mn-ea"/>
              <a:cs typeface="+mn-cs"/>
            </a:endParaRPr>
          </a:p>
          <a:p>
            <a:pPr marL="0" indent="0" defTabSz="914400">
              <a:buNone/>
            </a:pPr>
            <a:endParaRPr lang="en-US" sz="2200" kern="1200" dirty="0">
              <a:solidFill>
                <a:schemeClr val="tx1"/>
              </a:solidFill>
              <a:latin typeface="+mn-lt"/>
              <a:ea typeface="+mn-ea"/>
              <a:cs typeface="+mn-cs"/>
            </a:endParaRPr>
          </a:p>
          <a:p>
            <a:pPr indent="-228600" defTabSz="914400">
              <a:buFont typeface="Arial" panose="020B0604020202020204" pitchFamily="34" charset="0"/>
              <a:buChar char="•"/>
            </a:pPr>
            <a:r>
              <a:rPr lang="en-US" sz="2200" kern="1200" dirty="0">
                <a:solidFill>
                  <a:schemeClr val="tx1"/>
                </a:solidFill>
                <a:latin typeface="+mn-lt"/>
                <a:ea typeface="+mn-ea"/>
                <a:cs typeface="+mn-cs"/>
              </a:rPr>
              <a:t>How can we communicate effectively to different groups to meet different needs?</a:t>
            </a:r>
          </a:p>
          <a:p>
            <a:pPr marL="0" indent="-228600" defTabSz="914400">
              <a:buFont typeface="Arial" panose="020B0604020202020204" pitchFamily="34" charset="0"/>
              <a:buChar char="•"/>
            </a:pPr>
            <a:endParaRPr lang="en-US" sz="2200" kern="1200" dirty="0">
              <a:solidFill>
                <a:schemeClr val="tx1"/>
              </a:solidFill>
              <a:latin typeface="+mn-lt"/>
              <a:ea typeface="+mn-ea"/>
              <a:cs typeface="+mn-cs"/>
            </a:endParaRPr>
          </a:p>
          <a:p>
            <a:pPr marL="0" indent="-228600" defTabSz="914400">
              <a:buFont typeface="Arial" panose="020B0604020202020204" pitchFamily="34" charset="0"/>
              <a:buChar char="•"/>
            </a:pPr>
            <a:endParaRPr lang="en-US" sz="2200" kern="1200" dirty="0">
              <a:solidFill>
                <a:schemeClr val="tx1"/>
              </a:solidFill>
              <a:latin typeface="+mn-lt"/>
              <a:ea typeface="+mn-ea"/>
              <a:cs typeface="+mn-cs"/>
            </a:endParaRPr>
          </a:p>
          <a:p>
            <a:pPr indent="-228600" defTabSz="914400">
              <a:buFont typeface="Arial" panose="020B0604020202020204" pitchFamily="34" charset="0"/>
              <a:buChar char="•"/>
            </a:pPr>
            <a:endParaRPr lang="en-US" sz="2200" kern="1200" dirty="0">
              <a:solidFill>
                <a:schemeClr val="tx1"/>
              </a:solidFill>
              <a:latin typeface="+mn-lt"/>
              <a:ea typeface="+mn-ea"/>
              <a:cs typeface="+mn-cs"/>
            </a:endParaRPr>
          </a:p>
        </p:txBody>
      </p:sp>
      <p:pic>
        <p:nvPicPr>
          <p:cNvPr id="4" name="Picture 3">
            <a:extLst>
              <a:ext uri="{FF2B5EF4-FFF2-40B4-BE49-F238E27FC236}">
                <a16:creationId xmlns:a16="http://schemas.microsoft.com/office/drawing/2014/main" id="{B12EFF27-B954-7144-854A-2DE18E0FE4B1}"/>
              </a:ext>
            </a:extLst>
          </p:cNvPr>
          <p:cNvPicPr/>
          <p:nvPr/>
        </p:nvPicPr>
        <p:blipFill>
          <a:blip r:embed="rId4">
            <a:extLst>
              <a:ext uri="{28A0092B-C50C-407E-A947-70E740481C1C}">
                <a14:useLocalDpi xmlns:a14="http://schemas.microsoft.com/office/drawing/2010/main"/>
              </a:ext>
            </a:extLst>
          </a:blip>
          <a:stretch>
            <a:fillRect/>
          </a:stretch>
        </p:blipFill>
        <p:spPr bwMode="auto">
          <a:xfrm>
            <a:off x="8576069" y="3112263"/>
            <a:ext cx="3295891" cy="633474"/>
          </a:xfrm>
          <a:prstGeom prst="rect">
            <a:avLst/>
          </a:prstGeom>
          <a:noFill/>
        </p:spPr>
      </p:pic>
      <p:pic>
        <p:nvPicPr>
          <p:cNvPr id="6" name="Picture 5" descr="Shape&#10;&#10;Description automatically generated">
            <a:extLst>
              <a:ext uri="{FF2B5EF4-FFF2-40B4-BE49-F238E27FC236}">
                <a16:creationId xmlns:a16="http://schemas.microsoft.com/office/drawing/2014/main" id="{ED0BE579-2BD3-0F4A-A6C7-A6435F73B77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576069" y="4452055"/>
            <a:ext cx="3279048" cy="2024812"/>
          </a:xfrm>
          <a:prstGeom prst="rect">
            <a:avLst/>
          </a:prstGeom>
        </p:spPr>
      </p:pic>
    </p:spTree>
    <p:extLst>
      <p:ext uri="{BB962C8B-B14F-4D97-AF65-F5344CB8AC3E}">
        <p14:creationId xmlns:p14="http://schemas.microsoft.com/office/powerpoint/2010/main" val="213326382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5C8D5-D885-A54E-8201-788E6A30C405}"/>
              </a:ext>
            </a:extLst>
          </p:cNvPr>
          <p:cNvSpPr>
            <a:spLocks noGrp="1"/>
          </p:cNvSpPr>
          <p:nvPr>
            <p:ph type="title"/>
          </p:nvPr>
        </p:nvSpPr>
        <p:spPr>
          <a:xfrm>
            <a:off x="838200" y="556337"/>
            <a:ext cx="6797405" cy="1651404"/>
          </a:xfrm>
        </p:spPr>
        <p:txBody>
          <a:bodyPr vert="horz" lIns="91440" tIns="45720" rIns="91440" bIns="45720" rtlCol="0" anchor="ctr">
            <a:normAutofit/>
          </a:bodyPr>
          <a:lstStyle/>
          <a:p>
            <a:pPr defTabSz="914400">
              <a:spcBef>
                <a:spcPct val="0"/>
              </a:spcBef>
            </a:pPr>
            <a:r>
              <a:rPr lang="en-US" sz="4000" b="1" kern="1200">
                <a:solidFill>
                  <a:schemeClr val="tx1"/>
                </a:solidFill>
              </a:rPr>
              <a:t>Prevention can and does work!</a:t>
            </a:r>
          </a:p>
        </p:txBody>
      </p:sp>
      <p:sp>
        <p:nvSpPr>
          <p:cNvPr id="3" name="Text Placeholder 2">
            <a:extLst>
              <a:ext uri="{FF2B5EF4-FFF2-40B4-BE49-F238E27FC236}">
                <a16:creationId xmlns:a16="http://schemas.microsoft.com/office/drawing/2014/main" id="{4094CCE7-0207-AC4D-9DB2-2DCACC678830}"/>
              </a:ext>
            </a:extLst>
          </p:cNvPr>
          <p:cNvSpPr>
            <a:spLocks noGrp="1"/>
          </p:cNvSpPr>
          <p:nvPr>
            <p:ph type="body" idx="1"/>
          </p:nvPr>
        </p:nvSpPr>
        <p:spPr>
          <a:xfrm>
            <a:off x="838200" y="1693333"/>
            <a:ext cx="6797405" cy="4608330"/>
          </a:xfrm>
        </p:spPr>
        <p:txBody>
          <a:bodyPr vert="horz" lIns="91440" tIns="45720" rIns="91440" bIns="45720" rtlCol="0">
            <a:noAutofit/>
          </a:bodyPr>
          <a:lstStyle/>
          <a:p>
            <a:pPr indent="-228600" defTabSz="914400" fontAlgn="base">
              <a:buFont typeface="Arial" panose="020B0604020202020204" pitchFamily="34" charset="0"/>
              <a:buChar char="•"/>
            </a:pPr>
            <a:r>
              <a:rPr lang="en-US" sz="1400" b="1" kern="1200" dirty="0">
                <a:solidFill>
                  <a:schemeClr val="tx1"/>
                </a:solidFill>
                <a:latin typeface="+mn-lt"/>
                <a:ea typeface="+mn-ea"/>
                <a:cs typeface="+mn-cs"/>
              </a:rPr>
              <a:t>Effectiveness of program Unplugged for drug use prevention among Slovak schoolchildren: Olga </a:t>
            </a:r>
            <a:r>
              <a:rPr lang="en-US" sz="1400" b="1" kern="1200" dirty="0" err="1">
                <a:solidFill>
                  <a:schemeClr val="tx1"/>
                </a:solidFill>
                <a:latin typeface="+mn-lt"/>
                <a:ea typeface="+mn-ea"/>
                <a:cs typeface="+mn-cs"/>
              </a:rPr>
              <a:t>Orosova</a:t>
            </a:r>
            <a:r>
              <a:rPr lang="en-US" sz="1400" b="1" kern="1200" dirty="0">
                <a:solidFill>
                  <a:schemeClr val="tx1"/>
                </a:solidFill>
                <a:latin typeface="+mn-lt"/>
                <a:ea typeface="+mn-ea"/>
                <a:cs typeface="+mn-cs"/>
              </a:rPr>
              <a:t> </a:t>
            </a:r>
          </a:p>
          <a:p>
            <a:pPr marL="0" indent="0" defTabSz="914400" fontAlgn="base">
              <a:buNone/>
            </a:pPr>
            <a:r>
              <a:rPr lang="en-US" sz="1400" kern="1200" dirty="0">
                <a:solidFill>
                  <a:schemeClr val="tx1"/>
                </a:solidFill>
                <a:latin typeface="+mn-lt"/>
                <a:ea typeface="+mn-ea"/>
                <a:cs typeface="+mn-cs"/>
              </a:rPr>
              <a:t>      M </a:t>
            </a:r>
            <a:r>
              <a:rPr lang="en-US" sz="1400" kern="1200" dirty="0" err="1">
                <a:solidFill>
                  <a:schemeClr val="tx1"/>
                </a:solidFill>
                <a:latin typeface="+mn-lt"/>
                <a:ea typeface="+mn-ea"/>
                <a:cs typeface="+mn-cs"/>
              </a:rPr>
              <a:t>Kulanová</a:t>
            </a:r>
            <a:r>
              <a:rPr lang="en-US" sz="1400" kern="1200" dirty="0">
                <a:solidFill>
                  <a:schemeClr val="tx1"/>
                </a:solidFill>
                <a:latin typeface="+mn-lt"/>
                <a:ea typeface="+mn-ea"/>
                <a:cs typeface="+mn-cs"/>
              </a:rPr>
              <a:t>,  O </a:t>
            </a:r>
            <a:r>
              <a:rPr lang="en-US" sz="1400" kern="1200" dirty="0" err="1">
                <a:solidFill>
                  <a:schemeClr val="tx1"/>
                </a:solidFill>
                <a:latin typeface="+mn-lt"/>
                <a:ea typeface="+mn-ea"/>
                <a:cs typeface="+mn-cs"/>
              </a:rPr>
              <a:t>Orosová</a:t>
            </a:r>
            <a:r>
              <a:rPr lang="en-US" sz="1400" kern="1200" dirty="0">
                <a:solidFill>
                  <a:schemeClr val="tx1"/>
                </a:solidFill>
                <a:latin typeface="+mn-lt"/>
                <a:ea typeface="+mn-ea"/>
                <a:cs typeface="+mn-cs"/>
              </a:rPr>
              <a:t>  E</a:t>
            </a:r>
            <a:r>
              <a:rPr lang="en-US" sz="1400" i="1" kern="1200" dirty="0">
                <a:solidFill>
                  <a:schemeClr val="tx1"/>
                </a:solidFill>
                <a:latin typeface="+mn-lt"/>
                <a:ea typeface="+mn-ea"/>
                <a:cs typeface="+mn-cs"/>
              </a:rPr>
              <a:t>uropean Journal of Public Health</a:t>
            </a:r>
            <a:r>
              <a:rPr lang="en-US" sz="1400" kern="1200" dirty="0">
                <a:solidFill>
                  <a:schemeClr val="tx1"/>
                </a:solidFill>
                <a:latin typeface="+mn-lt"/>
                <a:ea typeface="+mn-ea"/>
                <a:cs typeface="+mn-cs"/>
              </a:rPr>
              <a:t>, Volume 27, Issue suppl_3,November 	2017, ckx189.146, </a:t>
            </a:r>
            <a:r>
              <a:rPr lang="en-US" sz="1400" kern="1200" dirty="0">
                <a:solidFill>
                  <a:schemeClr val="tx1"/>
                </a:solidFill>
                <a:latin typeface="+mn-lt"/>
                <a:ea typeface="+mn-ea"/>
                <a:cs typeface="+mn-cs"/>
                <a:hlinkClick r:id="rId2"/>
              </a:rPr>
              <a:t>https://doi.org/10.1093/eurpub/ckx189.146</a:t>
            </a:r>
            <a:r>
              <a:rPr lang="en-US" sz="1400" kern="1200" dirty="0">
                <a:solidFill>
                  <a:schemeClr val="tx1"/>
                </a:solidFill>
                <a:latin typeface="+mn-lt"/>
                <a:ea typeface="+mn-ea"/>
                <a:cs typeface="+mn-cs"/>
              </a:rPr>
              <a:t>     20 October 2017</a:t>
            </a:r>
          </a:p>
          <a:p>
            <a:pPr marL="0" indent="-228600" defTabSz="914400" fontAlgn="base">
              <a:buFont typeface="Arial" panose="020B0604020202020204" pitchFamily="34" charset="0"/>
              <a:buChar char="•"/>
            </a:pPr>
            <a:endParaRPr lang="en-US" sz="1400" kern="1200" dirty="0">
              <a:solidFill>
                <a:schemeClr val="tx1"/>
              </a:solidFill>
              <a:latin typeface="+mn-lt"/>
              <a:ea typeface="+mn-ea"/>
              <a:cs typeface="+mn-cs"/>
            </a:endParaRPr>
          </a:p>
          <a:p>
            <a:pPr indent="-228600" defTabSz="914400">
              <a:buFont typeface="Arial" panose="020B0604020202020204" pitchFamily="34" charset="0"/>
              <a:buChar char="•"/>
            </a:pPr>
            <a:r>
              <a:rPr lang="en-US" sz="1400" b="1" kern="1200" dirty="0">
                <a:solidFill>
                  <a:schemeClr val="tx1"/>
                </a:solidFill>
                <a:latin typeface="+mn-lt"/>
                <a:ea typeface="+mn-ea"/>
                <a:cs typeface="+mn-cs"/>
              </a:rPr>
              <a:t>Unplugged https://</a:t>
            </a:r>
            <a:r>
              <a:rPr lang="en-US" sz="1400" b="1" kern="1200" dirty="0" err="1">
                <a:solidFill>
                  <a:schemeClr val="tx1"/>
                </a:solidFill>
                <a:latin typeface="+mn-lt"/>
                <a:ea typeface="+mn-ea"/>
                <a:cs typeface="+mn-cs"/>
              </a:rPr>
              <a:t>www.emcdda.europa.eu</a:t>
            </a:r>
            <a:r>
              <a:rPr lang="en-US" sz="1400" b="1" kern="1200" dirty="0">
                <a:solidFill>
                  <a:schemeClr val="tx1"/>
                </a:solidFill>
                <a:latin typeface="+mn-lt"/>
                <a:ea typeface="+mn-ea"/>
                <a:cs typeface="+mn-cs"/>
              </a:rPr>
              <a:t>/</a:t>
            </a:r>
            <a:r>
              <a:rPr lang="en-US" sz="1400" b="1" kern="1200" dirty="0" err="1">
                <a:solidFill>
                  <a:schemeClr val="tx1"/>
                </a:solidFill>
                <a:latin typeface="+mn-lt"/>
                <a:ea typeface="+mn-ea"/>
                <a:cs typeface="+mn-cs"/>
              </a:rPr>
              <a:t>html.cfm</a:t>
            </a:r>
            <a:r>
              <a:rPr lang="en-US" sz="1400" b="1" kern="1200" dirty="0">
                <a:solidFill>
                  <a:schemeClr val="tx1"/>
                </a:solidFill>
                <a:latin typeface="+mn-lt"/>
                <a:ea typeface="+mn-ea"/>
                <a:cs typeface="+mn-cs"/>
              </a:rPr>
              <a:t>/index52035EN.html?project_id=</a:t>
            </a:r>
            <a:r>
              <a:rPr lang="en-US" sz="1400" b="1" kern="1200" dirty="0" err="1">
                <a:solidFill>
                  <a:schemeClr val="tx1"/>
                </a:solidFill>
                <a:latin typeface="+mn-lt"/>
                <a:ea typeface="+mn-ea"/>
                <a:cs typeface="+mn-cs"/>
              </a:rPr>
              <a:t>IT&amp;tab</a:t>
            </a:r>
            <a:r>
              <a:rPr lang="en-US" sz="1400" b="1" kern="1200" dirty="0">
                <a:solidFill>
                  <a:schemeClr val="tx1"/>
                </a:solidFill>
                <a:latin typeface="+mn-lt"/>
                <a:ea typeface="+mn-ea"/>
                <a:cs typeface="+mn-cs"/>
              </a:rPr>
              <a:t>=</a:t>
            </a:r>
            <a:r>
              <a:rPr lang="en-US" sz="1400" b="1" kern="1200" dirty="0" err="1">
                <a:solidFill>
                  <a:schemeClr val="tx1"/>
                </a:solidFill>
                <a:latin typeface="+mn-lt"/>
                <a:ea typeface="+mn-ea"/>
                <a:cs typeface="+mn-cs"/>
              </a:rPr>
              <a:t>overview</a:t>
            </a:r>
            <a:r>
              <a:rPr lang="en-US" sz="1400" kern="1200" dirty="0" err="1">
                <a:solidFill>
                  <a:schemeClr val="tx1"/>
                </a:solidFill>
                <a:latin typeface="+mn-lt"/>
                <a:ea typeface="+mn-ea"/>
                <a:cs typeface="+mn-cs"/>
              </a:rPr>
              <a:t>Unplugged</a:t>
            </a:r>
            <a:r>
              <a:rPr lang="en-US" sz="1400" kern="1200" dirty="0">
                <a:solidFill>
                  <a:schemeClr val="tx1"/>
                </a:solidFill>
                <a:latin typeface="+mn-lt"/>
                <a:ea typeface="+mn-ea"/>
                <a:cs typeface="+mn-cs"/>
              </a:rPr>
              <a:t> is a school-based </a:t>
            </a:r>
            <a:r>
              <a:rPr lang="en-US" sz="1400" kern="1200" dirty="0" err="1">
                <a:solidFill>
                  <a:schemeClr val="tx1"/>
                </a:solidFill>
                <a:latin typeface="+mn-lt"/>
                <a:ea typeface="+mn-ea"/>
                <a:cs typeface="+mn-cs"/>
              </a:rPr>
              <a:t>programme</a:t>
            </a:r>
            <a:r>
              <a:rPr lang="en-US" sz="1400" kern="1200" dirty="0">
                <a:solidFill>
                  <a:schemeClr val="tx1"/>
                </a:solidFill>
                <a:latin typeface="+mn-lt"/>
                <a:ea typeface="+mn-ea"/>
                <a:cs typeface="+mn-cs"/>
              </a:rPr>
              <a:t> based on the comprehensive social influence approach, targeted to adolescents 12-14 years old and aimed to reduce the initiation, the use and abuse of tobacco, alcohol and illicit drugs. The </a:t>
            </a:r>
            <a:r>
              <a:rPr lang="en-US" sz="1400" kern="1200" dirty="0" err="1">
                <a:solidFill>
                  <a:schemeClr val="tx1"/>
                </a:solidFill>
                <a:latin typeface="+mn-lt"/>
                <a:ea typeface="+mn-ea"/>
                <a:cs typeface="+mn-cs"/>
              </a:rPr>
              <a:t>programme</a:t>
            </a:r>
            <a:r>
              <a:rPr lang="en-US" sz="1400" kern="1200" dirty="0">
                <a:solidFill>
                  <a:schemeClr val="tx1"/>
                </a:solidFill>
                <a:latin typeface="+mn-lt"/>
                <a:ea typeface="+mn-ea"/>
                <a:cs typeface="+mn-cs"/>
              </a:rPr>
              <a:t> has been evaluated in a large European collaborative </a:t>
            </a:r>
            <a:r>
              <a:rPr lang="en-US" sz="1400" kern="1200" dirty="0" err="1">
                <a:solidFill>
                  <a:schemeClr val="tx1"/>
                </a:solidFill>
                <a:latin typeface="+mn-lt"/>
                <a:ea typeface="+mn-ea"/>
                <a:cs typeface="+mn-cs"/>
              </a:rPr>
              <a:t>randomised</a:t>
            </a:r>
            <a:r>
              <a:rPr lang="en-US" sz="1400" kern="1200" dirty="0">
                <a:solidFill>
                  <a:schemeClr val="tx1"/>
                </a:solidFill>
                <a:latin typeface="+mn-lt"/>
                <a:ea typeface="+mn-ea"/>
                <a:cs typeface="+mn-cs"/>
              </a:rPr>
              <a:t> controlled trial (EU-Dap), conducted in seven European countries between 2004 and 2007. The effectiveness evaluation showed that the </a:t>
            </a:r>
            <a:r>
              <a:rPr lang="en-US" sz="1400" kern="1200" dirty="0" err="1">
                <a:solidFill>
                  <a:schemeClr val="tx1"/>
                </a:solidFill>
                <a:latin typeface="+mn-lt"/>
                <a:ea typeface="+mn-ea"/>
                <a:cs typeface="+mn-cs"/>
              </a:rPr>
              <a:t>programme</a:t>
            </a:r>
            <a:r>
              <a:rPr lang="en-US" sz="1400" kern="1200" dirty="0">
                <a:solidFill>
                  <a:schemeClr val="tx1"/>
                </a:solidFill>
                <a:latin typeface="+mn-lt"/>
                <a:ea typeface="+mn-ea"/>
                <a:cs typeface="+mn-cs"/>
              </a:rPr>
              <a:t> is effective at 3 months follow-up in preventing cigarette use, drunkenness episodes and use of cannabis among 12-14 year old students. The effect on drunkenness and cannabis is maintained at a 1 year follow-up.</a:t>
            </a:r>
          </a:p>
          <a:p>
            <a:pPr indent="-228600" defTabSz="914400">
              <a:buFont typeface="Arial" panose="020B0604020202020204" pitchFamily="34" charset="0"/>
              <a:buChar char="•"/>
            </a:pPr>
            <a:endParaRPr lang="en-US" sz="1400" kern="1200" dirty="0">
              <a:solidFill>
                <a:schemeClr val="tx1"/>
              </a:solidFill>
              <a:latin typeface="+mn-lt"/>
              <a:ea typeface="+mn-ea"/>
              <a:cs typeface="+mn-cs"/>
            </a:endParaRPr>
          </a:p>
          <a:p>
            <a:pPr indent="-228600" defTabSz="914400">
              <a:buFont typeface="Arial" panose="020B0604020202020204" pitchFamily="34" charset="0"/>
              <a:buChar char="•"/>
            </a:pPr>
            <a:r>
              <a:rPr lang="en-US" sz="1400" kern="1200" dirty="0">
                <a:solidFill>
                  <a:schemeClr val="tx1"/>
                </a:solidFill>
                <a:latin typeface="+mn-lt"/>
                <a:ea typeface="+mn-ea"/>
                <a:cs typeface="+mn-cs"/>
              </a:rPr>
              <a:t>https://</a:t>
            </a:r>
            <a:r>
              <a:rPr lang="en-US" sz="1400" kern="1200" dirty="0" err="1">
                <a:solidFill>
                  <a:schemeClr val="tx1"/>
                </a:solidFill>
                <a:latin typeface="+mn-lt"/>
                <a:ea typeface="+mn-ea"/>
                <a:cs typeface="+mn-cs"/>
              </a:rPr>
              <a:t>www.issup.net</a:t>
            </a:r>
            <a:r>
              <a:rPr lang="en-US" sz="1400" kern="1200" dirty="0">
                <a:solidFill>
                  <a:schemeClr val="tx1"/>
                </a:solidFill>
                <a:latin typeface="+mn-lt"/>
                <a:ea typeface="+mn-ea"/>
                <a:cs typeface="+mn-cs"/>
              </a:rPr>
              <a:t>/knowledge-share/resources/2020-09/webinar-school-based-prevention-programs-adolescents-unplugged</a:t>
            </a:r>
          </a:p>
        </p:txBody>
      </p:sp>
      <p:pic>
        <p:nvPicPr>
          <p:cNvPr id="6" name="Picture 5" descr="Diagram&#10;&#10;Description automatically generated">
            <a:extLst>
              <a:ext uri="{FF2B5EF4-FFF2-40B4-BE49-F238E27FC236}">
                <a16:creationId xmlns:a16="http://schemas.microsoft.com/office/drawing/2014/main" id="{B6691EF5-28A2-5C41-BD10-4C70713730E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997556" y="563548"/>
            <a:ext cx="3995623" cy="2377395"/>
          </a:xfrm>
          <a:prstGeom prst="rect">
            <a:avLst/>
          </a:prstGeom>
        </p:spPr>
      </p:pic>
      <p:pic>
        <p:nvPicPr>
          <p:cNvPr id="4" name="Picture 3">
            <a:extLst>
              <a:ext uri="{FF2B5EF4-FFF2-40B4-BE49-F238E27FC236}">
                <a16:creationId xmlns:a16="http://schemas.microsoft.com/office/drawing/2014/main" id="{B12EFF27-B954-7144-854A-2DE18E0FE4B1}"/>
              </a:ext>
            </a:extLst>
          </p:cNvPr>
          <p:cNvPicPr/>
          <p:nvPr/>
        </p:nvPicPr>
        <p:blipFill>
          <a:blip r:embed="rId5">
            <a:extLst>
              <a:ext uri="{28A0092B-C50C-407E-A947-70E740481C1C}">
                <a14:useLocalDpi xmlns:a14="http://schemas.microsoft.com/office/drawing/2010/main"/>
              </a:ext>
            </a:extLst>
          </a:blip>
          <a:stretch>
            <a:fillRect/>
          </a:stretch>
        </p:blipFill>
        <p:spPr bwMode="auto">
          <a:xfrm>
            <a:off x="7997556" y="5312747"/>
            <a:ext cx="3995623" cy="988916"/>
          </a:xfrm>
          <a:prstGeom prst="rect">
            <a:avLst/>
          </a:prstGeom>
          <a:noFill/>
        </p:spPr>
      </p:pic>
      <p:pic>
        <p:nvPicPr>
          <p:cNvPr id="13" name="Picture 12" descr="Text, whiteboard&#10;&#10;Description automatically generated">
            <a:extLst>
              <a:ext uri="{FF2B5EF4-FFF2-40B4-BE49-F238E27FC236}">
                <a16:creationId xmlns:a16="http://schemas.microsoft.com/office/drawing/2014/main" id="{96798999-CCC5-1E4D-9B08-1AD2ADC3E37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533381" y="3043416"/>
            <a:ext cx="2923972" cy="1949314"/>
          </a:xfrm>
          <a:prstGeom prst="rect">
            <a:avLst/>
          </a:prstGeom>
        </p:spPr>
      </p:pic>
      <p:sp>
        <p:nvSpPr>
          <p:cNvPr id="14" name="TextBox 13">
            <a:extLst>
              <a:ext uri="{FF2B5EF4-FFF2-40B4-BE49-F238E27FC236}">
                <a16:creationId xmlns:a16="http://schemas.microsoft.com/office/drawing/2014/main" id="{873AB27C-3ED4-A24B-AC97-DC685D2EA398}"/>
              </a:ext>
            </a:extLst>
          </p:cNvPr>
          <p:cNvSpPr txBox="1"/>
          <p:nvPr/>
        </p:nvSpPr>
        <p:spPr>
          <a:xfrm>
            <a:off x="10424019" y="5530291"/>
            <a:ext cx="159315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a:hlinkClick r:id="rId7" tooltip="http://www.thebluediamondgallery.com/handwriting/p/prevention.html"/>
              </a:rPr>
              <a:t>This Photo</a:t>
            </a:r>
            <a:r>
              <a:rPr lang="en-US" sz="900"/>
              <a:t> by Unknown Author is licensed under </a:t>
            </a:r>
            <a:r>
              <a:rPr lang="en-US" sz="900">
                <a:hlinkClick r:id="rId8" tooltip="https://creativecommons.org/licenses/by-sa/3.0/"/>
              </a:rPr>
              <a:t>CC BY-SA</a:t>
            </a:r>
            <a:endParaRPr lang="en-US" sz="900"/>
          </a:p>
        </p:txBody>
      </p:sp>
    </p:spTree>
    <p:extLst>
      <p:ext uri="{BB962C8B-B14F-4D97-AF65-F5344CB8AC3E}">
        <p14:creationId xmlns:p14="http://schemas.microsoft.com/office/powerpoint/2010/main" val="41399208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hape 115"/>
          <p:cNvSpPr>
            <a:spLocks noGrp="1"/>
          </p:cNvSpPr>
          <p:nvPr>
            <p:ph type="title"/>
          </p:nvPr>
        </p:nvSpPr>
        <p:spPr>
          <a:xfrm>
            <a:off x="999065" y="365126"/>
            <a:ext cx="10456335" cy="1172729"/>
          </a:xfrm>
          <a:prstGeom prst="rect">
            <a:avLst/>
          </a:prstGeom>
        </p:spPr>
        <p:txBody>
          <a:bodyPr/>
          <a:lstStyle>
            <a:lvl1pPr>
              <a:defRPr sz="3200">
                <a:solidFill>
                  <a:srgbClr val="002060"/>
                </a:solidFill>
              </a:defRPr>
            </a:lvl1pPr>
          </a:lstStyle>
          <a:p>
            <a:endParaRPr dirty="0"/>
          </a:p>
        </p:txBody>
      </p:sp>
      <p:sp>
        <p:nvSpPr>
          <p:cNvPr id="116" name="Shape 116"/>
          <p:cNvSpPr>
            <a:spLocks noGrp="1"/>
          </p:cNvSpPr>
          <p:nvPr>
            <p:ph type="body" idx="1"/>
          </p:nvPr>
        </p:nvSpPr>
        <p:spPr>
          <a:xfrm>
            <a:off x="999065" y="1700156"/>
            <a:ext cx="10456334" cy="4497443"/>
          </a:xfrm>
          <a:prstGeom prst="rect">
            <a:avLst/>
          </a:prstGeom>
        </p:spPr>
        <p:txBody>
          <a:bodyPr>
            <a:normAutofit/>
          </a:bodyPr>
          <a:lstStyle/>
          <a:p>
            <a:r>
              <a:rPr lang="en-GB" dirty="0"/>
              <a:t> </a:t>
            </a:r>
            <a:r>
              <a:rPr lang="en-GB" b="1" dirty="0"/>
              <a:t>What is the Prevention Map?</a:t>
            </a:r>
          </a:p>
          <a:p>
            <a:pPr marL="0" indent="0">
              <a:buNone/>
            </a:pPr>
            <a:r>
              <a:rPr lang="en-GB" b="1" dirty="0"/>
              <a:t>In process – providing access to prevention and training</a:t>
            </a:r>
          </a:p>
          <a:p>
            <a:pPr marL="0" indent="0">
              <a:buNone/>
            </a:pPr>
            <a:endParaRPr lang="en-GB" dirty="0"/>
          </a:p>
          <a:p>
            <a:r>
              <a:rPr lang="en-GB" b="1" dirty="0"/>
              <a:t>Best practice portal  </a:t>
            </a:r>
            <a:r>
              <a:rPr lang="en-GB" sz="1600" b="1" dirty="0">
                <a:hlinkClick r:id="rId3"/>
              </a:rPr>
              <a:t>https://www.emcdda.europa.eu/best-practice#view-start</a:t>
            </a:r>
            <a:endParaRPr lang="en-GB" sz="1600" b="1" dirty="0"/>
          </a:p>
          <a:p>
            <a:pPr marL="0" indent="0">
              <a:buNone/>
            </a:pPr>
            <a:r>
              <a:rPr lang="en-GB" dirty="0"/>
              <a:t>The Best practice portal is designed to help you find practical and reliable information on what works (and what doesn’t) in the areas of prevention, treatment, harm reduction and social reintegration. It will help you identify tried and tested interventions quickly, allocate resources to what's effective, and improve interventions applying tools, standards and guidelines.</a:t>
            </a:r>
          </a:p>
          <a:p>
            <a:pPr marL="0" indent="0">
              <a:buNone/>
            </a:pPr>
            <a:endParaRPr lang="en-GB" dirty="0"/>
          </a:p>
        </p:txBody>
      </p:sp>
      <p:pic>
        <p:nvPicPr>
          <p:cNvPr id="118" name="issup HEXs.png"/>
          <p:cNvPicPr>
            <a:picLocks noChangeAspect="1"/>
          </p:cNvPicPr>
          <p:nvPr/>
        </p:nvPicPr>
        <p:blipFill>
          <a:blip r:embed="rId4"/>
          <a:stretch>
            <a:fillRect/>
          </a:stretch>
        </p:blipFill>
        <p:spPr>
          <a:xfrm>
            <a:off x="404487" y="5929496"/>
            <a:ext cx="632472" cy="587672"/>
          </a:xfrm>
          <a:prstGeom prst="rect">
            <a:avLst/>
          </a:prstGeom>
          <a:ln w="12700">
            <a:miter lim="400000"/>
          </a:ln>
        </p:spPr>
      </p:pic>
      <p:pic>
        <p:nvPicPr>
          <p:cNvPr id="7" name="Picture 6"/>
          <p:cNvPicPr/>
          <p:nvPr/>
        </p:nvPicPr>
        <p:blipFill>
          <a:blip r:embed="rId5">
            <a:extLst>
              <a:ext uri="{28A0092B-C50C-407E-A947-70E740481C1C}">
                <a14:useLocalDpi xmlns:a14="http://schemas.microsoft.com/office/drawing/2010/main"/>
              </a:ext>
            </a:extLst>
          </a:blip>
          <a:stretch>
            <a:fillRect/>
          </a:stretch>
        </p:blipFill>
        <p:spPr bwMode="auto">
          <a:xfrm>
            <a:off x="9137650" y="670835"/>
            <a:ext cx="2216151" cy="546735"/>
          </a:xfrm>
          <a:prstGeom prst="rect">
            <a:avLst/>
          </a:prstGeom>
          <a:noFill/>
          <a:ln>
            <a:noFill/>
          </a:ln>
        </p:spPr>
      </p:pic>
      <p:pic>
        <p:nvPicPr>
          <p:cNvPr id="3" name="Picture 2" descr="A picture containing text&#10;&#10;Description automatically generated">
            <a:extLst>
              <a:ext uri="{FF2B5EF4-FFF2-40B4-BE49-F238E27FC236}">
                <a16:creationId xmlns:a16="http://schemas.microsoft.com/office/drawing/2014/main" id="{8FCABF38-106F-CB45-84AA-74C920784A6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1036959" y="425796"/>
            <a:ext cx="2102773" cy="1051387"/>
          </a:xfrm>
          <a:prstGeom prst="rect">
            <a:avLst/>
          </a:prstGeom>
        </p:spPr>
      </p:pic>
      <p:sp>
        <p:nvSpPr>
          <p:cNvPr id="4" name="TextBox 3">
            <a:extLst>
              <a:ext uri="{FF2B5EF4-FFF2-40B4-BE49-F238E27FC236}">
                <a16:creationId xmlns:a16="http://schemas.microsoft.com/office/drawing/2014/main" id="{81593B5B-D998-E647-BCEC-A75DA932D3E9}"/>
              </a:ext>
            </a:extLst>
          </p:cNvPr>
          <p:cNvSpPr txBox="1"/>
          <p:nvPr/>
        </p:nvSpPr>
        <p:spPr>
          <a:xfrm>
            <a:off x="404487" y="8960224"/>
            <a:ext cx="2262425"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a:hlinkClick r:id="rId7" tooltip="https://cambraza.blogspot.com/2013/06/prevention-is-better-than-cure.html"/>
              </a:rPr>
              <a:t>This Photo</a:t>
            </a:r>
            <a:r>
              <a:rPr lang="en-US" sz="900"/>
              <a:t> by Unknown Author is licensed under </a:t>
            </a:r>
            <a:r>
              <a:rPr lang="en-US" sz="900">
                <a:hlinkClick r:id="rId8" tooltip="https://creativecommons.org/licenses/by/3.0/"/>
              </a:rPr>
              <a:t>CC BY</a:t>
            </a:r>
            <a:endParaRPr lang="en-US" sz="900"/>
          </a:p>
        </p:txBody>
      </p:sp>
      <p:pic>
        <p:nvPicPr>
          <p:cNvPr id="6" name="Picture 5" descr="A picture containing text, sky, outdoor, sign&#10;&#10;Description automatically generated">
            <a:extLst>
              <a:ext uri="{FF2B5EF4-FFF2-40B4-BE49-F238E27FC236}">
                <a16:creationId xmlns:a16="http://schemas.microsoft.com/office/drawing/2014/main" id="{B745F04F-6763-0440-9278-042F6259C0F6}"/>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3054351" y="415796"/>
            <a:ext cx="1609089" cy="1071385"/>
          </a:xfrm>
          <a:prstGeom prst="rect">
            <a:avLst/>
          </a:prstGeom>
        </p:spPr>
      </p:pic>
      <p:sp>
        <p:nvSpPr>
          <p:cNvPr id="8" name="TextBox 7">
            <a:extLst>
              <a:ext uri="{FF2B5EF4-FFF2-40B4-BE49-F238E27FC236}">
                <a16:creationId xmlns:a16="http://schemas.microsoft.com/office/drawing/2014/main" id="{E0EF8427-80BB-6D4E-B42E-6001E8353F96}"/>
              </a:ext>
            </a:extLst>
          </p:cNvPr>
          <p:cNvSpPr txBox="1"/>
          <p:nvPr/>
        </p:nvSpPr>
        <p:spPr>
          <a:xfrm>
            <a:off x="7746090" y="9358496"/>
            <a:ext cx="3709309" cy="2308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en-US" sz="900">
                <a:hlinkClick r:id="rId10" tooltip="http://www.picpedia.org/highway-signs/p/prevention.html"/>
              </a:rPr>
              <a:t>This Photo</a:t>
            </a:r>
            <a:r>
              <a:rPr lang="en-US" sz="900"/>
              <a:t> by Unknown Author is licensed under </a:t>
            </a:r>
            <a:r>
              <a:rPr lang="en-US" sz="900">
                <a:hlinkClick r:id="rId11" tooltip="https://creativecommons.org/licenses/by-sa/3.0/"/>
              </a:rPr>
              <a:t>CC BY-SA</a:t>
            </a:r>
            <a:endParaRPr lang="en-US" sz="900"/>
          </a:p>
        </p:txBody>
      </p:sp>
      <p:sp>
        <p:nvSpPr>
          <p:cNvPr id="9" name="TextBox 8">
            <a:extLst>
              <a:ext uri="{FF2B5EF4-FFF2-40B4-BE49-F238E27FC236}">
                <a16:creationId xmlns:a16="http://schemas.microsoft.com/office/drawing/2014/main" id="{AB6DC627-71D1-4F48-A83B-619099F2F02B}"/>
              </a:ext>
            </a:extLst>
          </p:cNvPr>
          <p:cNvSpPr txBox="1"/>
          <p:nvPr/>
        </p:nvSpPr>
        <p:spPr>
          <a:xfrm>
            <a:off x="4916923" y="571241"/>
            <a:ext cx="4119128"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sz="3600" b="1" i="0" u="none" strike="noStrike" cap="none" spc="0" normalizeH="0" baseline="0" dirty="0">
                <a:ln>
                  <a:noFill/>
                </a:ln>
                <a:solidFill>
                  <a:srgbClr val="000000"/>
                </a:solidFill>
                <a:effectLst/>
                <a:uFillTx/>
                <a:latin typeface="+mj-lt"/>
                <a:ea typeface="+mj-ea"/>
                <a:cs typeface="+mj-cs"/>
                <a:sym typeface="Calibri"/>
              </a:rPr>
              <a:t>The Prevention Map</a:t>
            </a:r>
          </a:p>
        </p:txBody>
      </p:sp>
      <p:pic>
        <p:nvPicPr>
          <p:cNvPr id="5" name="Picture 4" descr="A picture containing icon&#10;&#10;Description automatically generated">
            <a:extLst>
              <a:ext uri="{FF2B5EF4-FFF2-40B4-BE49-F238E27FC236}">
                <a16:creationId xmlns:a16="http://schemas.microsoft.com/office/drawing/2014/main" id="{2CABC8BE-EFC7-5043-9466-13D6BED76C81}"/>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9766508" y="1664727"/>
            <a:ext cx="2064316" cy="2043673"/>
          </a:xfrm>
          <a:prstGeom prst="rect">
            <a:avLst/>
          </a:prstGeom>
        </p:spPr>
      </p:pic>
    </p:spTree>
    <p:extLst>
      <p:ext uri="{BB962C8B-B14F-4D97-AF65-F5344CB8AC3E}">
        <p14:creationId xmlns:p14="http://schemas.microsoft.com/office/powerpoint/2010/main" val="465898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9DA4879-7C97-47D8-8954-7F0E54902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38174" y="639401"/>
            <a:ext cx="5374005" cy="5577162"/>
          </a:xfrm>
          <a:prstGeom prst="rect">
            <a:avLst/>
          </a:prstGeom>
          <a:solidFill>
            <a:srgbClr val="404040">
              <a:alpha val="92941"/>
            </a:srgbClr>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5C8D5-D885-A54E-8201-788E6A30C405}"/>
              </a:ext>
            </a:extLst>
          </p:cNvPr>
          <p:cNvSpPr>
            <a:spLocks noGrp="1"/>
          </p:cNvSpPr>
          <p:nvPr>
            <p:ph type="title"/>
          </p:nvPr>
        </p:nvSpPr>
        <p:spPr>
          <a:xfrm>
            <a:off x="1038225" y="890907"/>
            <a:ext cx="4600575" cy="1156563"/>
          </a:xfrm>
        </p:spPr>
        <p:txBody>
          <a:bodyPr vert="horz" lIns="91440" tIns="45720" rIns="91440" bIns="45720" rtlCol="0" anchor="ctr">
            <a:normAutofit/>
          </a:bodyPr>
          <a:lstStyle/>
          <a:p>
            <a:pPr defTabSz="914400">
              <a:spcBef>
                <a:spcPct val="0"/>
              </a:spcBef>
            </a:pPr>
            <a:r>
              <a:rPr lang="en-US" sz="4000" b="1" kern="1200" dirty="0">
                <a:solidFill>
                  <a:srgbClr val="FFFFFF"/>
                </a:solidFill>
              </a:rPr>
              <a:t>Key Messages</a:t>
            </a:r>
          </a:p>
        </p:txBody>
      </p:sp>
      <p:sp>
        <p:nvSpPr>
          <p:cNvPr id="3" name="Text Placeholder 2">
            <a:extLst>
              <a:ext uri="{FF2B5EF4-FFF2-40B4-BE49-F238E27FC236}">
                <a16:creationId xmlns:a16="http://schemas.microsoft.com/office/drawing/2014/main" id="{4094CCE7-0207-AC4D-9DB2-2DCACC678830}"/>
              </a:ext>
            </a:extLst>
          </p:cNvPr>
          <p:cNvSpPr>
            <a:spLocks noGrp="1"/>
          </p:cNvSpPr>
          <p:nvPr>
            <p:ph type="body" idx="1"/>
          </p:nvPr>
        </p:nvSpPr>
        <p:spPr>
          <a:xfrm>
            <a:off x="1038225" y="2187256"/>
            <a:ext cx="4600575" cy="3651569"/>
          </a:xfrm>
        </p:spPr>
        <p:txBody>
          <a:bodyPr vert="horz" lIns="91440" tIns="45720" rIns="91440" bIns="45720" rtlCol="0">
            <a:normAutofit/>
          </a:bodyPr>
          <a:lstStyle/>
          <a:p>
            <a:pPr indent="-228600" defTabSz="914400">
              <a:buFont typeface="Arial" panose="020B0604020202020204" pitchFamily="34" charset="0"/>
              <a:buChar char="•"/>
            </a:pPr>
            <a:r>
              <a:rPr lang="en-US" sz="2000" kern="1200" dirty="0">
                <a:solidFill>
                  <a:srgbClr val="FFFFFF"/>
                </a:solidFill>
                <a:latin typeface="+mn-lt"/>
                <a:ea typeface="+mn-ea"/>
                <a:cs typeface="+mn-cs"/>
              </a:rPr>
              <a:t>Considering what we have heard about effects ( and costs - human and economic) of smoking can we afford to not invest in prevention?</a:t>
            </a:r>
          </a:p>
          <a:p>
            <a:pPr marL="0" indent="0" defTabSz="914400">
              <a:buNone/>
            </a:pPr>
            <a:endParaRPr lang="en-US" sz="2000" kern="1200" dirty="0">
              <a:solidFill>
                <a:srgbClr val="FFFFFF"/>
              </a:solidFill>
              <a:latin typeface="+mn-lt"/>
              <a:ea typeface="+mn-ea"/>
              <a:cs typeface="+mn-cs"/>
            </a:endParaRPr>
          </a:p>
          <a:p>
            <a:pPr indent="-228600" defTabSz="914400">
              <a:buFont typeface="Arial" panose="020B0604020202020204" pitchFamily="34" charset="0"/>
              <a:buChar char="•"/>
            </a:pPr>
            <a:r>
              <a:rPr lang="en-US" sz="2000" kern="1200" dirty="0">
                <a:solidFill>
                  <a:srgbClr val="FFFFFF"/>
                </a:solidFill>
                <a:latin typeface="+mn-lt"/>
                <a:ea typeface="+mn-ea"/>
                <a:cs typeface="+mn-cs"/>
              </a:rPr>
              <a:t>Providing both sides of the coin!</a:t>
            </a:r>
          </a:p>
          <a:p>
            <a:pPr marL="0" indent="0" defTabSz="914400">
              <a:buNone/>
            </a:pPr>
            <a:endParaRPr lang="en-US" sz="2000" kern="1200" dirty="0">
              <a:solidFill>
                <a:srgbClr val="FFFFFF"/>
              </a:solidFill>
              <a:latin typeface="+mn-lt"/>
              <a:ea typeface="+mn-ea"/>
              <a:cs typeface="+mn-cs"/>
            </a:endParaRPr>
          </a:p>
          <a:p>
            <a:pPr indent="-228600" defTabSz="914400">
              <a:buFont typeface="Arial" panose="020B0604020202020204" pitchFamily="34" charset="0"/>
              <a:buChar char="•"/>
            </a:pPr>
            <a:r>
              <a:rPr lang="en-US" sz="2000" kern="1200" dirty="0">
                <a:solidFill>
                  <a:srgbClr val="FFFFFF"/>
                </a:solidFill>
                <a:latin typeface="+mn-lt"/>
                <a:ea typeface="+mn-ea"/>
                <a:cs typeface="+mn-cs"/>
              </a:rPr>
              <a:t>Prevention is better, and cheaper, than cure!</a:t>
            </a:r>
          </a:p>
          <a:p>
            <a:pPr indent="-228600" defTabSz="914400">
              <a:buFont typeface="Arial" panose="020B0604020202020204" pitchFamily="34" charset="0"/>
              <a:buChar char="•"/>
            </a:pPr>
            <a:endParaRPr lang="en-US" sz="1800" kern="1200" dirty="0">
              <a:solidFill>
                <a:srgbClr val="FFFFFF"/>
              </a:solidFill>
              <a:latin typeface="+mn-lt"/>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2A4340AF-341A-C143-819C-77988070CE4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902277" y="1234595"/>
            <a:ext cx="3556768" cy="1778384"/>
          </a:xfrm>
          <a:prstGeom prst="rect">
            <a:avLst/>
          </a:prstGeom>
        </p:spPr>
      </p:pic>
      <p:pic>
        <p:nvPicPr>
          <p:cNvPr id="4" name="Picture 3">
            <a:extLst>
              <a:ext uri="{FF2B5EF4-FFF2-40B4-BE49-F238E27FC236}">
                <a16:creationId xmlns:a16="http://schemas.microsoft.com/office/drawing/2014/main" id="{B12EFF27-B954-7144-854A-2DE18E0FE4B1}"/>
              </a:ext>
            </a:extLst>
          </p:cNvPr>
          <p:cNvPicPr/>
          <p:nvPr/>
        </p:nvPicPr>
        <p:blipFill>
          <a:blip r:embed="rId4">
            <a:extLst>
              <a:ext uri="{28A0092B-C50C-407E-A947-70E740481C1C}">
                <a14:useLocalDpi xmlns:a14="http://schemas.microsoft.com/office/drawing/2010/main"/>
              </a:ext>
            </a:extLst>
          </a:blip>
          <a:stretch>
            <a:fillRect/>
          </a:stretch>
        </p:blipFill>
        <p:spPr bwMode="auto">
          <a:xfrm>
            <a:off x="9300161" y="338115"/>
            <a:ext cx="2434638" cy="602572"/>
          </a:xfrm>
          <a:prstGeom prst="rect">
            <a:avLst/>
          </a:prstGeom>
          <a:noFill/>
        </p:spPr>
      </p:pic>
      <p:pic>
        <p:nvPicPr>
          <p:cNvPr id="12" name="Picture 11" descr="Shape, circle&#10;&#10;Description automatically generated">
            <a:extLst>
              <a:ext uri="{FF2B5EF4-FFF2-40B4-BE49-F238E27FC236}">
                <a16:creationId xmlns:a16="http://schemas.microsoft.com/office/drawing/2014/main" id="{02F259D6-920A-B842-BBA5-7752E1BC50E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096000" y="3212326"/>
            <a:ext cx="2404738" cy="2374143"/>
          </a:xfrm>
          <a:prstGeom prst="rect">
            <a:avLst/>
          </a:prstGeom>
        </p:spPr>
      </p:pic>
      <p:pic>
        <p:nvPicPr>
          <p:cNvPr id="9" name="Picture 8" descr="A sign in front of a large building&#10;&#10;Description automatically generated with low confidence">
            <a:extLst>
              <a:ext uri="{FF2B5EF4-FFF2-40B4-BE49-F238E27FC236}">
                <a16:creationId xmlns:a16="http://schemas.microsoft.com/office/drawing/2014/main" id="{A50292F8-7923-9D49-ACA1-3264CD9ACED0}"/>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8584559" y="3851037"/>
            <a:ext cx="3556768" cy="2374142"/>
          </a:xfrm>
          <a:prstGeom prst="rect">
            <a:avLst/>
          </a:prstGeom>
        </p:spPr>
      </p:pic>
    </p:spTree>
    <p:extLst>
      <p:ext uri="{BB962C8B-B14F-4D97-AF65-F5344CB8AC3E}">
        <p14:creationId xmlns:p14="http://schemas.microsoft.com/office/powerpoint/2010/main" val="416180860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F78A-7055-9543-BA3A-32845ADCD42E}"/>
              </a:ext>
            </a:extLst>
          </p:cNvPr>
          <p:cNvSpPr>
            <a:spLocks noGrp="1"/>
          </p:cNvSpPr>
          <p:nvPr>
            <p:ph type="title"/>
          </p:nvPr>
        </p:nvSpPr>
        <p:spPr/>
        <p:txBody>
          <a:bodyPr/>
          <a:lstStyle/>
          <a:p>
            <a:r>
              <a:rPr lang="en-US" b="1" dirty="0">
                <a:solidFill>
                  <a:srgbClr val="0070C0"/>
                </a:solidFill>
              </a:rPr>
              <a:t>Thanks for Listening</a:t>
            </a:r>
          </a:p>
        </p:txBody>
      </p:sp>
      <p:sp>
        <p:nvSpPr>
          <p:cNvPr id="3" name="Text Placeholder 2">
            <a:extLst>
              <a:ext uri="{FF2B5EF4-FFF2-40B4-BE49-F238E27FC236}">
                <a16:creationId xmlns:a16="http://schemas.microsoft.com/office/drawing/2014/main" id="{F27E4208-24BE-414B-B576-D0BDAF7DCECB}"/>
              </a:ext>
            </a:extLst>
          </p:cNvPr>
          <p:cNvSpPr>
            <a:spLocks noGrp="1"/>
          </p:cNvSpPr>
          <p:nvPr>
            <p:ph type="body" idx="1"/>
          </p:nvPr>
        </p:nvSpPr>
        <p:spPr/>
        <p:txBody>
          <a:bodyPr>
            <a:normAutofit lnSpcReduction="1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t>Jeff Lee</a:t>
            </a:r>
          </a:p>
          <a:p>
            <a:pPr marL="0" indent="0" algn="ctr">
              <a:buNone/>
            </a:pPr>
            <a:r>
              <a:rPr lang="en-US" dirty="0"/>
              <a:t>Senior Consultant</a:t>
            </a:r>
          </a:p>
          <a:p>
            <a:pPr marL="0" indent="0" algn="ctr">
              <a:buNone/>
            </a:pPr>
            <a:r>
              <a:rPr lang="en-US" dirty="0"/>
              <a:t>ISSUP</a:t>
            </a:r>
          </a:p>
          <a:p>
            <a:pPr marL="0" indent="0" algn="ctr">
              <a:buNone/>
            </a:pPr>
            <a:r>
              <a:rPr lang="en-US" dirty="0" err="1"/>
              <a:t>jeff.lee@issup.net</a:t>
            </a:r>
            <a:endParaRPr lang="en-US" dirty="0"/>
          </a:p>
        </p:txBody>
      </p:sp>
      <p:pic>
        <p:nvPicPr>
          <p:cNvPr id="4" name="Picture 3">
            <a:extLst>
              <a:ext uri="{FF2B5EF4-FFF2-40B4-BE49-F238E27FC236}">
                <a16:creationId xmlns:a16="http://schemas.microsoft.com/office/drawing/2014/main" id="{F0A1E15C-40F5-534D-AD20-1734D3C9D220}"/>
              </a:ext>
            </a:extLst>
          </p:cNvPr>
          <p:cNvPicPr/>
          <p:nvPr/>
        </p:nvPicPr>
        <p:blipFill>
          <a:blip r:embed="rId2">
            <a:extLst>
              <a:ext uri="{28A0092B-C50C-407E-A947-70E740481C1C}">
                <a14:useLocalDpi xmlns:a14="http://schemas.microsoft.com/office/drawing/2010/main"/>
              </a:ext>
            </a:extLst>
          </a:blip>
          <a:stretch>
            <a:fillRect/>
          </a:stretch>
        </p:blipFill>
        <p:spPr bwMode="auto">
          <a:xfrm>
            <a:off x="8483602" y="681037"/>
            <a:ext cx="2582334" cy="536533"/>
          </a:xfrm>
          <a:prstGeom prst="rect">
            <a:avLst/>
          </a:prstGeom>
          <a:noFill/>
          <a:ln>
            <a:noFill/>
          </a:ln>
        </p:spPr>
      </p:pic>
      <p:pic>
        <p:nvPicPr>
          <p:cNvPr id="6" name="Picture 5" descr="A picture containing text&#10;&#10;Description automatically generated">
            <a:extLst>
              <a:ext uri="{FF2B5EF4-FFF2-40B4-BE49-F238E27FC236}">
                <a16:creationId xmlns:a16="http://schemas.microsoft.com/office/drawing/2014/main" id="{0A6D3110-4CFC-384D-9E29-1C7D4E5975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072466" y="1300331"/>
            <a:ext cx="4047067" cy="2858241"/>
          </a:xfrm>
          <a:prstGeom prst="rect">
            <a:avLst/>
          </a:prstGeom>
        </p:spPr>
      </p:pic>
    </p:spTree>
    <p:extLst>
      <p:ext uri="{BB962C8B-B14F-4D97-AF65-F5344CB8AC3E}">
        <p14:creationId xmlns:p14="http://schemas.microsoft.com/office/powerpoint/2010/main" val="25228778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B0A19BDA-40B6-4DE7-81A4-6B1F1E40A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45">
            <a:extLst>
              <a:ext uri="{FF2B5EF4-FFF2-40B4-BE49-F238E27FC236}">
                <a16:creationId xmlns:a16="http://schemas.microsoft.com/office/drawing/2014/main" id="{0A628AD8-1356-4BF5-8A59-3549B2C7C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6">
            <a:extLst>
              <a:ext uri="{FF2B5EF4-FFF2-40B4-BE49-F238E27FC236}">
                <a16:creationId xmlns:a16="http://schemas.microsoft.com/office/drawing/2014/main" id="{9F2E6F73-36C2-4E56-AB0C-4D6936FF5D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7">
            <a:extLst>
              <a:ext uri="{FF2B5EF4-FFF2-40B4-BE49-F238E27FC236}">
                <a16:creationId xmlns:a16="http://schemas.microsoft.com/office/drawing/2014/main" id="{8AA5DD19-98A6-4E28-999C-2C074B9CBF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44">
            <a:extLst>
              <a:ext uri="{FF2B5EF4-FFF2-40B4-BE49-F238E27FC236}">
                <a16:creationId xmlns:a16="http://schemas.microsoft.com/office/drawing/2014/main" id="{5F24A71D-C0A9-49AC-B2D1-5A9EA2BD38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48538"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26">
            <a:extLst>
              <a:ext uri="{FF2B5EF4-FFF2-40B4-BE49-F238E27FC236}">
                <a16:creationId xmlns:a16="http://schemas.microsoft.com/office/drawing/2014/main" id="{99535B11-4A49-4A02-9CB6-3F8A60128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7033095"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F5B971C8-B703-6D42-B1CD-8DF168F9330E}"/>
              </a:ext>
            </a:extLst>
          </p:cNvPr>
          <p:cNvSpPr>
            <a:spLocks noGrp="1"/>
          </p:cNvSpPr>
          <p:nvPr>
            <p:ph type="title"/>
          </p:nvPr>
        </p:nvSpPr>
        <p:spPr>
          <a:xfrm>
            <a:off x="964760" y="804328"/>
            <a:ext cx="6091312" cy="1205821"/>
          </a:xfrm>
        </p:spPr>
        <p:txBody>
          <a:bodyPr vert="horz" lIns="91440" tIns="45720" rIns="91440" bIns="45720" rtlCol="0" anchor="ctr">
            <a:normAutofit/>
          </a:bodyPr>
          <a:lstStyle/>
          <a:p>
            <a:pPr defTabSz="914400">
              <a:spcBef>
                <a:spcPct val="0"/>
              </a:spcBef>
            </a:pPr>
            <a:r>
              <a:rPr lang="en-US" sz="4000" b="1" kern="1200">
                <a:solidFill>
                  <a:srgbClr val="FEFFFF"/>
                </a:solidFill>
              </a:rPr>
              <a:t>Smoking and Prevention</a:t>
            </a:r>
          </a:p>
        </p:txBody>
      </p:sp>
      <p:pic>
        <p:nvPicPr>
          <p:cNvPr id="4" name="Picture 3">
            <a:extLst>
              <a:ext uri="{FF2B5EF4-FFF2-40B4-BE49-F238E27FC236}">
                <a16:creationId xmlns:a16="http://schemas.microsoft.com/office/drawing/2014/main" id="{B896EDD2-BECC-DE49-BEF1-5A3D7A4EC200}"/>
              </a:ext>
            </a:extLst>
          </p:cNvPr>
          <p:cNvPicPr/>
          <p:nvPr/>
        </p:nvPicPr>
        <p:blipFill>
          <a:blip r:embed="rId2">
            <a:extLst>
              <a:ext uri="{28A0092B-C50C-407E-A947-70E740481C1C}">
                <a14:useLocalDpi xmlns:a14="http://schemas.microsoft.com/office/drawing/2010/main"/>
              </a:ext>
            </a:extLst>
          </a:blip>
          <a:stretch>
            <a:fillRect/>
          </a:stretch>
        </p:blipFill>
        <p:spPr bwMode="auto">
          <a:xfrm>
            <a:off x="8024706" y="1104475"/>
            <a:ext cx="3343407" cy="827493"/>
          </a:xfrm>
          <a:prstGeom prst="rect">
            <a:avLst/>
          </a:prstGeom>
          <a:noFill/>
        </p:spPr>
      </p:pic>
      <p:sp>
        <p:nvSpPr>
          <p:cNvPr id="3" name="Text Placeholder 2">
            <a:extLst>
              <a:ext uri="{FF2B5EF4-FFF2-40B4-BE49-F238E27FC236}">
                <a16:creationId xmlns:a16="http://schemas.microsoft.com/office/drawing/2014/main" id="{1F50B037-A7C7-604B-B8C8-99BCB5C64727}"/>
              </a:ext>
            </a:extLst>
          </p:cNvPr>
          <p:cNvSpPr>
            <a:spLocks noGrp="1"/>
          </p:cNvSpPr>
          <p:nvPr>
            <p:ph type="body" idx="1"/>
          </p:nvPr>
        </p:nvSpPr>
        <p:spPr>
          <a:xfrm>
            <a:off x="1282189" y="2258564"/>
            <a:ext cx="5773883" cy="4363550"/>
          </a:xfrm>
        </p:spPr>
        <p:txBody>
          <a:bodyPr vert="horz" lIns="91440" tIns="45720" rIns="91440" bIns="45720" rtlCol="0">
            <a:normAutofit/>
          </a:bodyPr>
          <a:lstStyle/>
          <a:p>
            <a:pPr marL="0" indent="0" defTabSz="914400">
              <a:buNone/>
            </a:pPr>
            <a:r>
              <a:rPr lang="en-US" sz="2000" b="1" kern="1200" dirty="0">
                <a:solidFill>
                  <a:schemeClr val="tx1"/>
                </a:solidFill>
                <a:latin typeface="+mn-lt"/>
                <a:ea typeface="+mn-ea"/>
                <a:cs typeface="+mn-cs"/>
              </a:rPr>
              <a:t>My Questions:</a:t>
            </a:r>
          </a:p>
          <a:p>
            <a:pPr indent="-228600" defTabSz="914400">
              <a:buFont typeface="Arial" panose="020B0604020202020204" pitchFamily="34" charset="0"/>
              <a:buChar char="•"/>
            </a:pPr>
            <a:r>
              <a:rPr lang="en-US" sz="2000" kern="1200" dirty="0">
                <a:solidFill>
                  <a:schemeClr val="tx1"/>
                </a:solidFill>
                <a:latin typeface="+mn-lt"/>
                <a:ea typeface="+mn-ea"/>
                <a:cs typeface="+mn-cs"/>
              </a:rPr>
              <a:t>Why do people start given all the </a:t>
            </a:r>
          </a:p>
          <a:p>
            <a:pPr marL="0" indent="0" defTabSz="914400">
              <a:buNone/>
            </a:pPr>
            <a:r>
              <a:rPr lang="en-US" sz="2000" kern="1200" dirty="0">
                <a:solidFill>
                  <a:schemeClr val="tx1"/>
                </a:solidFill>
                <a:latin typeface="+mn-lt"/>
                <a:ea typeface="+mn-ea"/>
                <a:cs typeface="+mn-cs"/>
              </a:rPr>
              <a:t>evidence, information, knowledge, risks, etc.?</a:t>
            </a:r>
          </a:p>
          <a:p>
            <a:pPr marL="0" indent="-228600" defTabSz="914400">
              <a:buFont typeface="Arial" panose="020B0604020202020204" pitchFamily="34" charset="0"/>
              <a:buChar char="•"/>
            </a:pPr>
            <a:endParaRPr lang="en-US" sz="2000" kern="1200" dirty="0">
              <a:solidFill>
                <a:schemeClr val="tx1"/>
              </a:solidFill>
              <a:latin typeface="+mn-lt"/>
              <a:ea typeface="+mn-ea"/>
              <a:cs typeface="+mn-cs"/>
            </a:endParaRPr>
          </a:p>
          <a:p>
            <a:pPr indent="-228600" defTabSz="914400">
              <a:buFont typeface="Arial" panose="020B0604020202020204" pitchFamily="34" charset="0"/>
              <a:buChar char="•"/>
            </a:pPr>
            <a:r>
              <a:rPr lang="en-US" sz="2000" kern="1200" dirty="0">
                <a:solidFill>
                  <a:schemeClr val="tx1"/>
                </a:solidFill>
                <a:latin typeface="+mn-lt"/>
                <a:ea typeface="+mn-ea"/>
                <a:cs typeface="+mn-cs"/>
              </a:rPr>
              <a:t>Why do people continue to smoke </a:t>
            </a:r>
          </a:p>
          <a:p>
            <a:pPr marL="0" indent="0" defTabSz="914400">
              <a:buNone/>
            </a:pPr>
            <a:r>
              <a:rPr lang="en-US" sz="2000" kern="1200" dirty="0">
                <a:solidFill>
                  <a:schemeClr val="tx1"/>
                </a:solidFill>
                <a:latin typeface="+mn-lt"/>
                <a:ea typeface="+mn-ea"/>
                <a:cs typeface="+mn-cs"/>
              </a:rPr>
              <a:t>in spite of what we know about the risks?</a:t>
            </a:r>
          </a:p>
          <a:p>
            <a:pPr marL="0" indent="-228600" defTabSz="914400">
              <a:buFont typeface="Arial" panose="020B0604020202020204" pitchFamily="34" charset="0"/>
              <a:buChar char="•"/>
            </a:pPr>
            <a:endParaRPr lang="en-US" sz="2000" kern="1200" dirty="0">
              <a:solidFill>
                <a:schemeClr val="tx1"/>
              </a:solidFill>
              <a:latin typeface="+mn-lt"/>
              <a:ea typeface="+mn-ea"/>
              <a:cs typeface="+mn-cs"/>
            </a:endParaRPr>
          </a:p>
          <a:p>
            <a:pPr indent="-228600" defTabSz="914400">
              <a:buFont typeface="Arial" panose="020B0604020202020204" pitchFamily="34" charset="0"/>
              <a:buChar char="•"/>
            </a:pPr>
            <a:r>
              <a:rPr lang="en-US" sz="2000" kern="1200" dirty="0">
                <a:solidFill>
                  <a:schemeClr val="tx1"/>
                </a:solidFill>
                <a:latin typeface="+mn-lt"/>
                <a:ea typeface="+mn-ea"/>
                <a:cs typeface="+mn-cs"/>
              </a:rPr>
              <a:t>Can we PREVENT start up and intervene on use?</a:t>
            </a:r>
          </a:p>
          <a:p>
            <a:pPr indent="-228600" defTabSz="914400">
              <a:buFont typeface="Arial" panose="020B0604020202020204" pitchFamily="34" charset="0"/>
              <a:buChar char="•"/>
            </a:pPr>
            <a:endParaRPr lang="en-US" sz="2000" kern="1200" dirty="0">
              <a:solidFill>
                <a:schemeClr val="tx1"/>
              </a:solidFill>
              <a:latin typeface="+mn-lt"/>
              <a:ea typeface="+mn-ea"/>
              <a:cs typeface="+mn-cs"/>
            </a:endParaRPr>
          </a:p>
          <a:p>
            <a:pPr indent="-228600" defTabSz="914400">
              <a:buFont typeface="Arial" panose="020B0604020202020204" pitchFamily="34" charset="0"/>
              <a:buChar char="•"/>
            </a:pPr>
            <a:r>
              <a:rPr lang="en-US" sz="2000" kern="1200" dirty="0">
                <a:solidFill>
                  <a:schemeClr val="tx1"/>
                </a:solidFill>
                <a:latin typeface="+mn-lt"/>
                <a:ea typeface="+mn-ea"/>
                <a:cs typeface="+mn-cs"/>
              </a:rPr>
              <a:t>If so, how and what do we need to consider?</a:t>
            </a:r>
          </a:p>
          <a:p>
            <a:pPr indent="-228600" defTabSz="914400">
              <a:buFont typeface="Arial" panose="020B0604020202020204" pitchFamily="34" charset="0"/>
              <a:buChar char="•"/>
            </a:pPr>
            <a:endParaRPr lang="en-US" sz="2000" kern="1200" dirty="0">
              <a:solidFill>
                <a:schemeClr val="tx1"/>
              </a:solidFill>
              <a:latin typeface="+mn-lt"/>
              <a:ea typeface="+mn-ea"/>
              <a:cs typeface="+mn-cs"/>
            </a:endParaRPr>
          </a:p>
          <a:p>
            <a:pPr marL="0" indent="-228600" defTabSz="914400">
              <a:buFont typeface="Arial" panose="020B0604020202020204" pitchFamily="34" charset="0"/>
              <a:buChar char="•"/>
            </a:pPr>
            <a:endParaRPr lang="en-US" sz="2000" kern="1200" dirty="0">
              <a:solidFill>
                <a:schemeClr val="tx1"/>
              </a:solidFill>
              <a:latin typeface="+mn-lt"/>
              <a:ea typeface="+mn-ea"/>
              <a:cs typeface="+mn-cs"/>
            </a:endParaRPr>
          </a:p>
        </p:txBody>
      </p:sp>
      <p:pic>
        <p:nvPicPr>
          <p:cNvPr id="11" name="Picture 10" descr="Graphical user interface&#10;&#10;Description automatically generated">
            <a:extLst>
              <a:ext uri="{FF2B5EF4-FFF2-40B4-BE49-F238E27FC236}">
                <a16:creationId xmlns:a16="http://schemas.microsoft.com/office/drawing/2014/main" id="{E9E693C2-FAFF-5C42-BDC8-DADC884E813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228186" y="2529756"/>
            <a:ext cx="2922133" cy="1833639"/>
          </a:xfrm>
          <a:prstGeom prst="rect">
            <a:avLst/>
          </a:prstGeom>
        </p:spPr>
      </p:pic>
      <p:pic>
        <p:nvPicPr>
          <p:cNvPr id="8" name="Picture 7" descr="Graphical user interface&#10;&#10;Description automatically generated with medium confidence">
            <a:extLst>
              <a:ext uri="{FF2B5EF4-FFF2-40B4-BE49-F238E27FC236}">
                <a16:creationId xmlns:a16="http://schemas.microsoft.com/office/drawing/2014/main" id="{3C4F63D4-6651-ED4F-AB39-AC247C420DF9}"/>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024706" y="4715766"/>
            <a:ext cx="3340358" cy="1327792"/>
          </a:xfrm>
          <a:prstGeom prst="rect">
            <a:avLst/>
          </a:prstGeom>
        </p:spPr>
      </p:pic>
      <p:sp>
        <p:nvSpPr>
          <p:cNvPr id="12" name="TextBox 11">
            <a:extLst>
              <a:ext uri="{FF2B5EF4-FFF2-40B4-BE49-F238E27FC236}">
                <a16:creationId xmlns:a16="http://schemas.microsoft.com/office/drawing/2014/main" id="{A6DD0276-8AC0-DC43-B78D-F0E99EE3EE63}"/>
              </a:ext>
            </a:extLst>
          </p:cNvPr>
          <p:cNvSpPr txBox="1"/>
          <p:nvPr/>
        </p:nvSpPr>
        <p:spPr>
          <a:xfrm>
            <a:off x="8509213" y="4163342"/>
            <a:ext cx="2641106" cy="276997"/>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spcAft>
                <a:spcPts val="600"/>
              </a:spcAft>
            </a:pPr>
            <a:r>
              <a:rPr lang="en-US" sz="700">
                <a:solidFill>
                  <a:srgbClr val="FFFFFF"/>
                </a:solidFill>
                <a:latin typeface="+mn-lt"/>
                <a:ea typeface="+mn-ea"/>
                <a:cs typeface="+mn-cs"/>
                <a:hlinkClick r:id="rId4" tooltip="https://www.flickr.com/photos/european_parliament/8511767103">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7"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latin typeface="+mn-lt"/>
              <a:ea typeface="+mn-ea"/>
              <a:cs typeface="+mn-cs"/>
            </a:endParaRPr>
          </a:p>
        </p:txBody>
      </p:sp>
    </p:spTree>
    <p:extLst>
      <p:ext uri="{BB962C8B-B14F-4D97-AF65-F5344CB8AC3E}">
        <p14:creationId xmlns:p14="http://schemas.microsoft.com/office/powerpoint/2010/main" val="2504040768"/>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71C8-B703-6D42-B1CD-8DF168F9330E}"/>
              </a:ext>
            </a:extLst>
          </p:cNvPr>
          <p:cNvSpPr>
            <a:spLocks noGrp="1"/>
          </p:cNvSpPr>
          <p:nvPr>
            <p:ph type="title"/>
          </p:nvPr>
        </p:nvSpPr>
        <p:spPr>
          <a:xfrm>
            <a:off x="8017254" y="525439"/>
            <a:ext cx="3336545" cy="1657614"/>
          </a:xfrm>
        </p:spPr>
        <p:txBody>
          <a:bodyPr vert="horz" lIns="91440" tIns="45720" rIns="91440" bIns="45720" rtlCol="0" anchor="ctr">
            <a:normAutofit/>
          </a:bodyPr>
          <a:lstStyle/>
          <a:p>
            <a:pPr defTabSz="914400">
              <a:spcBef>
                <a:spcPct val="0"/>
              </a:spcBef>
            </a:pPr>
            <a:br>
              <a:rPr lang="en-US" sz="2800" kern="1200">
                <a:solidFill>
                  <a:schemeClr val="tx1"/>
                </a:solidFill>
                <a:latin typeface="+mj-lt"/>
                <a:ea typeface="+mj-ea"/>
                <a:cs typeface="+mj-cs"/>
              </a:rPr>
            </a:br>
            <a:r>
              <a:rPr lang="en-US" sz="2800" b="1" kern="1200">
                <a:solidFill>
                  <a:schemeClr val="tx1"/>
                </a:solidFill>
                <a:latin typeface="+mj-lt"/>
                <a:ea typeface="+mj-ea"/>
                <a:cs typeface="+mj-cs"/>
              </a:rPr>
              <a:t>Prevention - what do we mean?</a:t>
            </a:r>
            <a:br>
              <a:rPr lang="en-US" sz="2800" kern="1200">
                <a:solidFill>
                  <a:schemeClr val="tx1"/>
                </a:solidFill>
                <a:latin typeface="+mj-lt"/>
                <a:ea typeface="+mj-ea"/>
                <a:cs typeface="+mj-cs"/>
              </a:rPr>
            </a:br>
            <a:endParaRPr lang="en-US" sz="2800" kern="1200">
              <a:solidFill>
                <a:schemeClr val="tx1"/>
              </a:solidFill>
              <a:latin typeface="+mj-lt"/>
              <a:ea typeface="+mj-ea"/>
              <a:cs typeface="+mj-cs"/>
            </a:endParaRPr>
          </a:p>
        </p:txBody>
      </p:sp>
      <p:pic>
        <p:nvPicPr>
          <p:cNvPr id="6" name="Picture 5" descr="A red sign with white letters&#10;&#10;Description automatically generated with medium confidence">
            <a:extLst>
              <a:ext uri="{FF2B5EF4-FFF2-40B4-BE49-F238E27FC236}">
                <a16:creationId xmlns:a16="http://schemas.microsoft.com/office/drawing/2014/main" id="{853F4622-BBBA-2542-B9F0-8A4530450DB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37261" y="375320"/>
            <a:ext cx="3848658" cy="3848658"/>
          </a:xfrm>
          <a:prstGeom prst="rect">
            <a:avLst/>
          </a:prstGeom>
        </p:spPr>
      </p:pic>
      <p:cxnSp>
        <p:nvCxnSpPr>
          <p:cNvPr id="23" name="Straight Connector 19">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A close-up of a logo&#10;&#10;Description automatically generated with medium confidence">
            <a:extLst>
              <a:ext uri="{FF2B5EF4-FFF2-40B4-BE49-F238E27FC236}">
                <a16:creationId xmlns:a16="http://schemas.microsoft.com/office/drawing/2014/main" id="{2C5EE0D1-77A1-AC40-955A-AFBB896D2D7C}"/>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4906370" y="516391"/>
            <a:ext cx="2628285" cy="1375469"/>
          </a:xfrm>
          <a:prstGeom prst="rect">
            <a:avLst/>
          </a:prstGeom>
        </p:spPr>
      </p:pic>
      <p:cxnSp>
        <p:nvCxnSpPr>
          <p:cNvPr id="22" name="Straight Connector 21">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Icon&#10;&#10;Description automatically generated">
            <a:extLst>
              <a:ext uri="{FF2B5EF4-FFF2-40B4-BE49-F238E27FC236}">
                <a16:creationId xmlns:a16="http://schemas.microsoft.com/office/drawing/2014/main" id="{C6BB2EDE-3419-8745-9DC8-F4DF41426C5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317111" y="2424609"/>
            <a:ext cx="1799367" cy="1799367"/>
          </a:xfrm>
          <a:prstGeom prst="rect">
            <a:avLst/>
          </a:prstGeom>
        </p:spPr>
      </p:pic>
      <p:cxnSp>
        <p:nvCxnSpPr>
          <p:cNvPr id="24" name="Straight Connector 23">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5" name="Picture 14" descr="A picture containing text&#10;&#10;Description automatically generated">
            <a:extLst>
              <a:ext uri="{FF2B5EF4-FFF2-40B4-BE49-F238E27FC236}">
                <a16:creationId xmlns:a16="http://schemas.microsoft.com/office/drawing/2014/main" id="{9243F6E1-FBD5-9543-A134-57E153507BF6}"/>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402609" y="5011171"/>
            <a:ext cx="2221053" cy="1249342"/>
          </a:xfrm>
          <a:prstGeom prst="rect">
            <a:avLst/>
          </a:prstGeom>
        </p:spPr>
      </p:pic>
      <p:pic>
        <p:nvPicPr>
          <p:cNvPr id="4" name="Picture 3">
            <a:extLst>
              <a:ext uri="{FF2B5EF4-FFF2-40B4-BE49-F238E27FC236}">
                <a16:creationId xmlns:a16="http://schemas.microsoft.com/office/drawing/2014/main" id="{B896EDD2-BECC-DE49-BEF1-5A3D7A4EC200}"/>
              </a:ext>
            </a:extLst>
          </p:cNvPr>
          <p:cNvPicPr/>
          <p:nvPr/>
        </p:nvPicPr>
        <p:blipFill>
          <a:blip r:embed="rId10">
            <a:extLst>
              <a:ext uri="{28A0092B-C50C-407E-A947-70E740481C1C}">
                <a14:useLocalDpi xmlns:a14="http://schemas.microsoft.com/office/drawing/2010/main"/>
              </a:ext>
            </a:extLst>
          </a:blip>
          <a:stretch>
            <a:fillRect/>
          </a:stretch>
        </p:blipFill>
        <p:spPr bwMode="auto">
          <a:xfrm>
            <a:off x="3162822" y="5095750"/>
            <a:ext cx="4364400" cy="1080189"/>
          </a:xfrm>
          <a:prstGeom prst="rect">
            <a:avLst/>
          </a:prstGeom>
          <a:noFill/>
        </p:spPr>
      </p:pic>
      <p:sp>
        <p:nvSpPr>
          <p:cNvPr id="3" name="Text Placeholder 2">
            <a:extLst>
              <a:ext uri="{FF2B5EF4-FFF2-40B4-BE49-F238E27FC236}">
                <a16:creationId xmlns:a16="http://schemas.microsoft.com/office/drawing/2014/main" id="{1F50B037-A7C7-604B-B8C8-99BCB5C64727}"/>
              </a:ext>
            </a:extLst>
          </p:cNvPr>
          <p:cNvSpPr>
            <a:spLocks noGrp="1"/>
          </p:cNvSpPr>
          <p:nvPr>
            <p:ph type="body" idx="1"/>
          </p:nvPr>
        </p:nvSpPr>
        <p:spPr>
          <a:xfrm>
            <a:off x="8017254" y="2274491"/>
            <a:ext cx="3336546" cy="3902472"/>
          </a:xfrm>
        </p:spPr>
        <p:txBody>
          <a:bodyPr vert="horz" lIns="91440" tIns="45720" rIns="91440" bIns="45720" rtlCol="0">
            <a:normAutofit/>
          </a:bodyPr>
          <a:lstStyle/>
          <a:p>
            <a:pPr marL="0" indent="-228600" defTabSz="914400">
              <a:buFont typeface="Arial" panose="020B0604020202020204" pitchFamily="34" charset="0"/>
              <a:buChar char="•"/>
            </a:pPr>
            <a:r>
              <a:rPr lang="en-US" sz="1600" b="1" kern="1200">
                <a:solidFill>
                  <a:schemeClr val="tx1"/>
                </a:solidFill>
                <a:latin typeface="+mn-lt"/>
                <a:ea typeface="+mn-ea"/>
                <a:cs typeface="+mn-cs"/>
              </a:rPr>
              <a:t>Usually…..</a:t>
            </a:r>
          </a:p>
          <a:p>
            <a:pPr indent="-228600" defTabSz="914400">
              <a:buFont typeface="Arial" panose="020B0604020202020204" pitchFamily="34" charset="0"/>
              <a:buChar char="•"/>
            </a:pPr>
            <a:r>
              <a:rPr lang="en-US" sz="1600" kern="1200">
                <a:solidFill>
                  <a:schemeClr val="tx1"/>
                </a:solidFill>
                <a:latin typeface="+mn-lt"/>
                <a:ea typeface="+mn-ea"/>
                <a:cs typeface="+mn-cs"/>
              </a:rPr>
              <a:t>Stop something happening </a:t>
            </a:r>
          </a:p>
          <a:p>
            <a:pPr marL="0" indent="-228600" defTabSz="914400">
              <a:buFont typeface="Arial" panose="020B0604020202020204" pitchFamily="34" charset="0"/>
              <a:buChar char="•"/>
            </a:pPr>
            <a:endParaRPr lang="en-US" sz="1600" kern="1200">
              <a:solidFill>
                <a:schemeClr val="tx1"/>
              </a:solidFill>
              <a:latin typeface="+mn-lt"/>
              <a:ea typeface="+mn-ea"/>
              <a:cs typeface="+mn-cs"/>
            </a:endParaRPr>
          </a:p>
          <a:p>
            <a:pPr indent="-228600" defTabSz="914400">
              <a:buFont typeface="Arial" panose="020B0604020202020204" pitchFamily="34" charset="0"/>
              <a:buChar char="•"/>
            </a:pPr>
            <a:r>
              <a:rPr lang="en-US" sz="1600" kern="1200">
                <a:solidFill>
                  <a:schemeClr val="tx1"/>
                </a:solidFill>
                <a:latin typeface="+mn-lt"/>
                <a:ea typeface="+mn-ea"/>
                <a:cs typeface="+mn-cs"/>
              </a:rPr>
              <a:t>A negative message about NOT doing things</a:t>
            </a:r>
          </a:p>
          <a:p>
            <a:pPr marL="0" indent="-228600" defTabSz="914400">
              <a:buFont typeface="Arial" panose="020B0604020202020204" pitchFamily="34" charset="0"/>
              <a:buChar char="•"/>
            </a:pPr>
            <a:endParaRPr lang="en-US" sz="1600" kern="1200">
              <a:solidFill>
                <a:schemeClr val="tx1"/>
              </a:solidFill>
              <a:latin typeface="+mn-lt"/>
              <a:ea typeface="+mn-ea"/>
              <a:cs typeface="+mn-cs"/>
            </a:endParaRPr>
          </a:p>
          <a:p>
            <a:pPr marL="0" indent="-228600" defTabSz="914400">
              <a:buFont typeface="Arial" panose="020B0604020202020204" pitchFamily="34" charset="0"/>
              <a:buChar char="•"/>
            </a:pPr>
            <a:r>
              <a:rPr lang="en-US" sz="1600" kern="1200">
                <a:solidFill>
                  <a:schemeClr val="tx1"/>
                </a:solidFill>
                <a:latin typeface="+mn-lt"/>
                <a:ea typeface="+mn-ea"/>
                <a:cs typeface="+mn-cs"/>
              </a:rPr>
              <a:t>But……..</a:t>
            </a:r>
          </a:p>
          <a:p>
            <a:pPr indent="-228600" defTabSz="914400">
              <a:buFont typeface="Arial" panose="020B0604020202020204" pitchFamily="34" charset="0"/>
              <a:buChar char="•"/>
            </a:pPr>
            <a:r>
              <a:rPr lang="en-US" sz="1600" kern="1200">
                <a:solidFill>
                  <a:schemeClr val="tx1"/>
                </a:solidFill>
                <a:latin typeface="+mn-lt"/>
                <a:ea typeface="+mn-ea"/>
                <a:cs typeface="+mn-cs"/>
              </a:rPr>
              <a:t>People do not like being told what not to do! </a:t>
            </a:r>
          </a:p>
          <a:p>
            <a:pPr indent="-228600" defTabSz="914400">
              <a:buFont typeface="Arial" panose="020B0604020202020204" pitchFamily="34" charset="0"/>
              <a:buChar char="•"/>
            </a:pPr>
            <a:endParaRPr lang="en-US" sz="1600" kern="1200">
              <a:solidFill>
                <a:schemeClr val="tx1"/>
              </a:solidFill>
              <a:latin typeface="+mn-lt"/>
              <a:ea typeface="+mn-ea"/>
              <a:cs typeface="+mn-cs"/>
            </a:endParaRPr>
          </a:p>
          <a:p>
            <a:pPr indent="-228600" defTabSz="914400">
              <a:buFont typeface="Arial" panose="020B0604020202020204" pitchFamily="34" charset="0"/>
              <a:buChar char="•"/>
            </a:pPr>
            <a:r>
              <a:rPr lang="en-US" sz="1600" kern="1200">
                <a:solidFill>
                  <a:schemeClr val="tx1"/>
                </a:solidFill>
                <a:latin typeface="+mn-lt"/>
                <a:ea typeface="+mn-ea"/>
                <a:cs typeface="+mn-cs"/>
              </a:rPr>
              <a:t>Does the “stop, don’t start” message work? </a:t>
            </a:r>
          </a:p>
        </p:txBody>
      </p:sp>
      <p:cxnSp>
        <p:nvCxnSpPr>
          <p:cNvPr id="26" name="Straight Connector 25">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2B19AB8B-677B-8347-A77B-9ABDCCAFD5F0}"/>
              </a:ext>
            </a:extLst>
          </p:cNvPr>
          <p:cNvSpPr txBox="1"/>
          <p:nvPr/>
        </p:nvSpPr>
        <p:spPr>
          <a:xfrm>
            <a:off x="9709592" y="6657947"/>
            <a:ext cx="2482408" cy="276997"/>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spcAft>
                <a:spcPts val="600"/>
              </a:spcAft>
            </a:pPr>
            <a:r>
              <a:rPr lang="en-US" sz="700">
                <a:solidFill>
                  <a:srgbClr val="FFFFFF"/>
                </a:solidFill>
                <a:latin typeface="+mn-lt"/>
                <a:ea typeface="+mn-ea"/>
                <a:cs typeface="+mn-cs"/>
                <a:hlinkClick r:id="rId7" tooltip="http://pngimg.com/download/25694">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11"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latin typeface="+mn-lt"/>
              <a:ea typeface="+mn-ea"/>
              <a:cs typeface="+mn-cs"/>
            </a:endParaRPr>
          </a:p>
        </p:txBody>
      </p:sp>
    </p:spTree>
    <p:extLst>
      <p:ext uri="{BB962C8B-B14F-4D97-AF65-F5344CB8AC3E}">
        <p14:creationId xmlns:p14="http://schemas.microsoft.com/office/powerpoint/2010/main" val="1559634583"/>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98" name="Rectangle 97">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B971C8-B703-6D42-B1CD-8DF168F9330E}"/>
              </a:ext>
            </a:extLst>
          </p:cNvPr>
          <p:cNvSpPr>
            <a:spLocks noGrp="1"/>
          </p:cNvSpPr>
          <p:nvPr>
            <p:ph type="title"/>
          </p:nvPr>
        </p:nvSpPr>
        <p:spPr>
          <a:xfrm>
            <a:off x="798257" y="637523"/>
            <a:ext cx="3608896" cy="1690993"/>
          </a:xfrm>
        </p:spPr>
        <p:txBody>
          <a:bodyPr vert="horz" lIns="91440" tIns="45720" rIns="91440" bIns="45720" rtlCol="0" anchor="b">
            <a:normAutofit/>
          </a:bodyPr>
          <a:lstStyle/>
          <a:p>
            <a:pPr defTabSz="914400">
              <a:spcBef>
                <a:spcPct val="0"/>
              </a:spcBef>
            </a:pPr>
            <a:br>
              <a:rPr lang="en-US" sz="2800" kern="1200">
                <a:solidFill>
                  <a:srgbClr val="FFFFFF"/>
                </a:solidFill>
                <a:latin typeface="+mj-lt"/>
                <a:ea typeface="+mj-ea"/>
                <a:cs typeface="+mj-cs"/>
              </a:rPr>
            </a:br>
            <a:r>
              <a:rPr lang="en-US" sz="2800" b="1" kern="1200">
                <a:solidFill>
                  <a:srgbClr val="FFFFFF"/>
                </a:solidFill>
                <a:latin typeface="+mj-lt"/>
                <a:ea typeface="+mj-ea"/>
                <a:cs typeface="+mj-cs"/>
              </a:rPr>
              <a:t>The positive side of </a:t>
            </a:r>
            <a:br>
              <a:rPr lang="en-US" sz="2800" b="1" kern="1200">
                <a:solidFill>
                  <a:srgbClr val="FFFFFF"/>
                </a:solidFill>
                <a:latin typeface="+mj-lt"/>
                <a:ea typeface="+mj-ea"/>
                <a:cs typeface="+mj-cs"/>
              </a:rPr>
            </a:br>
            <a:r>
              <a:rPr lang="en-US" sz="2800" b="1" kern="1200">
                <a:solidFill>
                  <a:srgbClr val="FFFFFF"/>
                </a:solidFill>
                <a:latin typeface="+mj-lt"/>
                <a:ea typeface="+mj-ea"/>
                <a:cs typeface="+mj-cs"/>
              </a:rPr>
              <a:t>the Prevention coin</a:t>
            </a:r>
            <a:br>
              <a:rPr lang="en-US" sz="2800" kern="1200">
                <a:solidFill>
                  <a:srgbClr val="FFFFFF"/>
                </a:solidFill>
                <a:latin typeface="+mj-lt"/>
                <a:ea typeface="+mj-ea"/>
                <a:cs typeface="+mj-cs"/>
              </a:rPr>
            </a:br>
            <a:endParaRPr lang="en-US" sz="2800" kern="1200">
              <a:solidFill>
                <a:srgbClr val="FFFFFF"/>
              </a:solidFill>
              <a:latin typeface="+mj-lt"/>
              <a:ea typeface="+mj-ea"/>
              <a:cs typeface="+mj-cs"/>
            </a:endParaRPr>
          </a:p>
        </p:txBody>
      </p:sp>
      <p:pic>
        <p:nvPicPr>
          <p:cNvPr id="25" name="Picture 24" descr="A picture containing text, clipart&#10;&#10;Description automatically generated">
            <a:extLst>
              <a:ext uri="{FF2B5EF4-FFF2-40B4-BE49-F238E27FC236}">
                <a16:creationId xmlns:a16="http://schemas.microsoft.com/office/drawing/2014/main" id="{C413A57A-EEA6-6243-8126-26C47C3238D8}"/>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2459" r="11962" b="2"/>
          <a:stretch/>
        </p:blipFill>
        <p:spPr>
          <a:xfrm>
            <a:off x="5259450" y="325905"/>
            <a:ext cx="1853852" cy="1853873"/>
          </a:xfrm>
          <a:prstGeom prst="rect">
            <a:avLst/>
          </a:prstGeom>
        </p:spPr>
      </p:pic>
      <p:sp>
        <p:nvSpPr>
          <p:cNvPr id="3" name="Text Placeholder 2">
            <a:extLst>
              <a:ext uri="{FF2B5EF4-FFF2-40B4-BE49-F238E27FC236}">
                <a16:creationId xmlns:a16="http://schemas.microsoft.com/office/drawing/2014/main" id="{1F50B037-A7C7-604B-B8C8-99BCB5C64727}"/>
              </a:ext>
            </a:extLst>
          </p:cNvPr>
          <p:cNvSpPr>
            <a:spLocks noGrp="1"/>
          </p:cNvSpPr>
          <p:nvPr>
            <p:ph type="body" idx="1"/>
          </p:nvPr>
        </p:nvSpPr>
        <p:spPr>
          <a:xfrm>
            <a:off x="798256" y="2474260"/>
            <a:ext cx="3607930" cy="3677158"/>
          </a:xfrm>
        </p:spPr>
        <p:txBody>
          <a:bodyPr vert="horz" lIns="91440" tIns="45720" rIns="91440" bIns="45720" rtlCol="0" anchor="t">
            <a:normAutofit/>
          </a:bodyPr>
          <a:lstStyle/>
          <a:p>
            <a:pPr marL="0" indent="-228600" defTabSz="914400">
              <a:buFont typeface="Arial" panose="020B0604020202020204" pitchFamily="34" charset="0"/>
              <a:buChar char="•"/>
            </a:pPr>
            <a:endParaRPr lang="en-US" sz="1400" kern="1200" dirty="0">
              <a:solidFill>
                <a:srgbClr val="FFFFFF"/>
              </a:solidFill>
              <a:latin typeface="+mn-lt"/>
              <a:ea typeface="+mn-ea"/>
              <a:cs typeface="+mn-cs"/>
            </a:endParaRPr>
          </a:p>
          <a:p>
            <a:pPr indent="-228600" defTabSz="914400">
              <a:buFont typeface="Arial" panose="020B0604020202020204" pitchFamily="34" charset="0"/>
              <a:buChar char="•"/>
            </a:pPr>
            <a:r>
              <a:rPr lang="en-US" sz="1400" kern="1200" dirty="0">
                <a:solidFill>
                  <a:srgbClr val="FFFFFF"/>
                </a:solidFill>
                <a:latin typeface="+mn-lt"/>
                <a:ea typeface="+mn-ea"/>
                <a:cs typeface="+mn-cs"/>
              </a:rPr>
              <a:t>Promote health and well-being – </a:t>
            </a:r>
          </a:p>
          <a:p>
            <a:pPr marL="0" indent="-228600" defTabSz="914400">
              <a:buFont typeface="Arial" panose="020B0604020202020204" pitchFamily="34" charset="0"/>
              <a:buChar char="•"/>
            </a:pPr>
            <a:r>
              <a:rPr lang="en-US" sz="1400" kern="1200" dirty="0">
                <a:solidFill>
                  <a:srgbClr val="FFFFFF"/>
                </a:solidFill>
                <a:latin typeface="+mn-lt"/>
                <a:ea typeface="+mn-ea"/>
                <a:cs typeface="+mn-cs"/>
              </a:rPr>
              <a:t>positive message concerned with (healthy) </a:t>
            </a:r>
            <a:r>
              <a:rPr lang="en-US" sz="1400" kern="1200" dirty="0" err="1">
                <a:solidFill>
                  <a:srgbClr val="FFFFFF"/>
                </a:solidFill>
                <a:latin typeface="+mn-lt"/>
                <a:ea typeface="+mn-ea"/>
                <a:cs typeface="+mn-cs"/>
              </a:rPr>
              <a:t>behaviour</a:t>
            </a:r>
            <a:endParaRPr lang="en-US" sz="1400" kern="1200" dirty="0">
              <a:solidFill>
                <a:srgbClr val="FFFFFF"/>
              </a:solidFill>
              <a:latin typeface="+mn-lt"/>
              <a:ea typeface="+mn-ea"/>
              <a:cs typeface="+mn-cs"/>
            </a:endParaRPr>
          </a:p>
          <a:p>
            <a:pPr marL="0" indent="-228600" defTabSz="914400">
              <a:buFont typeface="Arial" panose="020B0604020202020204" pitchFamily="34" charset="0"/>
              <a:buChar char="•"/>
            </a:pPr>
            <a:endParaRPr lang="en-US" sz="1400" kern="1200" dirty="0">
              <a:solidFill>
                <a:srgbClr val="FFFFFF"/>
              </a:solidFill>
              <a:latin typeface="+mn-lt"/>
              <a:ea typeface="+mn-ea"/>
              <a:cs typeface="+mn-cs"/>
            </a:endParaRPr>
          </a:p>
          <a:p>
            <a:pPr marL="0" indent="-228600" defTabSz="914400">
              <a:buFont typeface="Arial" panose="020B0604020202020204" pitchFamily="34" charset="0"/>
              <a:buChar char="•"/>
            </a:pPr>
            <a:r>
              <a:rPr lang="en-US" sz="1400" kern="1200" dirty="0">
                <a:solidFill>
                  <a:srgbClr val="FFFFFF"/>
                </a:solidFill>
                <a:latin typeface="+mn-lt"/>
                <a:ea typeface="+mn-ea"/>
                <a:cs typeface="+mn-cs"/>
              </a:rPr>
              <a:t> Can one achieve health and well-being as well as smoke?</a:t>
            </a:r>
          </a:p>
          <a:p>
            <a:pPr marL="0" indent="-228600" defTabSz="914400">
              <a:buFont typeface="Arial" panose="020B0604020202020204" pitchFamily="34" charset="0"/>
              <a:buChar char="•"/>
            </a:pPr>
            <a:endParaRPr lang="en-US" sz="1400" kern="1200" dirty="0">
              <a:solidFill>
                <a:srgbClr val="FFFFFF"/>
              </a:solidFill>
              <a:latin typeface="+mn-lt"/>
              <a:ea typeface="+mn-ea"/>
              <a:cs typeface="+mn-cs"/>
            </a:endParaRPr>
          </a:p>
          <a:p>
            <a:pPr indent="-228600" defTabSz="914400">
              <a:buFont typeface="Arial" panose="020B0604020202020204" pitchFamily="34" charset="0"/>
              <a:buChar char="•"/>
            </a:pPr>
            <a:r>
              <a:rPr lang="en-US" sz="1400" kern="1200" dirty="0">
                <a:solidFill>
                  <a:srgbClr val="FFFFFF"/>
                </a:solidFill>
                <a:latin typeface="+mn-lt"/>
                <a:ea typeface="+mn-ea"/>
                <a:cs typeface="+mn-cs"/>
              </a:rPr>
              <a:t>Healthy </a:t>
            </a:r>
            <a:r>
              <a:rPr lang="en-US" sz="1400" kern="1200" dirty="0" err="1">
                <a:solidFill>
                  <a:srgbClr val="FFFFFF"/>
                </a:solidFill>
                <a:latin typeface="+mn-lt"/>
                <a:ea typeface="+mn-ea"/>
                <a:cs typeface="+mn-cs"/>
              </a:rPr>
              <a:t>behaviour</a:t>
            </a:r>
            <a:r>
              <a:rPr lang="en-US" sz="1400" kern="1200" dirty="0">
                <a:solidFill>
                  <a:srgbClr val="FFFFFF"/>
                </a:solidFill>
                <a:latin typeface="+mn-lt"/>
                <a:ea typeface="+mn-ea"/>
                <a:cs typeface="+mn-cs"/>
              </a:rPr>
              <a:t> = Smoking?</a:t>
            </a:r>
          </a:p>
          <a:p>
            <a:pPr indent="-228600" defTabSz="914400">
              <a:buFont typeface="Arial" panose="020B0604020202020204" pitchFamily="34" charset="0"/>
              <a:buChar char="•"/>
            </a:pPr>
            <a:endParaRPr lang="en-US" sz="1400" kern="1200" dirty="0">
              <a:solidFill>
                <a:srgbClr val="FFFFFF"/>
              </a:solidFill>
              <a:latin typeface="+mn-lt"/>
              <a:ea typeface="+mn-ea"/>
              <a:cs typeface="+mn-cs"/>
            </a:endParaRPr>
          </a:p>
          <a:p>
            <a:pPr indent="-228600" defTabSz="914400">
              <a:buFont typeface="Arial" panose="020B0604020202020204" pitchFamily="34" charset="0"/>
              <a:buChar char="•"/>
            </a:pPr>
            <a:r>
              <a:rPr lang="en-US" sz="1400" kern="1200" dirty="0">
                <a:solidFill>
                  <a:srgbClr val="FFFFFF"/>
                </a:solidFill>
                <a:latin typeface="+mn-lt"/>
                <a:ea typeface="+mn-ea"/>
                <a:cs typeface="+mn-cs"/>
              </a:rPr>
              <a:t>So prevention has a positive “do” role as well as a negative “don’t” message.</a:t>
            </a:r>
          </a:p>
          <a:p>
            <a:pPr indent="-228600" defTabSz="914400">
              <a:buFont typeface="Arial" panose="020B0604020202020204" pitchFamily="34" charset="0"/>
              <a:buChar char="•"/>
            </a:pPr>
            <a:endParaRPr lang="en-US" sz="1400" kern="1200" dirty="0">
              <a:solidFill>
                <a:srgbClr val="FFFFFF"/>
              </a:solidFill>
              <a:latin typeface="+mn-lt"/>
              <a:ea typeface="+mn-ea"/>
              <a:cs typeface="+mn-cs"/>
            </a:endParaRPr>
          </a:p>
          <a:p>
            <a:pPr indent="-228600" defTabSz="914400">
              <a:buFont typeface="Arial" panose="020B0604020202020204" pitchFamily="34" charset="0"/>
              <a:buChar char="•"/>
            </a:pPr>
            <a:endParaRPr lang="en-US" sz="1400" kern="1200" dirty="0">
              <a:solidFill>
                <a:srgbClr val="FFFFFF"/>
              </a:solidFill>
              <a:latin typeface="+mn-lt"/>
              <a:ea typeface="+mn-ea"/>
              <a:cs typeface="+mn-cs"/>
            </a:endParaRPr>
          </a:p>
        </p:txBody>
      </p:sp>
      <p:pic>
        <p:nvPicPr>
          <p:cNvPr id="13" name="Picture 12" descr="A picture containing icon&#10;&#10;Description automatically generated">
            <a:extLst>
              <a:ext uri="{FF2B5EF4-FFF2-40B4-BE49-F238E27FC236}">
                <a16:creationId xmlns:a16="http://schemas.microsoft.com/office/drawing/2014/main" id="{E95DBECF-0D34-0441-873B-55393512EA4A}"/>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4764" r="5" b="9273"/>
          <a:stretch/>
        </p:blipFill>
        <p:spPr>
          <a:xfrm>
            <a:off x="5155081" y="2883755"/>
            <a:ext cx="2062593" cy="1090490"/>
          </a:xfrm>
          <a:prstGeom prst="rect">
            <a:avLst/>
          </a:prstGeom>
        </p:spPr>
      </p:pic>
      <p:pic>
        <p:nvPicPr>
          <p:cNvPr id="31" name="Picture 30" descr="A picture containing timeline&#10;&#10;Description automatically generated">
            <a:extLst>
              <a:ext uri="{FF2B5EF4-FFF2-40B4-BE49-F238E27FC236}">
                <a16:creationId xmlns:a16="http://schemas.microsoft.com/office/drawing/2014/main" id="{F7C76AB3-4D22-4C41-B4B5-9152BC833D3C}"/>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0366" r="24052" b="4"/>
          <a:stretch/>
        </p:blipFill>
        <p:spPr>
          <a:xfrm>
            <a:off x="8026162" y="325904"/>
            <a:ext cx="3430491" cy="2942229"/>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E485EA4D-059E-D34E-9D13-DFA4A3A2448F}"/>
              </a:ext>
            </a:extLst>
          </p:cNvPr>
          <p:cNvPicPr>
            <a:picLocks noChangeAspect="1"/>
          </p:cNvPicPr>
          <p:nvPr/>
        </p:nvPicPr>
        <p:blipFill rotWithShape="1">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r="6257" b="3"/>
          <a:stretch/>
        </p:blipFill>
        <p:spPr>
          <a:xfrm>
            <a:off x="5163486" y="4714860"/>
            <a:ext cx="2062593" cy="1729599"/>
          </a:xfrm>
          <a:prstGeom prst="rect">
            <a:avLst/>
          </a:prstGeom>
        </p:spPr>
      </p:pic>
      <p:pic>
        <p:nvPicPr>
          <p:cNvPr id="4" name="Picture 3">
            <a:extLst>
              <a:ext uri="{FF2B5EF4-FFF2-40B4-BE49-F238E27FC236}">
                <a16:creationId xmlns:a16="http://schemas.microsoft.com/office/drawing/2014/main" id="{B896EDD2-BECC-DE49-BEF1-5A3D7A4EC200}"/>
              </a:ext>
            </a:extLst>
          </p:cNvPr>
          <p:cNvPicPr/>
          <p:nvPr/>
        </p:nvPicPr>
        <p:blipFill rotWithShape="1">
          <a:blip r:embed="rId10">
            <a:extLst>
              <a:ext uri="{28A0092B-C50C-407E-A947-70E740481C1C}">
                <a14:useLocalDpi xmlns:a14="http://schemas.microsoft.com/office/drawing/2010/main"/>
              </a:ext>
            </a:extLst>
          </a:blip>
          <a:srcRect l="52885" r="22365" b="-2"/>
          <a:stretch/>
        </p:blipFill>
        <p:spPr bwMode="auto">
          <a:xfrm>
            <a:off x="8272267" y="3589866"/>
            <a:ext cx="2938282" cy="2938341"/>
          </a:xfrm>
          <a:prstGeom prst="rect">
            <a:avLst/>
          </a:prstGeom>
          <a:noFill/>
        </p:spPr>
      </p:pic>
      <p:sp>
        <p:nvSpPr>
          <p:cNvPr id="32" name="TextBox 31">
            <a:extLst>
              <a:ext uri="{FF2B5EF4-FFF2-40B4-BE49-F238E27FC236}">
                <a16:creationId xmlns:a16="http://schemas.microsoft.com/office/drawing/2014/main" id="{6BE8CFD1-5529-734F-B793-28E4F252CC2B}"/>
              </a:ext>
            </a:extLst>
          </p:cNvPr>
          <p:cNvSpPr txBox="1"/>
          <p:nvPr/>
        </p:nvSpPr>
        <p:spPr>
          <a:xfrm>
            <a:off x="8815547" y="2991136"/>
            <a:ext cx="2641106" cy="276997"/>
          </a:xfrm>
          <a:prstGeom prst="rect">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gn="r">
              <a:spcAft>
                <a:spcPts val="600"/>
              </a:spcAft>
            </a:pPr>
            <a:r>
              <a:rPr lang="en-US" sz="700">
                <a:solidFill>
                  <a:srgbClr val="FFFFFF"/>
                </a:solidFill>
                <a:latin typeface="+mn-lt"/>
                <a:ea typeface="+mn-ea"/>
                <a:cs typeface="+mn-cs"/>
                <a:hlinkClick r:id="rId7" tooltip="https://blogdemajeperez.blogspot.com/2012/10/healthy-habits.html">
                  <a:extLst>
                    <a:ext uri="{A12FA001-AC4F-418D-AE19-62706E023703}">
                      <ahyp:hlinkClr xmlns:ahyp="http://schemas.microsoft.com/office/drawing/2018/hyperlinkcolor" val="tx"/>
                    </a:ext>
                  </a:extLst>
                </a:hlinkClick>
              </a:rPr>
              <a:t>This Photo</a:t>
            </a:r>
            <a:r>
              <a:rPr lang="en-US" sz="700">
                <a:solidFill>
                  <a:srgbClr val="FFFFFF"/>
                </a:solidFill>
                <a:latin typeface="+mn-lt"/>
                <a:ea typeface="+mn-ea"/>
                <a:cs typeface="+mn-cs"/>
              </a:rPr>
              <a:t> by Unknown Author is licensed under </a:t>
            </a:r>
            <a:r>
              <a:rPr lang="en-US" sz="700">
                <a:solidFill>
                  <a:srgbClr val="FFFFFF"/>
                </a:solidFill>
                <a:latin typeface="+mn-lt"/>
                <a:ea typeface="+mn-ea"/>
                <a:cs typeface="+mn-cs"/>
                <a:hlinkClick r:id="rId11"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latin typeface="+mn-lt"/>
              <a:ea typeface="+mn-ea"/>
              <a:cs typeface="+mn-cs"/>
            </a:endParaRPr>
          </a:p>
        </p:txBody>
      </p:sp>
    </p:spTree>
    <p:extLst>
      <p:ext uri="{BB962C8B-B14F-4D97-AF65-F5344CB8AC3E}">
        <p14:creationId xmlns:p14="http://schemas.microsoft.com/office/powerpoint/2010/main" val="2046216134"/>
      </p:ext>
    </p:extLst>
  </p:cSld>
  <p:clrMapOvr>
    <a:overrideClrMapping bg1="dk1" tx1="lt1" bg2="dk2" tx2="lt2" accent1="accent1" accent2="accent2" accent3="accent3" accent4="accent4" accent5="accent5" accent6="accent6" hlink="hlink" folHlink="folHlink"/>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971C8-B703-6D42-B1CD-8DF168F9330E}"/>
              </a:ext>
            </a:extLst>
          </p:cNvPr>
          <p:cNvSpPr>
            <a:spLocks noGrp="1"/>
          </p:cNvSpPr>
          <p:nvPr>
            <p:ph type="title"/>
          </p:nvPr>
        </p:nvSpPr>
        <p:spPr>
          <a:xfrm>
            <a:off x="838200" y="274321"/>
            <a:ext cx="10515600" cy="1416370"/>
          </a:xfrm>
        </p:spPr>
        <p:txBody>
          <a:bodyPr>
            <a:normAutofit fontScale="90000"/>
          </a:bodyPr>
          <a:lstStyle/>
          <a:p>
            <a:br>
              <a:rPr lang="en-GB" b="1" dirty="0">
                <a:solidFill>
                  <a:srgbClr val="0070C0"/>
                </a:solidFill>
              </a:rPr>
            </a:br>
            <a:r>
              <a:rPr lang="en-GB" b="1" dirty="0">
                <a:solidFill>
                  <a:srgbClr val="0070C0"/>
                </a:solidFill>
              </a:rPr>
              <a:t>Key considerations for </a:t>
            </a:r>
            <a:br>
              <a:rPr lang="en-GB" b="1" dirty="0">
                <a:solidFill>
                  <a:srgbClr val="0070C0"/>
                </a:solidFill>
              </a:rPr>
            </a:br>
            <a:r>
              <a:rPr lang="en-GB" b="1" dirty="0">
                <a:solidFill>
                  <a:srgbClr val="0070C0"/>
                </a:solidFill>
              </a:rPr>
              <a:t>prevention/health promotion</a:t>
            </a:r>
            <a:br>
              <a:rPr lang="en-GB" sz="4000" dirty="0"/>
            </a:br>
            <a:endParaRPr lang="en-US" dirty="0"/>
          </a:p>
        </p:txBody>
      </p:sp>
      <p:sp>
        <p:nvSpPr>
          <p:cNvPr id="3" name="Text Placeholder 2">
            <a:extLst>
              <a:ext uri="{FF2B5EF4-FFF2-40B4-BE49-F238E27FC236}">
                <a16:creationId xmlns:a16="http://schemas.microsoft.com/office/drawing/2014/main" id="{1F50B037-A7C7-604B-B8C8-99BCB5C64727}"/>
              </a:ext>
            </a:extLst>
          </p:cNvPr>
          <p:cNvSpPr>
            <a:spLocks noGrp="1"/>
          </p:cNvSpPr>
          <p:nvPr>
            <p:ph type="body" idx="1"/>
          </p:nvPr>
        </p:nvSpPr>
        <p:spPr>
          <a:xfrm>
            <a:off x="594360" y="1396345"/>
            <a:ext cx="11201400" cy="5187334"/>
          </a:xfrm>
        </p:spPr>
        <p:txBody>
          <a:bodyPr>
            <a:normAutofit/>
          </a:bodyPr>
          <a:lstStyle/>
          <a:p>
            <a:endParaRPr lang="en-GB" sz="2400" dirty="0"/>
          </a:p>
          <a:p>
            <a:pPr lvl="0"/>
            <a:r>
              <a:rPr lang="en-GB" dirty="0"/>
              <a:t>Objectives – clear, specific, achievable</a:t>
            </a:r>
            <a:endParaRPr lang="en-GB" sz="2400" dirty="0"/>
          </a:p>
          <a:p>
            <a:pPr lvl="0"/>
            <a:r>
              <a:rPr lang="en-GB" dirty="0"/>
              <a:t>Setting/Influential areas of provision:</a:t>
            </a:r>
            <a:endParaRPr lang="en-GB" sz="2400" dirty="0"/>
          </a:p>
          <a:p>
            <a:pPr lvl="1"/>
            <a:r>
              <a:rPr lang="en-GB" dirty="0"/>
              <a:t>School</a:t>
            </a:r>
            <a:endParaRPr lang="en-GB" sz="2400" dirty="0"/>
          </a:p>
          <a:p>
            <a:pPr lvl="1"/>
            <a:r>
              <a:rPr lang="en-GB" dirty="0"/>
              <a:t>Workplace</a:t>
            </a:r>
            <a:endParaRPr lang="en-GB" sz="2400" dirty="0"/>
          </a:p>
          <a:p>
            <a:pPr lvl="1"/>
            <a:r>
              <a:rPr lang="en-GB" dirty="0"/>
              <a:t>Family</a:t>
            </a:r>
            <a:endParaRPr lang="en-GB" sz="2400" dirty="0"/>
          </a:p>
          <a:p>
            <a:pPr lvl="1"/>
            <a:r>
              <a:rPr lang="en-GB" dirty="0"/>
              <a:t>Community</a:t>
            </a:r>
            <a:endParaRPr lang="en-GB" sz="2400" dirty="0"/>
          </a:p>
          <a:p>
            <a:pPr lvl="1"/>
            <a:r>
              <a:rPr lang="en-GB" dirty="0"/>
              <a:t>Media</a:t>
            </a:r>
            <a:endParaRPr lang="en-GB" sz="2400" dirty="0"/>
          </a:p>
          <a:p>
            <a:pPr lvl="1"/>
            <a:r>
              <a:rPr lang="en-GB" dirty="0"/>
              <a:t>Environment</a:t>
            </a:r>
            <a:endParaRPr lang="en-GB" sz="2400" dirty="0"/>
          </a:p>
          <a:p>
            <a:endParaRPr lang="en-US" dirty="0"/>
          </a:p>
        </p:txBody>
      </p:sp>
      <p:pic>
        <p:nvPicPr>
          <p:cNvPr id="4" name="Picture 3">
            <a:extLst>
              <a:ext uri="{FF2B5EF4-FFF2-40B4-BE49-F238E27FC236}">
                <a16:creationId xmlns:a16="http://schemas.microsoft.com/office/drawing/2014/main" id="{B896EDD2-BECC-DE49-BEF1-5A3D7A4EC200}"/>
              </a:ext>
            </a:extLst>
          </p:cNvPr>
          <p:cNvPicPr/>
          <p:nvPr/>
        </p:nvPicPr>
        <p:blipFill>
          <a:blip r:embed="rId2">
            <a:extLst>
              <a:ext uri="{28A0092B-C50C-407E-A947-70E740481C1C}">
                <a14:useLocalDpi xmlns:a14="http://schemas.microsoft.com/office/drawing/2010/main"/>
              </a:ext>
            </a:extLst>
          </a:blip>
          <a:stretch>
            <a:fillRect/>
          </a:stretch>
        </p:blipFill>
        <p:spPr bwMode="auto">
          <a:xfrm>
            <a:off x="8046720" y="473521"/>
            <a:ext cx="2849881" cy="723625"/>
          </a:xfrm>
          <a:prstGeom prst="rect">
            <a:avLst/>
          </a:prstGeom>
          <a:noFill/>
          <a:ln>
            <a:noFill/>
          </a:ln>
        </p:spPr>
      </p:pic>
      <p:pic>
        <p:nvPicPr>
          <p:cNvPr id="6" name="Picture 5" descr="Application&#10;&#10;Description automatically generated">
            <a:extLst>
              <a:ext uri="{FF2B5EF4-FFF2-40B4-BE49-F238E27FC236}">
                <a16:creationId xmlns:a16="http://schemas.microsoft.com/office/drawing/2014/main" id="{D2F2ADB1-B38E-294C-8E3E-6836946A4F4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655559" y="1562700"/>
            <a:ext cx="3241041" cy="1381707"/>
          </a:xfrm>
          <a:prstGeom prst="rect">
            <a:avLst/>
          </a:prstGeom>
        </p:spPr>
      </p:pic>
      <p:pic>
        <p:nvPicPr>
          <p:cNvPr id="9" name="Picture 8" descr="A picture containing text, person, indoor, group&#10;&#10;Description automatically generated">
            <a:extLst>
              <a:ext uri="{FF2B5EF4-FFF2-40B4-BE49-F238E27FC236}">
                <a16:creationId xmlns:a16="http://schemas.microsoft.com/office/drawing/2014/main" id="{4F6C681C-EBB3-CA40-8CBF-94F90FA4847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929380" y="2812715"/>
            <a:ext cx="2265680" cy="1699260"/>
          </a:xfrm>
          <a:prstGeom prst="rect">
            <a:avLst/>
          </a:prstGeom>
        </p:spPr>
      </p:pic>
      <p:pic>
        <p:nvPicPr>
          <p:cNvPr id="18" name="Picture 17" descr="A picture containing text, person, yellow, outdoor&#10;&#10;Description automatically generated">
            <a:extLst>
              <a:ext uri="{FF2B5EF4-FFF2-40B4-BE49-F238E27FC236}">
                <a16:creationId xmlns:a16="http://schemas.microsoft.com/office/drawing/2014/main" id="{67E614D3-2C82-2F44-BFA9-D99CD504EC7C}"/>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3929380" y="4784369"/>
            <a:ext cx="2265680" cy="1508978"/>
          </a:xfrm>
          <a:prstGeom prst="rect">
            <a:avLst/>
          </a:prstGeom>
        </p:spPr>
      </p:pic>
      <p:pic>
        <p:nvPicPr>
          <p:cNvPr id="21" name="Picture 20" descr="A group of people hugging&#10;&#10;Description automatically generated with low confidence">
            <a:extLst>
              <a:ext uri="{FF2B5EF4-FFF2-40B4-BE49-F238E27FC236}">
                <a16:creationId xmlns:a16="http://schemas.microsoft.com/office/drawing/2014/main" id="{D63A4F4F-3334-4E4B-99D1-7EB7153231FD}"/>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6483080" y="2876470"/>
            <a:ext cx="1457743" cy="2184538"/>
          </a:xfrm>
          <a:prstGeom prst="rect">
            <a:avLst/>
          </a:prstGeom>
        </p:spPr>
      </p:pic>
      <p:pic>
        <p:nvPicPr>
          <p:cNvPr id="23" name="Picture 22" descr="A group of people holding signs&#10;&#10;Description automatically generated with medium confidence">
            <a:extLst>
              <a:ext uri="{FF2B5EF4-FFF2-40B4-BE49-F238E27FC236}">
                <a16:creationId xmlns:a16="http://schemas.microsoft.com/office/drawing/2014/main" id="{D44D92AB-F086-D94A-AE6B-6052B5F62003}"/>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8226087" y="2876470"/>
            <a:ext cx="3136795" cy="1699260"/>
          </a:xfrm>
          <a:prstGeom prst="rect">
            <a:avLst/>
          </a:prstGeom>
        </p:spPr>
      </p:pic>
      <p:pic>
        <p:nvPicPr>
          <p:cNvPr id="26" name="Picture 25" descr="A picture containing text, sky, sign, outdoor&#10;&#10;Description automatically generated">
            <a:extLst>
              <a:ext uri="{FF2B5EF4-FFF2-40B4-BE49-F238E27FC236}">
                <a16:creationId xmlns:a16="http://schemas.microsoft.com/office/drawing/2014/main" id="{0EFDC2FF-2CE6-CB44-BE4B-022516934828}"/>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6615429" y="5216081"/>
            <a:ext cx="2080260" cy="1533953"/>
          </a:xfrm>
          <a:prstGeom prst="rect">
            <a:avLst/>
          </a:prstGeom>
        </p:spPr>
      </p:pic>
      <p:pic>
        <p:nvPicPr>
          <p:cNvPr id="29" name="Picture 28" descr="A group of people holding a sign&#10;&#10;Description automatically generated with low confidence">
            <a:extLst>
              <a:ext uri="{FF2B5EF4-FFF2-40B4-BE49-F238E27FC236}">
                <a16:creationId xmlns:a16="http://schemas.microsoft.com/office/drawing/2014/main" id="{FA59473A-0AC9-5D45-90B2-03BBAC444D68}"/>
              </a:ext>
            </a:extLst>
          </p:cNvPr>
          <p:cNvPicPr>
            <a:picLocks noChangeAspect="1"/>
          </p:cNvPicPr>
          <p:nvPr/>
        </p:nvPicPr>
        <p:blipFill>
          <a:blip r:embed="rId15">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9116058" y="4772596"/>
            <a:ext cx="2471305" cy="1796992"/>
          </a:xfrm>
          <a:prstGeom prst="rect">
            <a:avLst/>
          </a:prstGeom>
        </p:spPr>
      </p:pic>
    </p:spTree>
    <p:extLst>
      <p:ext uri="{BB962C8B-B14F-4D97-AF65-F5344CB8AC3E}">
        <p14:creationId xmlns:p14="http://schemas.microsoft.com/office/powerpoint/2010/main" val="152174145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EFD753D-6A49-46DD-9E82-AA6E2C62B4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38A5824-1F4A-4EE7-BC13-5BB48FC080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044" y="321732"/>
            <a:ext cx="4568741" cy="6192603"/>
          </a:xfrm>
          <a:prstGeom prst="rect">
            <a:avLst/>
          </a:prstGeom>
          <a:solidFill>
            <a:srgbClr val="3336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5B971C8-B703-6D42-B1CD-8DF168F9330E}"/>
              </a:ext>
            </a:extLst>
          </p:cNvPr>
          <p:cNvSpPr>
            <a:spLocks noGrp="1"/>
          </p:cNvSpPr>
          <p:nvPr>
            <p:ph type="title"/>
          </p:nvPr>
        </p:nvSpPr>
        <p:spPr>
          <a:xfrm>
            <a:off x="798257" y="637523"/>
            <a:ext cx="3608896" cy="1690993"/>
          </a:xfrm>
        </p:spPr>
        <p:txBody>
          <a:bodyPr vert="horz" lIns="91440" tIns="45720" rIns="91440" bIns="45720" rtlCol="0" anchor="b">
            <a:normAutofit/>
          </a:bodyPr>
          <a:lstStyle/>
          <a:p>
            <a:pPr defTabSz="914400">
              <a:spcBef>
                <a:spcPct val="0"/>
              </a:spcBef>
            </a:pPr>
            <a:r>
              <a:rPr lang="en-US" sz="3600" kern="1200">
                <a:solidFill>
                  <a:srgbClr val="FFFFFF"/>
                </a:solidFill>
                <a:latin typeface="+mj-lt"/>
                <a:ea typeface="+mj-ea"/>
                <a:cs typeface="+mj-cs"/>
              </a:rPr>
              <a:t>Target Group</a:t>
            </a:r>
          </a:p>
        </p:txBody>
      </p:sp>
      <p:pic>
        <p:nvPicPr>
          <p:cNvPr id="8" name="Picture 7" descr="A baby holding a book&#10;&#10;Description automatically generated with medium confidence">
            <a:extLst>
              <a:ext uri="{FF2B5EF4-FFF2-40B4-BE49-F238E27FC236}">
                <a16:creationId xmlns:a16="http://schemas.microsoft.com/office/drawing/2014/main" id="{94387315-2540-E940-BDE4-DBA2073BCBEA}"/>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155080" y="463900"/>
            <a:ext cx="2062593" cy="1577883"/>
          </a:xfrm>
          <a:prstGeom prst="rect">
            <a:avLst/>
          </a:prstGeom>
        </p:spPr>
      </p:pic>
      <p:sp>
        <p:nvSpPr>
          <p:cNvPr id="3" name="Text Placeholder 2">
            <a:extLst>
              <a:ext uri="{FF2B5EF4-FFF2-40B4-BE49-F238E27FC236}">
                <a16:creationId xmlns:a16="http://schemas.microsoft.com/office/drawing/2014/main" id="{1F50B037-A7C7-604B-B8C8-99BCB5C64727}"/>
              </a:ext>
            </a:extLst>
          </p:cNvPr>
          <p:cNvSpPr>
            <a:spLocks noGrp="1"/>
          </p:cNvSpPr>
          <p:nvPr>
            <p:ph type="body" idx="1"/>
          </p:nvPr>
        </p:nvSpPr>
        <p:spPr>
          <a:xfrm>
            <a:off x="798256" y="2474260"/>
            <a:ext cx="3607930" cy="3677158"/>
          </a:xfrm>
        </p:spPr>
        <p:txBody>
          <a:bodyPr vert="horz" lIns="91440" tIns="45720" rIns="91440" bIns="45720" rtlCol="0" anchor="t">
            <a:normAutofit/>
          </a:bodyPr>
          <a:lstStyle/>
          <a:p>
            <a:pPr marL="457189" lvl="1" indent="-228600" defTabSz="914400">
              <a:buFont typeface="Arial" panose="020B0604020202020204" pitchFamily="34" charset="0"/>
              <a:buChar char="•"/>
            </a:pPr>
            <a:endParaRPr lang="en-US" sz="2000" kern="1200">
              <a:solidFill>
                <a:srgbClr val="FFFFFF"/>
              </a:solidFill>
              <a:latin typeface="+mn-lt"/>
              <a:ea typeface="+mn-ea"/>
              <a:cs typeface="+mn-cs"/>
            </a:endParaRPr>
          </a:p>
          <a:p>
            <a:pPr lvl="1" indent="-228600" defTabSz="914400">
              <a:buFont typeface="Arial" panose="020B0604020202020204" pitchFamily="34" charset="0"/>
              <a:buChar char="•"/>
            </a:pPr>
            <a:r>
              <a:rPr lang="en-US" sz="2000" kern="1200">
                <a:solidFill>
                  <a:srgbClr val="FFFFFF"/>
                </a:solidFill>
                <a:latin typeface="+mn-lt"/>
                <a:ea typeface="+mn-ea"/>
                <a:cs typeface="+mn-cs"/>
              </a:rPr>
              <a:t>Universal</a:t>
            </a:r>
          </a:p>
          <a:p>
            <a:pPr lvl="1" indent="-228600" defTabSz="914400">
              <a:buFont typeface="Arial" panose="020B0604020202020204" pitchFamily="34" charset="0"/>
              <a:buChar char="•"/>
            </a:pPr>
            <a:r>
              <a:rPr lang="en-US" sz="2000" kern="1200">
                <a:solidFill>
                  <a:srgbClr val="FFFFFF"/>
                </a:solidFill>
                <a:latin typeface="+mn-lt"/>
                <a:ea typeface="+mn-ea"/>
                <a:cs typeface="+mn-cs"/>
              </a:rPr>
              <a:t>Indicated/Selective</a:t>
            </a:r>
          </a:p>
          <a:p>
            <a:pPr lvl="1" indent="-228600" defTabSz="914400">
              <a:buFont typeface="Arial" panose="020B0604020202020204" pitchFamily="34" charset="0"/>
              <a:buChar char="•"/>
            </a:pPr>
            <a:r>
              <a:rPr lang="en-US" sz="2000" kern="1200">
                <a:solidFill>
                  <a:srgbClr val="FFFFFF"/>
                </a:solidFill>
                <a:latin typeface="+mn-lt"/>
                <a:ea typeface="+mn-ea"/>
                <a:cs typeface="+mn-cs"/>
              </a:rPr>
              <a:t>Young pre-use</a:t>
            </a:r>
          </a:p>
          <a:p>
            <a:pPr lvl="1" indent="-228600" defTabSz="914400">
              <a:buFont typeface="Arial" panose="020B0604020202020204" pitchFamily="34" charset="0"/>
              <a:buChar char="•"/>
            </a:pPr>
            <a:r>
              <a:rPr lang="en-US" sz="2000" kern="1200">
                <a:solidFill>
                  <a:srgbClr val="FFFFFF"/>
                </a:solidFill>
                <a:latin typeface="+mn-lt"/>
                <a:ea typeface="+mn-ea"/>
                <a:cs typeface="+mn-cs"/>
              </a:rPr>
              <a:t>Experimentation</a:t>
            </a:r>
          </a:p>
          <a:p>
            <a:pPr lvl="1" indent="-228600" defTabSz="914400">
              <a:buFont typeface="Arial" panose="020B0604020202020204" pitchFamily="34" charset="0"/>
              <a:buChar char="•"/>
            </a:pPr>
            <a:r>
              <a:rPr lang="en-US" sz="2000" kern="1200">
                <a:solidFill>
                  <a:srgbClr val="FFFFFF"/>
                </a:solidFill>
                <a:latin typeface="+mn-lt"/>
                <a:ea typeface="+mn-ea"/>
                <a:cs typeface="+mn-cs"/>
              </a:rPr>
              <a:t>Older age groups</a:t>
            </a:r>
          </a:p>
          <a:p>
            <a:pPr indent="-228600" defTabSz="914400">
              <a:buFont typeface="Arial" panose="020B0604020202020204" pitchFamily="34" charset="0"/>
              <a:buChar char="•"/>
            </a:pPr>
            <a:endParaRPr lang="en-US" sz="2000" kern="1200">
              <a:solidFill>
                <a:srgbClr val="FFFFFF"/>
              </a:solidFill>
              <a:latin typeface="+mn-lt"/>
              <a:ea typeface="+mn-ea"/>
              <a:cs typeface="+mn-cs"/>
            </a:endParaRPr>
          </a:p>
        </p:txBody>
      </p:sp>
      <p:pic>
        <p:nvPicPr>
          <p:cNvPr id="14" name="Picture 13" descr="A person holding a baby&#10;&#10;Description automatically generated">
            <a:extLst>
              <a:ext uri="{FF2B5EF4-FFF2-40B4-BE49-F238E27FC236}">
                <a16:creationId xmlns:a16="http://schemas.microsoft.com/office/drawing/2014/main" id="{B079F81E-C1E4-D34E-9593-2D286544C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5081" y="2655528"/>
            <a:ext cx="2062593" cy="1546944"/>
          </a:xfrm>
          <a:prstGeom prst="rect">
            <a:avLst/>
          </a:prstGeom>
        </p:spPr>
      </p:pic>
      <p:pic>
        <p:nvPicPr>
          <p:cNvPr id="11" name="Picture 10" descr="A picture containing person, indoor, wall&#10;&#10;Description automatically generated">
            <a:extLst>
              <a:ext uri="{FF2B5EF4-FFF2-40B4-BE49-F238E27FC236}">
                <a16:creationId xmlns:a16="http://schemas.microsoft.com/office/drawing/2014/main" id="{07098D8A-F334-954C-8515-BAC16915145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616936" y="378933"/>
            <a:ext cx="4248944" cy="2836170"/>
          </a:xfrm>
          <a:prstGeom prst="rect">
            <a:avLst/>
          </a:prstGeom>
        </p:spPr>
      </p:pic>
      <p:pic>
        <p:nvPicPr>
          <p:cNvPr id="6" name="Picture 5" descr="Text&#10;&#10;Description automatically generated">
            <a:extLst>
              <a:ext uri="{FF2B5EF4-FFF2-40B4-BE49-F238E27FC236}">
                <a16:creationId xmlns:a16="http://schemas.microsoft.com/office/drawing/2014/main" id="{00D9466C-7BD3-7342-B545-D8BEBF6AAFC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5163486" y="4782983"/>
            <a:ext cx="2062593" cy="1593353"/>
          </a:xfrm>
          <a:prstGeom prst="rect">
            <a:avLst/>
          </a:prstGeom>
        </p:spPr>
      </p:pic>
      <p:pic>
        <p:nvPicPr>
          <p:cNvPr id="4" name="Picture 3">
            <a:extLst>
              <a:ext uri="{FF2B5EF4-FFF2-40B4-BE49-F238E27FC236}">
                <a16:creationId xmlns:a16="http://schemas.microsoft.com/office/drawing/2014/main" id="{B896EDD2-BECC-DE49-BEF1-5A3D7A4EC200}"/>
              </a:ext>
            </a:extLst>
          </p:cNvPr>
          <p:cNvPicPr/>
          <p:nvPr/>
        </p:nvPicPr>
        <p:blipFill>
          <a:blip r:embed="rId9">
            <a:extLst>
              <a:ext uri="{28A0092B-C50C-407E-A947-70E740481C1C}">
                <a14:useLocalDpi xmlns:a14="http://schemas.microsoft.com/office/drawing/2010/main"/>
              </a:ext>
            </a:extLst>
          </a:blip>
          <a:stretch>
            <a:fillRect/>
          </a:stretch>
        </p:blipFill>
        <p:spPr bwMode="auto">
          <a:xfrm>
            <a:off x="7616936" y="4533230"/>
            <a:ext cx="4248944" cy="1051613"/>
          </a:xfrm>
          <a:prstGeom prst="rect">
            <a:avLst/>
          </a:prstGeom>
          <a:noFill/>
        </p:spPr>
      </p:pic>
    </p:spTree>
    <p:extLst>
      <p:ext uri="{BB962C8B-B14F-4D97-AF65-F5344CB8AC3E}">
        <p14:creationId xmlns:p14="http://schemas.microsoft.com/office/powerpoint/2010/main" val="2615538899"/>
      </p:ext>
    </p:extLst>
  </p:cSld>
  <p:clrMapOvr>
    <a:overrideClrMapping bg1="dk1" tx1="lt1" bg2="dk2" tx2="lt2" accent1="accent1" accent2="accent2" accent3="accent3" accent4="accent4" accent5="accent5" accent6="accent6" hlink="hlink" folHlink="folHlink"/>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E1F8DF4-0564-4298-BFB5-7ABE881497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A5C8D5-D885-A54E-8201-788E6A30C405}"/>
              </a:ext>
            </a:extLst>
          </p:cNvPr>
          <p:cNvSpPr>
            <a:spLocks noGrp="1"/>
          </p:cNvSpPr>
          <p:nvPr>
            <p:ph type="title"/>
          </p:nvPr>
        </p:nvSpPr>
        <p:spPr>
          <a:xfrm>
            <a:off x="1252800" y="662399"/>
            <a:ext cx="4460543" cy="1494000"/>
          </a:xfrm>
        </p:spPr>
        <p:txBody>
          <a:bodyPr vert="horz" lIns="91440" tIns="45720" rIns="91440" bIns="45720" rtlCol="0" anchor="t">
            <a:normAutofit/>
          </a:bodyPr>
          <a:lstStyle/>
          <a:p>
            <a:pPr defTabSz="914400">
              <a:spcBef>
                <a:spcPct val="0"/>
              </a:spcBef>
            </a:pPr>
            <a:r>
              <a:rPr lang="en-US" sz="3400" kern="1200">
                <a:solidFill>
                  <a:schemeClr val="tx1"/>
                </a:solidFill>
              </a:rPr>
              <a:t>Smoking Prevention </a:t>
            </a:r>
            <a:br>
              <a:rPr lang="en-US" sz="3400" kern="1200">
                <a:solidFill>
                  <a:schemeClr val="tx1"/>
                </a:solidFill>
              </a:rPr>
            </a:br>
            <a:r>
              <a:rPr lang="en-US" sz="3400" kern="1200">
                <a:solidFill>
                  <a:schemeClr val="tx1"/>
                </a:solidFill>
              </a:rPr>
              <a:t>Providers and Influencers</a:t>
            </a:r>
          </a:p>
        </p:txBody>
      </p:sp>
      <p:grpSp>
        <p:nvGrpSpPr>
          <p:cNvPr id="19" name="Group 18">
            <a:extLst>
              <a:ext uri="{FF2B5EF4-FFF2-40B4-BE49-F238E27FC236}">
                <a16:creationId xmlns:a16="http://schemas.microsoft.com/office/drawing/2014/main" id="{F37B9A50-0628-4DAA-85C2-732BEB942A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885825" cy="6858000"/>
            <a:chOff x="0" y="0"/>
            <a:chExt cx="885825" cy="6858000"/>
          </a:xfrm>
        </p:grpSpPr>
        <p:sp>
          <p:nvSpPr>
            <p:cNvPr id="20" name="Freeform 6">
              <a:extLst>
                <a:ext uri="{FF2B5EF4-FFF2-40B4-BE49-F238E27FC236}">
                  <a16:creationId xmlns:a16="http://schemas.microsoft.com/office/drawing/2014/main" id="{E45A9331-580D-41DF-BB59-DC7892BE08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rgbClr val="FFFFFF"/>
            </a:solidFill>
            <a:ln w="0">
              <a:noFill/>
              <a:prstDash val="solid"/>
              <a:round/>
              <a:headEnd/>
              <a:tailEnd/>
            </a:ln>
          </p:spPr>
        </p:sp>
        <p:sp>
          <p:nvSpPr>
            <p:cNvPr id="21" name="Freeform 6">
              <a:extLst>
                <a:ext uri="{FF2B5EF4-FFF2-40B4-BE49-F238E27FC236}">
                  <a16:creationId xmlns:a16="http://schemas.microsoft.com/office/drawing/2014/main" id="{C157E8A6-397A-4DEA-8B71-387AA72B8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accent1">
                <a:lumMod val="50000"/>
                <a:alpha val="25000"/>
              </a:schemeClr>
            </a:solidFill>
            <a:ln w="0">
              <a:noFill/>
              <a:prstDash val="solid"/>
              <a:round/>
              <a:headEnd/>
              <a:tailEnd/>
            </a:ln>
          </p:spPr>
          <p:txBody>
            <a:bodyPr/>
            <a:lstStyle/>
            <a:p>
              <a:endParaRPr lang="en-US" dirty="0"/>
            </a:p>
          </p:txBody>
        </p:sp>
      </p:grpSp>
      <p:sp>
        <p:nvSpPr>
          <p:cNvPr id="3" name="Text Placeholder 2">
            <a:extLst>
              <a:ext uri="{FF2B5EF4-FFF2-40B4-BE49-F238E27FC236}">
                <a16:creationId xmlns:a16="http://schemas.microsoft.com/office/drawing/2014/main" id="{4094CCE7-0207-AC4D-9DB2-2DCACC678830}"/>
              </a:ext>
            </a:extLst>
          </p:cNvPr>
          <p:cNvSpPr>
            <a:spLocks noGrp="1"/>
          </p:cNvSpPr>
          <p:nvPr>
            <p:ph type="body" idx="1"/>
          </p:nvPr>
        </p:nvSpPr>
        <p:spPr>
          <a:xfrm>
            <a:off x="1251679" y="2286000"/>
            <a:ext cx="4475354" cy="4251959"/>
          </a:xfrm>
        </p:spPr>
        <p:txBody>
          <a:bodyPr vert="horz" lIns="91440" tIns="45720" rIns="91440" bIns="45720" rtlCol="0">
            <a:normAutofit lnSpcReduction="10000"/>
          </a:bodyPr>
          <a:lstStyle/>
          <a:p>
            <a:pPr marL="457189" lvl="1" indent="-228600" defTabSz="914400">
              <a:buFont typeface="Arial" panose="020B0604020202020204" pitchFamily="34" charset="0"/>
              <a:buChar char="•"/>
            </a:pPr>
            <a:r>
              <a:rPr lang="en-US" sz="1400" b="1" kern="1200" dirty="0">
                <a:solidFill>
                  <a:schemeClr val="tx1">
                    <a:alpha val="60000"/>
                  </a:schemeClr>
                </a:solidFill>
                <a:latin typeface="+mn-lt"/>
                <a:ea typeface="+mn-ea"/>
                <a:cs typeface="+mn-cs"/>
              </a:rPr>
              <a:t>Providers</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Health professionals</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GPs</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Teachers</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Parents</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Community Leaders</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Decision makers/opinion formers</a:t>
            </a:r>
          </a:p>
          <a:p>
            <a:pPr marL="457189" lvl="1" indent="-228600" defTabSz="914400">
              <a:buFont typeface="Arial" panose="020B0604020202020204" pitchFamily="34" charset="0"/>
              <a:buChar char="•"/>
            </a:pPr>
            <a:r>
              <a:rPr lang="en-US" sz="1400" b="1" kern="1200" dirty="0">
                <a:solidFill>
                  <a:schemeClr val="tx1">
                    <a:alpha val="60000"/>
                  </a:schemeClr>
                </a:solidFill>
                <a:latin typeface="+mn-lt"/>
                <a:ea typeface="+mn-ea"/>
                <a:cs typeface="+mn-cs"/>
              </a:rPr>
              <a:t>Influencers ( Good or Bad?)</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 Industry</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Media</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Example  </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Laws</a:t>
            </a:r>
          </a:p>
          <a:p>
            <a:pPr lvl="1" indent="-228600" defTabSz="914400">
              <a:buFont typeface="Arial" panose="020B0604020202020204" pitchFamily="34" charset="0"/>
              <a:buChar char="•"/>
            </a:pPr>
            <a:r>
              <a:rPr lang="en-US" sz="1400" kern="1200" dirty="0">
                <a:solidFill>
                  <a:schemeClr val="tx1">
                    <a:alpha val="60000"/>
                  </a:schemeClr>
                </a:solidFill>
                <a:latin typeface="+mn-lt"/>
                <a:ea typeface="+mn-ea"/>
                <a:cs typeface="+mn-cs"/>
              </a:rPr>
              <a:t>Finances - tax, cost, personal economics, (£9.10 for 20 a day = £63.70 a week = £3,312.40 a year)</a:t>
            </a:r>
          </a:p>
          <a:p>
            <a:pPr lvl="1" indent="-228600" defTabSz="914400">
              <a:buFont typeface="Arial" panose="020B0604020202020204" pitchFamily="34" charset="0"/>
              <a:buChar char="•"/>
            </a:pPr>
            <a:endParaRPr lang="en-US" sz="1100" kern="1200" dirty="0">
              <a:solidFill>
                <a:schemeClr val="tx1">
                  <a:alpha val="60000"/>
                </a:schemeClr>
              </a:solidFill>
              <a:latin typeface="+mn-lt"/>
              <a:ea typeface="+mn-ea"/>
              <a:cs typeface="+mn-cs"/>
            </a:endParaRPr>
          </a:p>
          <a:p>
            <a:pPr lvl="1" indent="-228600" defTabSz="914400">
              <a:buFont typeface="Arial" panose="020B0604020202020204" pitchFamily="34" charset="0"/>
              <a:buChar char="•"/>
            </a:pPr>
            <a:endParaRPr lang="en-US" sz="1100" kern="1200" dirty="0">
              <a:solidFill>
                <a:schemeClr val="tx1">
                  <a:alpha val="60000"/>
                </a:schemeClr>
              </a:solidFill>
              <a:latin typeface="+mn-lt"/>
              <a:ea typeface="+mn-ea"/>
              <a:cs typeface="+mn-cs"/>
            </a:endParaRPr>
          </a:p>
          <a:p>
            <a:pPr lvl="1" indent="-228600" defTabSz="914400">
              <a:buFont typeface="Arial" panose="020B0604020202020204" pitchFamily="34" charset="0"/>
              <a:buChar char="•"/>
            </a:pPr>
            <a:endParaRPr lang="en-US" sz="1100" kern="1200" dirty="0">
              <a:solidFill>
                <a:schemeClr val="tx1">
                  <a:alpha val="60000"/>
                </a:schemeClr>
              </a:solidFill>
              <a:latin typeface="+mn-lt"/>
              <a:ea typeface="+mn-ea"/>
              <a:cs typeface="+mn-cs"/>
            </a:endParaRPr>
          </a:p>
        </p:txBody>
      </p:sp>
      <p:pic>
        <p:nvPicPr>
          <p:cNvPr id="9" name="Picture 8" descr="Shape, arrow&#10;&#10;Description automatically generated">
            <a:extLst>
              <a:ext uri="{FF2B5EF4-FFF2-40B4-BE49-F238E27FC236}">
                <a16:creationId xmlns:a16="http://schemas.microsoft.com/office/drawing/2014/main" id="{F3F8A84B-C293-8744-9902-BEDD4D64EB1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800600" y="1958677"/>
            <a:ext cx="3075273" cy="2414599"/>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8CBD4A2A-6219-A749-9FBF-3DE4FB23B0E1}"/>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532011" y="1659038"/>
            <a:ext cx="4278376" cy="994721"/>
          </a:xfrm>
          <a:prstGeom prst="rect">
            <a:avLst/>
          </a:prstGeom>
        </p:spPr>
      </p:pic>
      <p:pic>
        <p:nvPicPr>
          <p:cNvPr id="12" name="Picture 11" descr="A picture containing text, outdoor, sunset&#10;&#10;Description automatically generated">
            <a:extLst>
              <a:ext uri="{FF2B5EF4-FFF2-40B4-BE49-F238E27FC236}">
                <a16:creationId xmlns:a16="http://schemas.microsoft.com/office/drawing/2014/main" id="{53CFFCCC-E74B-6E4B-B372-C707A6FAD4BF}"/>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7875873" y="3429000"/>
            <a:ext cx="4194698" cy="2370003"/>
          </a:xfrm>
          <a:prstGeom prst="rect">
            <a:avLst/>
          </a:prstGeom>
        </p:spPr>
      </p:pic>
      <p:pic>
        <p:nvPicPr>
          <p:cNvPr id="4" name="Picture 3">
            <a:extLst>
              <a:ext uri="{FF2B5EF4-FFF2-40B4-BE49-F238E27FC236}">
                <a16:creationId xmlns:a16="http://schemas.microsoft.com/office/drawing/2014/main" id="{B12EFF27-B954-7144-854A-2DE18E0FE4B1}"/>
              </a:ext>
            </a:extLst>
          </p:cNvPr>
          <p:cNvPicPr/>
          <p:nvPr/>
        </p:nvPicPr>
        <p:blipFill>
          <a:blip r:embed="rId8">
            <a:extLst>
              <a:ext uri="{28A0092B-C50C-407E-A947-70E740481C1C}">
                <a14:useLocalDpi xmlns:a14="http://schemas.microsoft.com/office/drawing/2010/main"/>
              </a:ext>
            </a:extLst>
          </a:blip>
          <a:stretch>
            <a:fillRect/>
          </a:stretch>
        </p:blipFill>
        <p:spPr bwMode="auto">
          <a:xfrm>
            <a:off x="8899084" y="350012"/>
            <a:ext cx="2524337" cy="624773"/>
          </a:xfrm>
          <a:prstGeom prst="rect">
            <a:avLst/>
          </a:prstGeom>
          <a:noFill/>
        </p:spPr>
      </p:pic>
    </p:spTree>
    <p:extLst>
      <p:ext uri="{BB962C8B-B14F-4D97-AF65-F5344CB8AC3E}">
        <p14:creationId xmlns:p14="http://schemas.microsoft.com/office/powerpoint/2010/main" val="93447177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A5C8D5-D885-A54E-8201-788E6A30C405}"/>
              </a:ext>
            </a:extLst>
          </p:cNvPr>
          <p:cNvSpPr>
            <a:spLocks noGrp="1"/>
          </p:cNvSpPr>
          <p:nvPr>
            <p:ph type="title"/>
          </p:nvPr>
        </p:nvSpPr>
        <p:spPr>
          <a:xfrm>
            <a:off x="643467" y="321734"/>
            <a:ext cx="4970877" cy="1135737"/>
          </a:xfrm>
        </p:spPr>
        <p:txBody>
          <a:bodyPr vert="horz" lIns="91440" tIns="45720" rIns="91440" bIns="45720" rtlCol="0" anchor="ctr">
            <a:normAutofit/>
          </a:bodyPr>
          <a:lstStyle/>
          <a:p>
            <a:pPr defTabSz="914400">
              <a:spcBef>
                <a:spcPct val="0"/>
              </a:spcBef>
            </a:pPr>
            <a:r>
              <a:rPr lang="en-US" sz="3600" b="1" kern="1200">
                <a:solidFill>
                  <a:schemeClr val="tx1"/>
                </a:solidFill>
              </a:rPr>
              <a:t>Evaluation and Training</a:t>
            </a:r>
          </a:p>
        </p:txBody>
      </p:sp>
      <p:sp>
        <p:nvSpPr>
          <p:cNvPr id="3" name="Text Placeholder 2">
            <a:extLst>
              <a:ext uri="{FF2B5EF4-FFF2-40B4-BE49-F238E27FC236}">
                <a16:creationId xmlns:a16="http://schemas.microsoft.com/office/drawing/2014/main" id="{4094CCE7-0207-AC4D-9DB2-2DCACC678830}"/>
              </a:ext>
            </a:extLst>
          </p:cNvPr>
          <p:cNvSpPr>
            <a:spLocks noGrp="1"/>
          </p:cNvSpPr>
          <p:nvPr>
            <p:ph type="body" idx="1"/>
          </p:nvPr>
        </p:nvSpPr>
        <p:spPr>
          <a:xfrm>
            <a:off x="643468" y="1782981"/>
            <a:ext cx="4970877" cy="4393982"/>
          </a:xfrm>
        </p:spPr>
        <p:txBody>
          <a:bodyPr vert="horz" lIns="91440" tIns="45720" rIns="91440" bIns="45720" rtlCol="0">
            <a:normAutofit/>
          </a:bodyPr>
          <a:lstStyle/>
          <a:p>
            <a:pPr lvl="0" indent="-228600" defTabSz="914400">
              <a:buFont typeface="Arial" panose="020B0604020202020204" pitchFamily="34" charset="0"/>
              <a:buChar char="•"/>
            </a:pPr>
            <a:r>
              <a:rPr lang="en-US" sz="1900" kern="1200">
                <a:solidFill>
                  <a:schemeClr val="tx1"/>
                </a:solidFill>
                <a:latin typeface="+mn-lt"/>
                <a:ea typeface="+mn-ea"/>
                <a:cs typeface="+mn-cs"/>
              </a:rPr>
              <a:t>Does prevention work?</a:t>
            </a:r>
          </a:p>
          <a:p>
            <a:pPr marL="0" lvl="0" indent="-228600" defTabSz="914400">
              <a:buFont typeface="Arial" panose="020B0604020202020204" pitchFamily="34" charset="0"/>
              <a:buChar char="•"/>
            </a:pPr>
            <a:r>
              <a:rPr lang="en-US" sz="1900" kern="1200">
                <a:solidFill>
                  <a:schemeClr val="tx1"/>
                </a:solidFill>
                <a:latin typeface="+mn-lt"/>
                <a:ea typeface="+mn-ea"/>
                <a:cs typeface="+mn-cs"/>
              </a:rPr>
              <a:t>Yes, but…..</a:t>
            </a:r>
          </a:p>
          <a:p>
            <a:pPr indent="-228600" defTabSz="914400">
              <a:buFont typeface="Arial" panose="020B0604020202020204" pitchFamily="34" charset="0"/>
              <a:buChar char="•"/>
            </a:pPr>
            <a:r>
              <a:rPr lang="en-US" sz="1900" kern="1200">
                <a:solidFill>
                  <a:schemeClr val="tx1"/>
                </a:solidFill>
                <a:latin typeface="+mn-lt"/>
                <a:ea typeface="+mn-ea"/>
                <a:cs typeface="+mn-cs"/>
              </a:rPr>
              <a:t>Need for evaluation of the clear objectives, target group, setting etc. </a:t>
            </a:r>
          </a:p>
          <a:p>
            <a:pPr indent="-228600" defTabSz="914400">
              <a:buFont typeface="Arial" panose="020B0604020202020204" pitchFamily="34" charset="0"/>
              <a:buChar char="•"/>
            </a:pPr>
            <a:r>
              <a:rPr lang="en-US" sz="1900" kern="1200">
                <a:solidFill>
                  <a:schemeClr val="tx1"/>
                </a:solidFill>
                <a:latin typeface="+mn-lt"/>
                <a:ea typeface="+mn-ea"/>
                <a:cs typeface="+mn-cs"/>
              </a:rPr>
              <a:t>Prevention does work - if done properly!</a:t>
            </a:r>
          </a:p>
          <a:p>
            <a:pPr indent="-228600" defTabSz="914400">
              <a:buFont typeface="Arial" panose="020B0604020202020204" pitchFamily="34" charset="0"/>
              <a:buChar char="•"/>
            </a:pPr>
            <a:r>
              <a:rPr lang="en-US" sz="1900" kern="1200">
                <a:solidFill>
                  <a:schemeClr val="tx1"/>
                </a:solidFill>
                <a:latin typeface="+mn-lt"/>
                <a:ea typeface="+mn-ea"/>
                <a:cs typeface="+mn-cs"/>
              </a:rPr>
              <a:t>International Support - UNODC, EMCDDA, EDPQS, UPC , INEP, etc.</a:t>
            </a:r>
          </a:p>
          <a:p>
            <a:pPr marL="0" indent="-228600" defTabSz="914400">
              <a:buFont typeface="Arial" panose="020B0604020202020204" pitchFamily="34" charset="0"/>
              <a:buChar char="•"/>
            </a:pPr>
            <a:r>
              <a:rPr lang="en-US" sz="1900" kern="1200">
                <a:solidFill>
                  <a:schemeClr val="tx1"/>
                </a:solidFill>
                <a:latin typeface="+mn-lt"/>
                <a:ea typeface="+mn-ea"/>
                <a:cs typeface="+mn-cs"/>
              </a:rPr>
              <a:t>And the need for…..</a:t>
            </a:r>
          </a:p>
          <a:p>
            <a:pPr indent="-228600" defTabSz="914400">
              <a:buFont typeface="Arial" panose="020B0604020202020204" pitchFamily="34" charset="0"/>
              <a:buChar char="•"/>
            </a:pPr>
            <a:r>
              <a:rPr lang="en-US" sz="1900" kern="1200">
                <a:solidFill>
                  <a:schemeClr val="tx1"/>
                </a:solidFill>
                <a:latin typeface="+mn-lt"/>
                <a:ea typeface="+mn-ea"/>
                <a:cs typeface="+mn-cs"/>
              </a:rPr>
              <a:t> Training</a:t>
            </a:r>
          </a:p>
          <a:p>
            <a:pPr lvl="1" indent="-228600" defTabSz="914400">
              <a:buFont typeface="Arial" panose="020B0604020202020204" pitchFamily="34" charset="0"/>
              <a:buChar char="•"/>
            </a:pPr>
            <a:r>
              <a:rPr lang="en-US" sz="1900" kern="1200">
                <a:solidFill>
                  <a:schemeClr val="tx1"/>
                </a:solidFill>
                <a:latin typeface="+mn-lt"/>
                <a:ea typeface="+mn-ea"/>
                <a:cs typeface="+mn-cs"/>
              </a:rPr>
              <a:t>Who?</a:t>
            </a:r>
          </a:p>
          <a:p>
            <a:pPr lvl="1" indent="-228600" defTabSz="914400">
              <a:buFont typeface="Arial" panose="020B0604020202020204" pitchFamily="34" charset="0"/>
              <a:buChar char="•"/>
            </a:pPr>
            <a:r>
              <a:rPr lang="en-US" sz="1900" kern="1200">
                <a:solidFill>
                  <a:schemeClr val="tx1"/>
                </a:solidFill>
                <a:latin typeface="+mn-lt"/>
                <a:ea typeface="+mn-ea"/>
                <a:cs typeface="+mn-cs"/>
              </a:rPr>
              <a:t>What?</a:t>
            </a:r>
          </a:p>
          <a:p>
            <a:pPr lvl="1" indent="-228600" defTabSz="914400">
              <a:buFont typeface="Arial" panose="020B0604020202020204" pitchFamily="34" charset="0"/>
              <a:buChar char="•"/>
            </a:pPr>
            <a:r>
              <a:rPr lang="en-US" sz="1900" kern="1200">
                <a:solidFill>
                  <a:schemeClr val="tx1"/>
                </a:solidFill>
                <a:latin typeface="+mn-lt"/>
                <a:ea typeface="+mn-ea"/>
                <a:cs typeface="+mn-cs"/>
              </a:rPr>
              <a:t>How?</a:t>
            </a:r>
          </a:p>
          <a:p>
            <a:pPr marL="0" indent="-228600" defTabSz="914400">
              <a:buFont typeface="Arial" panose="020B0604020202020204" pitchFamily="34" charset="0"/>
              <a:buChar char="•"/>
            </a:pPr>
            <a:endParaRPr lang="en-US" sz="1900" kern="1200">
              <a:solidFill>
                <a:schemeClr val="tx1"/>
              </a:solidFill>
              <a:latin typeface="+mn-lt"/>
              <a:ea typeface="+mn-ea"/>
              <a:cs typeface="+mn-cs"/>
            </a:endParaRPr>
          </a:p>
        </p:txBody>
      </p:sp>
      <p:pic>
        <p:nvPicPr>
          <p:cNvPr id="9" name="Picture 8" descr="A group of people sitting around a table looking at a computer&#10;&#10;Description automatically generated with medium confidence">
            <a:extLst>
              <a:ext uri="{FF2B5EF4-FFF2-40B4-BE49-F238E27FC236}">
                <a16:creationId xmlns:a16="http://schemas.microsoft.com/office/drawing/2014/main" id="{5905F05B-9A11-EE44-A6FE-DCBECE19F1D4}"/>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256865" y="713128"/>
            <a:ext cx="3666610" cy="2594125"/>
          </a:xfrm>
          <a:prstGeom prst="rect">
            <a:avLst/>
          </a:prstGeom>
        </p:spPr>
      </p:pic>
      <p:grpSp>
        <p:nvGrpSpPr>
          <p:cNvPr id="16"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17"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12EFF27-B954-7144-854A-2DE18E0FE4B1}"/>
              </a:ext>
            </a:extLst>
          </p:cNvPr>
          <p:cNvPicPr/>
          <p:nvPr/>
        </p:nvPicPr>
        <p:blipFill>
          <a:blip r:embed="rId4">
            <a:extLst>
              <a:ext uri="{28A0092B-C50C-407E-A947-70E740481C1C}">
                <a14:useLocalDpi xmlns:a14="http://schemas.microsoft.com/office/drawing/2010/main"/>
              </a:ext>
            </a:extLst>
          </a:blip>
          <a:stretch>
            <a:fillRect/>
          </a:stretch>
        </p:blipFill>
        <p:spPr bwMode="auto">
          <a:xfrm>
            <a:off x="4554947" y="5389958"/>
            <a:ext cx="2709334" cy="670560"/>
          </a:xfrm>
          <a:prstGeom prst="rect">
            <a:avLst/>
          </a:prstGeom>
          <a:noFill/>
        </p:spPr>
      </p:pic>
      <p:pic>
        <p:nvPicPr>
          <p:cNvPr id="6" name="Picture 5" descr="Diagram&#10;&#10;Description automatically generated">
            <a:extLst>
              <a:ext uri="{FF2B5EF4-FFF2-40B4-BE49-F238E27FC236}">
                <a16:creationId xmlns:a16="http://schemas.microsoft.com/office/drawing/2014/main" id="{B57680FE-4518-6E47-B44C-440489DCA5F4}"/>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7900028" y="3550746"/>
            <a:ext cx="3964623" cy="2997255"/>
          </a:xfrm>
          <a:prstGeom prst="rect">
            <a:avLst/>
          </a:prstGeom>
        </p:spPr>
      </p:pic>
    </p:spTree>
    <p:extLst>
      <p:ext uri="{BB962C8B-B14F-4D97-AF65-F5344CB8AC3E}">
        <p14:creationId xmlns:p14="http://schemas.microsoft.com/office/powerpoint/2010/main" val="91645026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CA5C8D5-D885-A54E-8201-788E6A30C405}"/>
              </a:ext>
            </a:extLst>
          </p:cNvPr>
          <p:cNvSpPr>
            <a:spLocks noGrp="1"/>
          </p:cNvSpPr>
          <p:nvPr>
            <p:ph type="title"/>
          </p:nvPr>
        </p:nvSpPr>
        <p:spPr>
          <a:xfrm>
            <a:off x="643467" y="321734"/>
            <a:ext cx="4970877" cy="1135737"/>
          </a:xfrm>
        </p:spPr>
        <p:txBody>
          <a:bodyPr vert="horz" lIns="91440" tIns="45720" rIns="91440" bIns="45720" rtlCol="0" anchor="ctr">
            <a:normAutofit/>
          </a:bodyPr>
          <a:lstStyle/>
          <a:p>
            <a:pPr defTabSz="914400">
              <a:spcBef>
                <a:spcPct val="0"/>
              </a:spcBef>
            </a:pPr>
            <a:r>
              <a:rPr lang="en-US" sz="3600" kern="1200">
                <a:solidFill>
                  <a:schemeClr val="tx1"/>
                </a:solidFill>
              </a:rPr>
              <a:t>Issues for Smoking Prevention</a:t>
            </a:r>
          </a:p>
        </p:txBody>
      </p:sp>
      <p:sp>
        <p:nvSpPr>
          <p:cNvPr id="3" name="Text Placeholder 2">
            <a:extLst>
              <a:ext uri="{FF2B5EF4-FFF2-40B4-BE49-F238E27FC236}">
                <a16:creationId xmlns:a16="http://schemas.microsoft.com/office/drawing/2014/main" id="{4094CCE7-0207-AC4D-9DB2-2DCACC678830}"/>
              </a:ext>
            </a:extLst>
          </p:cNvPr>
          <p:cNvSpPr>
            <a:spLocks noGrp="1"/>
          </p:cNvSpPr>
          <p:nvPr>
            <p:ph type="body" idx="1"/>
          </p:nvPr>
        </p:nvSpPr>
        <p:spPr>
          <a:xfrm>
            <a:off x="643468" y="1782981"/>
            <a:ext cx="4970877" cy="4393982"/>
          </a:xfrm>
        </p:spPr>
        <p:txBody>
          <a:bodyPr vert="horz" lIns="91440" tIns="45720" rIns="91440" bIns="45720" rtlCol="0">
            <a:normAutofit lnSpcReduction="10000"/>
          </a:bodyPr>
          <a:lstStyle/>
          <a:p>
            <a:pPr indent="-228600" defTabSz="914400">
              <a:buFont typeface="Arial" panose="020B0604020202020204" pitchFamily="34" charset="0"/>
              <a:buChar char="•"/>
            </a:pPr>
            <a:r>
              <a:rPr lang="en-US" sz="1800" kern="1200" dirty="0">
                <a:solidFill>
                  <a:schemeClr val="tx1"/>
                </a:solidFill>
                <a:latin typeface="+mn-lt"/>
                <a:ea typeface="+mn-ea"/>
                <a:cs typeface="+mn-cs"/>
              </a:rPr>
              <a:t>How far should we focus on “smoking” and how far on a more generic approach to preventing substance use and promoting healthy </a:t>
            </a:r>
            <a:r>
              <a:rPr lang="en-US" sz="1800" kern="1200" dirty="0" err="1">
                <a:solidFill>
                  <a:schemeClr val="tx1"/>
                </a:solidFill>
                <a:latin typeface="+mn-lt"/>
                <a:ea typeface="+mn-ea"/>
                <a:cs typeface="+mn-cs"/>
              </a:rPr>
              <a:t>behaviour</a:t>
            </a:r>
            <a:r>
              <a:rPr lang="en-US" sz="1800" kern="1200" dirty="0">
                <a:solidFill>
                  <a:schemeClr val="tx1"/>
                </a:solidFill>
                <a:latin typeface="+mn-lt"/>
                <a:ea typeface="+mn-ea"/>
                <a:cs typeface="+mn-cs"/>
              </a:rPr>
              <a:t>?</a:t>
            </a:r>
          </a:p>
          <a:p>
            <a:pPr marL="0" indent="-228600" defTabSz="914400">
              <a:buFont typeface="Arial" panose="020B0604020202020204" pitchFamily="34" charset="0"/>
              <a:buChar char="•"/>
            </a:pPr>
            <a:endParaRPr lang="en-US" sz="1800" kern="1200" dirty="0">
              <a:solidFill>
                <a:schemeClr val="tx1"/>
              </a:solidFill>
              <a:latin typeface="+mn-lt"/>
              <a:ea typeface="+mn-ea"/>
              <a:cs typeface="+mn-cs"/>
            </a:endParaRPr>
          </a:p>
          <a:p>
            <a:pPr indent="-228600" defTabSz="914400">
              <a:buFont typeface="Arial" panose="020B0604020202020204" pitchFamily="34" charset="0"/>
              <a:buChar char="•"/>
            </a:pPr>
            <a:r>
              <a:rPr lang="en-US" sz="1800" kern="1200" dirty="0">
                <a:solidFill>
                  <a:schemeClr val="tx1"/>
                </a:solidFill>
                <a:latin typeface="+mn-lt"/>
                <a:ea typeface="+mn-ea"/>
                <a:cs typeface="+mn-cs"/>
              </a:rPr>
              <a:t>Information necessary but not enough on its own</a:t>
            </a:r>
          </a:p>
          <a:p>
            <a:pPr indent="-228600" defTabSz="914400">
              <a:buFont typeface="Arial" panose="020B0604020202020204" pitchFamily="34" charset="0"/>
              <a:buChar char="•"/>
            </a:pPr>
            <a:endParaRPr lang="en-US" sz="1800" kern="1200" dirty="0">
              <a:solidFill>
                <a:schemeClr val="tx1"/>
              </a:solidFill>
              <a:latin typeface="+mn-lt"/>
              <a:ea typeface="+mn-ea"/>
              <a:cs typeface="+mn-cs"/>
            </a:endParaRPr>
          </a:p>
          <a:p>
            <a:pPr marL="0" indent="0" defTabSz="914400">
              <a:buNone/>
            </a:pPr>
            <a:endParaRPr lang="en-US" sz="1800" kern="1200" dirty="0">
              <a:solidFill>
                <a:schemeClr val="tx1"/>
              </a:solidFill>
              <a:latin typeface="+mn-lt"/>
              <a:ea typeface="+mn-ea"/>
              <a:cs typeface="+mn-cs"/>
            </a:endParaRPr>
          </a:p>
          <a:p>
            <a:pPr indent="-228600" defTabSz="914400">
              <a:buFont typeface="Arial" panose="020B0604020202020204" pitchFamily="34" charset="0"/>
              <a:buChar char="•"/>
            </a:pPr>
            <a:r>
              <a:rPr lang="en-US" sz="1800" kern="1200" dirty="0">
                <a:solidFill>
                  <a:schemeClr val="tx1"/>
                </a:solidFill>
                <a:latin typeface="+mn-lt"/>
                <a:ea typeface="+mn-ea"/>
                <a:cs typeface="+mn-cs"/>
              </a:rPr>
              <a:t>Be realistic: Is there time and opportunity to focus on the wide range of health and </a:t>
            </a:r>
            <a:r>
              <a:rPr lang="en-US" sz="1800" kern="1200" dirty="0" err="1">
                <a:solidFill>
                  <a:schemeClr val="tx1"/>
                </a:solidFill>
                <a:latin typeface="+mn-lt"/>
                <a:ea typeface="+mn-ea"/>
                <a:cs typeface="+mn-cs"/>
              </a:rPr>
              <a:t>behaviour</a:t>
            </a:r>
            <a:r>
              <a:rPr lang="en-US" sz="1800" kern="1200" dirty="0">
                <a:solidFill>
                  <a:schemeClr val="tx1"/>
                </a:solidFill>
                <a:latin typeface="+mn-lt"/>
                <a:ea typeface="+mn-ea"/>
                <a:cs typeface="+mn-cs"/>
              </a:rPr>
              <a:t> issues in certain settings </a:t>
            </a:r>
            <a:r>
              <a:rPr lang="en-US" sz="1800" kern="1200" dirty="0" err="1">
                <a:solidFill>
                  <a:schemeClr val="tx1"/>
                </a:solidFill>
                <a:latin typeface="+mn-lt"/>
                <a:ea typeface="+mn-ea"/>
                <a:cs typeface="+mn-cs"/>
              </a:rPr>
              <a:t>eg</a:t>
            </a:r>
            <a:r>
              <a:rPr lang="en-US" sz="1800" kern="1200" dirty="0">
                <a:solidFill>
                  <a:schemeClr val="tx1"/>
                </a:solidFill>
                <a:latin typeface="+mn-lt"/>
                <a:ea typeface="+mn-ea"/>
                <a:cs typeface="+mn-cs"/>
              </a:rPr>
              <a:t> school, workplace </a:t>
            </a:r>
          </a:p>
          <a:p>
            <a:pPr marL="0" indent="-228600" defTabSz="914400">
              <a:buFont typeface="Arial" panose="020B0604020202020204" pitchFamily="34" charset="0"/>
              <a:buChar char="•"/>
            </a:pPr>
            <a:endParaRPr lang="en-US" sz="1400" kern="1200" dirty="0">
              <a:solidFill>
                <a:schemeClr val="tx1"/>
              </a:solidFill>
              <a:latin typeface="+mn-lt"/>
              <a:ea typeface="+mn-ea"/>
              <a:cs typeface="+mn-cs"/>
            </a:endParaRPr>
          </a:p>
          <a:p>
            <a:pPr marL="0" indent="-228600" defTabSz="914400">
              <a:buFont typeface="Arial" panose="020B0604020202020204" pitchFamily="34" charset="0"/>
              <a:buChar char="•"/>
            </a:pPr>
            <a:r>
              <a:rPr lang="en-US" sz="1400" kern="1200" dirty="0">
                <a:solidFill>
                  <a:schemeClr val="tx1"/>
                </a:solidFill>
                <a:latin typeface="+mn-lt"/>
                <a:ea typeface="+mn-ea"/>
                <a:cs typeface="+mn-cs"/>
              </a:rPr>
              <a:t>or</a:t>
            </a:r>
          </a:p>
          <a:p>
            <a:pPr indent="-228600" defTabSz="914400">
              <a:buFont typeface="Arial" panose="020B0604020202020204" pitchFamily="34" charset="0"/>
              <a:buChar char="•"/>
            </a:pPr>
            <a:endParaRPr lang="en-US" sz="1400" kern="1200" dirty="0">
              <a:solidFill>
                <a:schemeClr val="tx1"/>
              </a:solidFill>
              <a:latin typeface="+mn-lt"/>
              <a:ea typeface="+mn-ea"/>
              <a:cs typeface="+mn-cs"/>
            </a:endParaRPr>
          </a:p>
        </p:txBody>
      </p:sp>
      <p:pic>
        <p:nvPicPr>
          <p:cNvPr id="6" name="Picture 5" descr="Diagram, timeline&#10;&#10;Description automatically generated">
            <a:extLst>
              <a:ext uri="{FF2B5EF4-FFF2-40B4-BE49-F238E27FC236}">
                <a16:creationId xmlns:a16="http://schemas.microsoft.com/office/drawing/2014/main" id="{F66068D6-57F8-0D4B-8584-31869658EF0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095998" y="421076"/>
            <a:ext cx="3893821" cy="2932236"/>
          </a:xfrm>
          <a:prstGeom prst="rect">
            <a:avLst/>
          </a:prstGeom>
        </p:spPr>
      </p:pic>
      <p:grpSp>
        <p:nvGrpSpPr>
          <p:cNvPr id="25" name="Group 15">
            <a:extLst>
              <a:ext uri="{FF2B5EF4-FFF2-40B4-BE49-F238E27FC236}">
                <a16:creationId xmlns:a16="http://schemas.microsoft.com/office/drawing/2014/main" id="{07EAA094-9CF6-4695-958A-33D9BCAA94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23132" y="713128"/>
            <a:ext cx="1068867" cy="2126625"/>
            <a:chOff x="10918968" y="713127"/>
            <a:chExt cx="1273032" cy="2532832"/>
          </a:xfrm>
        </p:grpSpPr>
        <p:sp>
          <p:nvSpPr>
            <p:cNvPr id="26" name="Rectangle 1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1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Isosceles Triangle 1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B12EFF27-B954-7144-854A-2DE18E0FE4B1}"/>
              </a:ext>
            </a:extLst>
          </p:cNvPr>
          <p:cNvPicPr/>
          <p:nvPr/>
        </p:nvPicPr>
        <p:blipFill>
          <a:blip r:embed="rId4">
            <a:extLst>
              <a:ext uri="{28A0092B-C50C-407E-A947-70E740481C1C}">
                <a14:useLocalDpi xmlns:a14="http://schemas.microsoft.com/office/drawing/2010/main"/>
              </a:ext>
            </a:extLst>
          </a:blip>
          <a:stretch>
            <a:fillRect/>
          </a:stretch>
        </p:blipFill>
        <p:spPr bwMode="auto">
          <a:xfrm>
            <a:off x="4577552" y="5610287"/>
            <a:ext cx="2709334" cy="670560"/>
          </a:xfrm>
          <a:prstGeom prst="rect">
            <a:avLst/>
          </a:prstGeom>
          <a:noFill/>
        </p:spPr>
      </p:pic>
      <p:pic>
        <p:nvPicPr>
          <p:cNvPr id="9" name="Picture 8">
            <a:extLst>
              <a:ext uri="{FF2B5EF4-FFF2-40B4-BE49-F238E27FC236}">
                <a16:creationId xmlns:a16="http://schemas.microsoft.com/office/drawing/2014/main" id="{BEB3A889-8759-3C46-B440-957F27C5F65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8457253" y="3724800"/>
            <a:ext cx="2590053" cy="2590053"/>
          </a:xfrm>
          <a:prstGeom prst="rect">
            <a:avLst/>
          </a:prstGeom>
        </p:spPr>
      </p:pic>
    </p:spTree>
    <p:extLst>
      <p:ext uri="{BB962C8B-B14F-4D97-AF65-F5344CB8AC3E}">
        <p14:creationId xmlns:p14="http://schemas.microsoft.com/office/powerpoint/2010/main" val="4070204925"/>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 JTR" id="{76D51ABE-FCA0-5F4A-ADA8-F839440B21BD}" vid="{833371A5-FF45-A04D-AD40-CC4086C0AC15}"/>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1159</TotalTime>
  <Words>859</Words>
  <Application>Microsoft Macintosh PowerPoint</Application>
  <PresentationFormat>Widescreen</PresentationFormat>
  <Paragraphs>126</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Helvetica</vt:lpstr>
      <vt:lpstr>Office Theme</vt:lpstr>
      <vt:lpstr>PowerPoint Presentation</vt:lpstr>
      <vt:lpstr>Smoking and Prevention</vt:lpstr>
      <vt:lpstr> Prevention - what do we mean? </vt:lpstr>
      <vt:lpstr> The positive side of  the Prevention coin </vt:lpstr>
      <vt:lpstr> Key considerations for  prevention/health promotion </vt:lpstr>
      <vt:lpstr>Target Group</vt:lpstr>
      <vt:lpstr>Smoking Prevention  Providers and Influencers</vt:lpstr>
      <vt:lpstr>Evaluation and Training</vt:lpstr>
      <vt:lpstr>Issues for Smoking Prevention</vt:lpstr>
      <vt:lpstr>Issues for Smoking Prevention  (contd.)</vt:lpstr>
      <vt:lpstr>Prevention can and does work!</vt:lpstr>
      <vt:lpstr>PowerPoint Presentation</vt:lpstr>
      <vt:lpstr>Key Messages</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Lee</dc:creator>
  <cp:lastModifiedBy>Jeff Lee</cp:lastModifiedBy>
  <cp:revision>37</cp:revision>
  <cp:lastPrinted>2018-01-27T14:09:46Z</cp:lastPrinted>
  <dcterms:created xsi:type="dcterms:W3CDTF">2021-05-05T11:42:34Z</dcterms:created>
  <dcterms:modified xsi:type="dcterms:W3CDTF">2021-05-09T09:49:58Z</dcterms:modified>
</cp:coreProperties>
</file>