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6" r:id="rId1"/>
    <p:sldMasterId id="2147484030" r:id="rId2"/>
    <p:sldMasterId id="2147484056" r:id="rId3"/>
  </p:sldMasterIdLst>
  <p:notesMasterIdLst>
    <p:notesMasterId r:id="rId30"/>
  </p:notesMasterIdLst>
  <p:handoutMasterIdLst>
    <p:handoutMasterId r:id="rId31"/>
  </p:handoutMasterIdLst>
  <p:sldIdLst>
    <p:sldId id="1178" r:id="rId4"/>
    <p:sldId id="1181" r:id="rId5"/>
    <p:sldId id="1179" r:id="rId6"/>
    <p:sldId id="856" r:id="rId7"/>
    <p:sldId id="897" r:id="rId8"/>
    <p:sldId id="973" r:id="rId9"/>
    <p:sldId id="955" r:id="rId10"/>
    <p:sldId id="841" r:id="rId11"/>
    <p:sldId id="1180" r:id="rId12"/>
    <p:sldId id="730" r:id="rId13"/>
    <p:sldId id="1196" r:id="rId14"/>
    <p:sldId id="1183" r:id="rId15"/>
    <p:sldId id="1184" r:id="rId16"/>
    <p:sldId id="1185" r:id="rId17"/>
    <p:sldId id="1186" r:id="rId18"/>
    <p:sldId id="1197" r:id="rId19"/>
    <p:sldId id="1040" r:id="rId20"/>
    <p:sldId id="1187" r:id="rId21"/>
    <p:sldId id="1189" r:id="rId22"/>
    <p:sldId id="1190" r:id="rId23"/>
    <p:sldId id="1191" r:id="rId24"/>
    <p:sldId id="1192" r:id="rId25"/>
    <p:sldId id="1144" r:id="rId26"/>
    <p:sldId id="1193" r:id="rId27"/>
    <p:sldId id="1194" r:id="rId28"/>
    <p:sldId id="1195" r:id="rId2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  <a:srgbClr val="CDE5FF"/>
    <a:srgbClr val="000000"/>
    <a:srgbClr val="2C69F3"/>
    <a:srgbClr val="1990F3"/>
    <a:srgbClr val="CEFBFF"/>
    <a:srgbClr val="FF8000"/>
    <a:srgbClr val="42E2F3"/>
    <a:srgbClr val="1932F3"/>
    <a:srgbClr val="22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39" autoAdjust="0"/>
    <p:restoredTop sz="68058" autoAdjust="0"/>
  </p:normalViewPr>
  <p:slideViewPr>
    <p:cSldViewPr>
      <p:cViewPr>
        <p:scale>
          <a:sx n="62" d="100"/>
          <a:sy n="62" d="100"/>
        </p:scale>
        <p:origin x="2360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23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20248"/>
    </p:cViewPr>
  </p:sorterViewPr>
  <p:notesViewPr>
    <p:cSldViewPr>
      <p:cViewPr varScale="1">
        <p:scale>
          <a:sx n="56" d="100"/>
          <a:sy n="56" d="100"/>
        </p:scale>
        <p:origin x="1286" y="6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39481-C197-ED4B-ADA6-F530B15E371E}" type="doc">
      <dgm:prSet loTypeId="urn:microsoft.com/office/officeart/2005/8/layout/venn1" loCatId="" qsTypeId="urn:microsoft.com/office/officeart/2005/8/quickstyle/3d3" qsCatId="3D" csTypeId="urn:microsoft.com/office/officeart/2005/8/colors/accent6_3" csCatId="accent6" phldr="1"/>
      <dgm:spPr/>
    </dgm:pt>
    <dgm:pt modelId="{A186AA7E-03E7-3042-9F14-0FFA51AA984D}">
      <dgm:prSet phldrT="[Text]"/>
      <dgm:spPr/>
      <dgm:t>
        <a:bodyPr/>
        <a:lstStyle/>
        <a:p>
          <a:r>
            <a:rPr lang="en-US" dirty="0"/>
            <a:t>Use or  Intoxication</a:t>
          </a:r>
        </a:p>
      </dgm:t>
    </dgm:pt>
    <dgm:pt modelId="{078323FD-57C4-AA40-8426-BF2F1F61E409}" type="parTrans" cxnId="{25EF48C0-0BBC-794D-9A13-961997DB86D8}">
      <dgm:prSet/>
      <dgm:spPr/>
      <dgm:t>
        <a:bodyPr/>
        <a:lstStyle/>
        <a:p>
          <a:endParaRPr lang="en-US"/>
        </a:p>
      </dgm:t>
    </dgm:pt>
    <dgm:pt modelId="{B9C6AD2F-9C19-BD45-A90B-FF31CBF57E24}" type="sibTrans" cxnId="{25EF48C0-0BBC-794D-9A13-961997DB86D8}">
      <dgm:prSet/>
      <dgm:spPr/>
      <dgm:t>
        <a:bodyPr/>
        <a:lstStyle/>
        <a:p>
          <a:endParaRPr lang="en-US"/>
        </a:p>
      </dgm:t>
    </dgm:pt>
    <dgm:pt modelId="{B26B2015-F738-8D42-B691-41486EE25FD6}">
      <dgm:prSet phldrT="[Text]"/>
      <dgm:spPr/>
      <dgm:t>
        <a:bodyPr/>
        <a:lstStyle/>
        <a:p>
          <a:r>
            <a:rPr lang="en-US"/>
            <a:t>Harmful use</a:t>
          </a:r>
        </a:p>
      </dgm:t>
    </dgm:pt>
    <dgm:pt modelId="{91401A85-9E95-A940-872D-75D77441D86E}" type="parTrans" cxnId="{8817055E-4C0D-3242-9610-D15149B42DD8}">
      <dgm:prSet/>
      <dgm:spPr/>
      <dgm:t>
        <a:bodyPr/>
        <a:lstStyle/>
        <a:p>
          <a:endParaRPr lang="en-US"/>
        </a:p>
      </dgm:t>
    </dgm:pt>
    <dgm:pt modelId="{31EC0EA7-A95A-9542-BD25-4884B4B34C80}" type="sibTrans" cxnId="{8817055E-4C0D-3242-9610-D15149B42DD8}">
      <dgm:prSet/>
      <dgm:spPr/>
      <dgm:t>
        <a:bodyPr/>
        <a:lstStyle/>
        <a:p>
          <a:endParaRPr lang="en-US"/>
        </a:p>
      </dgm:t>
    </dgm:pt>
    <dgm:pt modelId="{7F048B97-B642-B944-9372-DFF6425F3EA1}">
      <dgm:prSet phldrT="[Text]"/>
      <dgm:spPr/>
      <dgm:t>
        <a:bodyPr/>
        <a:lstStyle/>
        <a:p>
          <a:r>
            <a:rPr lang="en-US" dirty="0"/>
            <a:t>Dependence syndrome</a:t>
          </a:r>
        </a:p>
      </dgm:t>
    </dgm:pt>
    <dgm:pt modelId="{2AFCCAFC-6E45-5047-B09A-3B1F7E26C434}" type="parTrans" cxnId="{1C5E5103-BDFC-454F-A004-C7A5DC519641}">
      <dgm:prSet/>
      <dgm:spPr/>
      <dgm:t>
        <a:bodyPr/>
        <a:lstStyle/>
        <a:p>
          <a:endParaRPr lang="en-US"/>
        </a:p>
      </dgm:t>
    </dgm:pt>
    <dgm:pt modelId="{8E8C74CB-17EF-F543-8330-1C8E031F3DFE}" type="sibTrans" cxnId="{1C5E5103-BDFC-454F-A004-C7A5DC519641}">
      <dgm:prSet/>
      <dgm:spPr/>
      <dgm:t>
        <a:bodyPr/>
        <a:lstStyle/>
        <a:p>
          <a:endParaRPr lang="en-US"/>
        </a:p>
      </dgm:t>
    </dgm:pt>
    <dgm:pt modelId="{18A0A0B6-0D4C-1B4D-A845-B18F270CDAB2}" type="pres">
      <dgm:prSet presAssocID="{C9F39481-C197-ED4B-ADA6-F530B15E371E}" presName="compositeShape" presStyleCnt="0">
        <dgm:presLayoutVars>
          <dgm:chMax val="7"/>
          <dgm:dir/>
          <dgm:resizeHandles val="exact"/>
        </dgm:presLayoutVars>
      </dgm:prSet>
      <dgm:spPr/>
    </dgm:pt>
    <dgm:pt modelId="{094D84D7-7533-0741-9C1B-E61B5D5F79AF}" type="pres">
      <dgm:prSet presAssocID="{A186AA7E-03E7-3042-9F14-0FFA51AA984D}" presName="circ1" presStyleLbl="vennNode1" presStyleIdx="0" presStyleCnt="3"/>
      <dgm:spPr/>
    </dgm:pt>
    <dgm:pt modelId="{30AA6E03-4790-1D40-B69F-974F5A06460B}" type="pres">
      <dgm:prSet presAssocID="{A186AA7E-03E7-3042-9F14-0FFA51AA984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5398F5E-D6D6-8E45-885E-2255919D9463}" type="pres">
      <dgm:prSet presAssocID="{B26B2015-F738-8D42-B691-41486EE25FD6}" presName="circ2" presStyleLbl="vennNode1" presStyleIdx="1" presStyleCnt="3"/>
      <dgm:spPr/>
    </dgm:pt>
    <dgm:pt modelId="{4A17AC62-CB33-C84F-B31F-70637FC0D2F0}" type="pres">
      <dgm:prSet presAssocID="{B26B2015-F738-8D42-B691-41486EE25FD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2DF213B-E075-2F48-AC40-184F128050C0}" type="pres">
      <dgm:prSet presAssocID="{7F048B97-B642-B944-9372-DFF6425F3EA1}" presName="circ3" presStyleLbl="vennNode1" presStyleIdx="2" presStyleCnt="3"/>
      <dgm:spPr/>
    </dgm:pt>
    <dgm:pt modelId="{9DFBC096-507A-204A-BC30-C34E204E0807}" type="pres">
      <dgm:prSet presAssocID="{7F048B97-B642-B944-9372-DFF6425F3EA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C5E5103-BDFC-454F-A004-C7A5DC519641}" srcId="{C9F39481-C197-ED4B-ADA6-F530B15E371E}" destId="{7F048B97-B642-B944-9372-DFF6425F3EA1}" srcOrd="2" destOrd="0" parTransId="{2AFCCAFC-6E45-5047-B09A-3B1F7E26C434}" sibTransId="{8E8C74CB-17EF-F543-8330-1C8E031F3DFE}"/>
    <dgm:cxn modelId="{09BF5A1F-2E7A-454A-B145-9E4769234217}" type="presOf" srcId="{7F048B97-B642-B944-9372-DFF6425F3EA1}" destId="{B2DF213B-E075-2F48-AC40-184F128050C0}" srcOrd="0" destOrd="0" presId="urn:microsoft.com/office/officeart/2005/8/layout/venn1"/>
    <dgm:cxn modelId="{C9F8E129-AB81-A54F-9B46-549EC9681353}" type="presOf" srcId="{A186AA7E-03E7-3042-9F14-0FFA51AA984D}" destId="{094D84D7-7533-0741-9C1B-E61B5D5F79AF}" srcOrd="0" destOrd="0" presId="urn:microsoft.com/office/officeart/2005/8/layout/venn1"/>
    <dgm:cxn modelId="{69A20A5D-EDF5-A34C-98E5-E7E78466C580}" type="presOf" srcId="{A186AA7E-03E7-3042-9F14-0FFA51AA984D}" destId="{30AA6E03-4790-1D40-B69F-974F5A06460B}" srcOrd="1" destOrd="0" presId="urn:microsoft.com/office/officeart/2005/8/layout/venn1"/>
    <dgm:cxn modelId="{8817055E-4C0D-3242-9610-D15149B42DD8}" srcId="{C9F39481-C197-ED4B-ADA6-F530B15E371E}" destId="{B26B2015-F738-8D42-B691-41486EE25FD6}" srcOrd="1" destOrd="0" parTransId="{91401A85-9E95-A940-872D-75D77441D86E}" sibTransId="{31EC0EA7-A95A-9542-BD25-4884B4B34C80}"/>
    <dgm:cxn modelId="{FB2DB98F-E2DE-034C-8FB0-A69BEBAB0330}" type="presOf" srcId="{C9F39481-C197-ED4B-ADA6-F530B15E371E}" destId="{18A0A0B6-0D4C-1B4D-A845-B18F270CDAB2}" srcOrd="0" destOrd="0" presId="urn:microsoft.com/office/officeart/2005/8/layout/venn1"/>
    <dgm:cxn modelId="{3DD70EB3-480E-944D-8D32-22B9784A1971}" type="presOf" srcId="{7F048B97-B642-B944-9372-DFF6425F3EA1}" destId="{9DFBC096-507A-204A-BC30-C34E204E0807}" srcOrd="1" destOrd="0" presId="urn:microsoft.com/office/officeart/2005/8/layout/venn1"/>
    <dgm:cxn modelId="{25EF48C0-0BBC-794D-9A13-961997DB86D8}" srcId="{C9F39481-C197-ED4B-ADA6-F530B15E371E}" destId="{A186AA7E-03E7-3042-9F14-0FFA51AA984D}" srcOrd="0" destOrd="0" parTransId="{078323FD-57C4-AA40-8426-BF2F1F61E409}" sibTransId="{B9C6AD2F-9C19-BD45-A90B-FF31CBF57E24}"/>
    <dgm:cxn modelId="{75DCC8CF-5425-6045-8826-917549B3AFCE}" type="presOf" srcId="{B26B2015-F738-8D42-B691-41486EE25FD6}" destId="{4A17AC62-CB33-C84F-B31F-70637FC0D2F0}" srcOrd="1" destOrd="0" presId="urn:microsoft.com/office/officeart/2005/8/layout/venn1"/>
    <dgm:cxn modelId="{3E3CE0FB-8FFC-3149-9AF2-C120F397738D}" type="presOf" srcId="{B26B2015-F738-8D42-B691-41486EE25FD6}" destId="{E5398F5E-D6D6-8E45-885E-2255919D9463}" srcOrd="0" destOrd="0" presId="urn:microsoft.com/office/officeart/2005/8/layout/venn1"/>
    <dgm:cxn modelId="{81F3496F-D3B6-F248-8142-021700364C8B}" type="presParOf" srcId="{18A0A0B6-0D4C-1B4D-A845-B18F270CDAB2}" destId="{094D84D7-7533-0741-9C1B-E61B5D5F79AF}" srcOrd="0" destOrd="0" presId="urn:microsoft.com/office/officeart/2005/8/layout/venn1"/>
    <dgm:cxn modelId="{4CD1764F-B5A6-E94F-8AD0-B5070B581DDB}" type="presParOf" srcId="{18A0A0B6-0D4C-1B4D-A845-B18F270CDAB2}" destId="{30AA6E03-4790-1D40-B69F-974F5A06460B}" srcOrd="1" destOrd="0" presId="urn:microsoft.com/office/officeart/2005/8/layout/venn1"/>
    <dgm:cxn modelId="{2DF451B9-728F-3E4E-9A66-65316D379FF4}" type="presParOf" srcId="{18A0A0B6-0D4C-1B4D-A845-B18F270CDAB2}" destId="{E5398F5E-D6D6-8E45-885E-2255919D9463}" srcOrd="2" destOrd="0" presId="urn:microsoft.com/office/officeart/2005/8/layout/venn1"/>
    <dgm:cxn modelId="{1C15F346-183B-2C4C-B989-724F360B7ABF}" type="presParOf" srcId="{18A0A0B6-0D4C-1B4D-A845-B18F270CDAB2}" destId="{4A17AC62-CB33-C84F-B31F-70637FC0D2F0}" srcOrd="3" destOrd="0" presId="urn:microsoft.com/office/officeart/2005/8/layout/venn1"/>
    <dgm:cxn modelId="{3B5DBF6F-BF0B-2A45-A738-3C72B81E60F6}" type="presParOf" srcId="{18A0A0B6-0D4C-1B4D-A845-B18F270CDAB2}" destId="{B2DF213B-E075-2F48-AC40-184F128050C0}" srcOrd="4" destOrd="0" presId="urn:microsoft.com/office/officeart/2005/8/layout/venn1"/>
    <dgm:cxn modelId="{1ADDA8FC-D8CB-2740-88B8-F4A9A23E0D70}" type="presParOf" srcId="{18A0A0B6-0D4C-1B4D-A845-B18F270CDAB2}" destId="{9DFBC096-507A-204A-BC30-C34E204E080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C587CC-505C-9146-8ADC-469E6380083B}" type="doc">
      <dgm:prSet loTypeId="urn:microsoft.com/office/officeart/2005/8/layout/bProcess4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6DBB31E-DFFA-E04C-B50D-2E839C003AA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/>
            <a:t>Strategic planning mechanism</a:t>
          </a:r>
        </a:p>
      </dgm:t>
    </dgm:pt>
    <dgm:pt modelId="{D3FCF981-0B4E-224E-9106-E3C4AEDE7AB3}" type="parTrans" cxnId="{2A6CC0D3-986A-FD4E-8F1F-E286EA01BCE7}">
      <dgm:prSet/>
      <dgm:spPr/>
      <dgm:t>
        <a:bodyPr/>
        <a:lstStyle/>
        <a:p>
          <a:endParaRPr lang="en-GB"/>
        </a:p>
      </dgm:t>
    </dgm:pt>
    <dgm:pt modelId="{07253D35-F4CC-5D4F-A277-88913AE60DCF}" type="sibTrans" cxnId="{2A6CC0D3-986A-FD4E-8F1F-E286EA01BCE7}">
      <dgm:prSet/>
      <dgm:spPr/>
      <dgm:t>
        <a:bodyPr/>
        <a:lstStyle/>
        <a:p>
          <a:endParaRPr lang="en-GB"/>
        </a:p>
      </dgm:t>
    </dgm:pt>
    <dgm:pt modelId="{763AFB71-E092-1D48-A7CD-48E2DA15503D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/>
            <a:t>Need</a:t>
          </a:r>
        </a:p>
      </dgm:t>
    </dgm:pt>
    <dgm:pt modelId="{789C305C-610A-644F-8F17-D34BEE889793}" type="parTrans" cxnId="{E300D11E-7337-8243-B308-3C31C800D67C}">
      <dgm:prSet/>
      <dgm:spPr/>
      <dgm:t>
        <a:bodyPr/>
        <a:lstStyle/>
        <a:p>
          <a:endParaRPr lang="en-GB"/>
        </a:p>
      </dgm:t>
    </dgm:pt>
    <dgm:pt modelId="{7188BDB4-EABB-3842-847B-AD2B59975901}" type="sibTrans" cxnId="{E300D11E-7337-8243-B308-3C31C800D67C}">
      <dgm:prSet/>
      <dgm:spPr/>
      <dgm:t>
        <a:bodyPr/>
        <a:lstStyle/>
        <a:p>
          <a:endParaRPr lang="en-GB"/>
        </a:p>
      </dgm:t>
    </dgm:pt>
    <dgm:pt modelId="{46530635-3443-BD4F-BEAA-17D56A6CF058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/>
            <a:t>Non-specialized setting interventions</a:t>
          </a:r>
        </a:p>
      </dgm:t>
    </dgm:pt>
    <dgm:pt modelId="{90A2C2AE-1796-0B43-8606-B22FF991D29C}" type="parTrans" cxnId="{BB197670-8774-B04C-9A95-C3932E8634F9}">
      <dgm:prSet/>
      <dgm:spPr/>
      <dgm:t>
        <a:bodyPr/>
        <a:lstStyle/>
        <a:p>
          <a:endParaRPr lang="en-GB"/>
        </a:p>
      </dgm:t>
    </dgm:pt>
    <dgm:pt modelId="{96A70327-3124-724D-BC1E-3E1F1DC46BDB}" type="sibTrans" cxnId="{BB197670-8774-B04C-9A95-C3932E8634F9}">
      <dgm:prSet/>
      <dgm:spPr/>
      <dgm:t>
        <a:bodyPr/>
        <a:lstStyle/>
        <a:p>
          <a:endParaRPr lang="en-GB"/>
        </a:p>
      </dgm:t>
    </dgm:pt>
    <dgm:pt modelId="{B7B69A7F-BB00-564F-96F0-7BF6B265014E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/>
            <a:t>Specialized setting</a:t>
          </a:r>
        </a:p>
        <a:p>
          <a:r>
            <a:rPr lang="en-GB" b="1" dirty="0"/>
            <a:t>modalities</a:t>
          </a:r>
        </a:p>
      </dgm:t>
    </dgm:pt>
    <dgm:pt modelId="{F368A4AA-CF8A-A84A-ACCD-5EFBAD2CAE00}" type="parTrans" cxnId="{A3650241-D828-DA40-B8AD-72D4447372E6}">
      <dgm:prSet/>
      <dgm:spPr/>
      <dgm:t>
        <a:bodyPr/>
        <a:lstStyle/>
        <a:p>
          <a:endParaRPr lang="en-GB"/>
        </a:p>
      </dgm:t>
    </dgm:pt>
    <dgm:pt modelId="{9AAA5A33-339C-9D4B-9CA3-4A124C142030}" type="sibTrans" cxnId="{A3650241-D828-DA40-B8AD-72D4447372E6}">
      <dgm:prSet/>
      <dgm:spPr/>
      <dgm:t>
        <a:bodyPr/>
        <a:lstStyle/>
        <a:p>
          <a:endParaRPr lang="en-GB"/>
        </a:p>
      </dgm:t>
    </dgm:pt>
    <dgm:pt modelId="{CB2ED1EC-B616-2F40-9028-0EB83F2B1B03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GB" b="1" dirty="0"/>
            <a:t>Specialized Interventions</a:t>
          </a:r>
        </a:p>
      </dgm:t>
    </dgm:pt>
    <dgm:pt modelId="{06CEE3D8-C543-394E-B93A-3C2D9DFB1BB4}" type="parTrans" cxnId="{9D24FB20-8FAB-A944-BB4E-D70497461EE3}">
      <dgm:prSet/>
      <dgm:spPr/>
      <dgm:t>
        <a:bodyPr/>
        <a:lstStyle/>
        <a:p>
          <a:endParaRPr lang="en-GB"/>
        </a:p>
      </dgm:t>
    </dgm:pt>
    <dgm:pt modelId="{802E9003-540E-5443-9E76-E342B4B1FE4C}" type="sibTrans" cxnId="{9D24FB20-8FAB-A944-BB4E-D70497461EE3}">
      <dgm:prSet/>
      <dgm:spPr/>
      <dgm:t>
        <a:bodyPr/>
        <a:lstStyle/>
        <a:p>
          <a:endParaRPr lang="en-GB"/>
        </a:p>
      </dgm:t>
    </dgm:pt>
    <dgm:pt modelId="{5117DE58-3764-5D46-BC77-1EF924369ABE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/>
            <a:t>Recovery</a:t>
          </a:r>
          <a:r>
            <a:rPr lang="en-GB" b="1" baseline="0" dirty="0"/>
            <a:t> orientated?</a:t>
          </a:r>
          <a:endParaRPr lang="en-GB" b="1" dirty="0"/>
        </a:p>
      </dgm:t>
    </dgm:pt>
    <dgm:pt modelId="{43D9C086-D4FE-5642-97D6-BA27C7957BD1}" type="parTrans" cxnId="{A30B1729-E8A9-FB44-A0AE-CC190C0873C3}">
      <dgm:prSet/>
      <dgm:spPr/>
      <dgm:t>
        <a:bodyPr/>
        <a:lstStyle/>
        <a:p>
          <a:endParaRPr lang="en-GB"/>
        </a:p>
      </dgm:t>
    </dgm:pt>
    <dgm:pt modelId="{32CC4AFC-8ECD-3C40-AD6A-028BFF65C4EB}" type="sibTrans" cxnId="{A30B1729-E8A9-FB44-A0AE-CC190C0873C3}">
      <dgm:prSet/>
      <dgm:spPr/>
      <dgm:t>
        <a:bodyPr/>
        <a:lstStyle/>
        <a:p>
          <a:endParaRPr lang="en-GB"/>
        </a:p>
      </dgm:t>
    </dgm:pt>
    <dgm:pt modelId="{5BBEE5BD-ED2B-BA44-A57F-203396E8867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/>
            <a:t>Resources</a:t>
          </a:r>
        </a:p>
      </dgm:t>
    </dgm:pt>
    <dgm:pt modelId="{27777DC0-FE6F-F045-B2F6-73A7518E93B2}" type="parTrans" cxnId="{596FFB7A-5EEF-F44C-B229-518F06E854FD}">
      <dgm:prSet/>
      <dgm:spPr/>
      <dgm:t>
        <a:bodyPr/>
        <a:lstStyle/>
        <a:p>
          <a:endParaRPr lang="en-GB"/>
        </a:p>
      </dgm:t>
    </dgm:pt>
    <dgm:pt modelId="{6C5BA7AC-3EB0-BA4C-BB8A-15923C2C4DE5}" type="sibTrans" cxnId="{596FFB7A-5EEF-F44C-B229-518F06E854FD}">
      <dgm:prSet/>
      <dgm:spPr/>
      <dgm:t>
        <a:bodyPr/>
        <a:lstStyle/>
        <a:p>
          <a:endParaRPr lang="en-GB"/>
        </a:p>
      </dgm:t>
    </dgm:pt>
    <dgm:pt modelId="{473350F4-1E20-3E45-A03F-B7DDCC5D3F2E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/>
            <a:t>Initiatives to promote quality &amp; reduce stigma</a:t>
          </a:r>
        </a:p>
      </dgm:t>
    </dgm:pt>
    <dgm:pt modelId="{546D0B89-36A7-E640-9D18-D691B41E0948}" type="parTrans" cxnId="{C64566AE-3CD0-3B43-B3DA-170826400593}">
      <dgm:prSet/>
      <dgm:spPr/>
      <dgm:t>
        <a:bodyPr/>
        <a:lstStyle/>
        <a:p>
          <a:endParaRPr lang="en-GB"/>
        </a:p>
      </dgm:t>
    </dgm:pt>
    <dgm:pt modelId="{9197F165-4D95-F049-8368-6674515F5FCD}" type="sibTrans" cxnId="{C64566AE-3CD0-3B43-B3DA-170826400593}">
      <dgm:prSet/>
      <dgm:spPr/>
      <dgm:t>
        <a:bodyPr/>
        <a:lstStyle/>
        <a:p>
          <a:endParaRPr lang="en-GB"/>
        </a:p>
      </dgm:t>
    </dgm:pt>
    <dgm:pt modelId="{FEE9A329-2AA5-934B-A08F-1907489EB156}">
      <dgm:prSet/>
      <dgm:spPr/>
      <dgm:t>
        <a:bodyPr/>
        <a:lstStyle/>
        <a:p>
          <a:r>
            <a:rPr lang="en-GB" b="1" dirty="0"/>
            <a:t>Recommended system redesign</a:t>
          </a:r>
        </a:p>
      </dgm:t>
    </dgm:pt>
    <dgm:pt modelId="{74759BD8-7322-7849-AF39-DF16103981DA}" type="parTrans" cxnId="{C4DE2FAD-50FF-BF4F-9835-732EE9DBE926}">
      <dgm:prSet/>
      <dgm:spPr/>
      <dgm:t>
        <a:bodyPr/>
        <a:lstStyle/>
        <a:p>
          <a:endParaRPr lang="en-GB"/>
        </a:p>
      </dgm:t>
    </dgm:pt>
    <dgm:pt modelId="{CF8257C0-B72B-DC4A-A073-13665BBECE11}" type="sibTrans" cxnId="{C4DE2FAD-50FF-BF4F-9835-732EE9DBE926}">
      <dgm:prSet/>
      <dgm:spPr/>
      <dgm:t>
        <a:bodyPr/>
        <a:lstStyle/>
        <a:p>
          <a:endParaRPr lang="en-GB"/>
        </a:p>
      </dgm:t>
    </dgm:pt>
    <dgm:pt modelId="{AFC3A39E-C4E6-6D44-834B-C3B811D08378}" type="pres">
      <dgm:prSet presAssocID="{1CC587CC-505C-9146-8ADC-469E6380083B}" presName="Name0" presStyleCnt="0">
        <dgm:presLayoutVars>
          <dgm:dir/>
          <dgm:resizeHandles/>
        </dgm:presLayoutVars>
      </dgm:prSet>
      <dgm:spPr/>
    </dgm:pt>
    <dgm:pt modelId="{11862C81-2B91-EC40-B28D-F31B90B7AE1F}" type="pres">
      <dgm:prSet presAssocID="{06DBB31E-DFFA-E04C-B50D-2E839C003AA0}" presName="compNode" presStyleCnt="0"/>
      <dgm:spPr/>
    </dgm:pt>
    <dgm:pt modelId="{04125347-A391-7C47-9398-D2FD14EFA308}" type="pres">
      <dgm:prSet presAssocID="{06DBB31E-DFFA-E04C-B50D-2E839C003AA0}" presName="dummyConnPt" presStyleCnt="0"/>
      <dgm:spPr/>
    </dgm:pt>
    <dgm:pt modelId="{B608216C-F114-494C-A996-E640994CF304}" type="pres">
      <dgm:prSet presAssocID="{06DBB31E-DFFA-E04C-B50D-2E839C003AA0}" presName="node" presStyleLbl="node1" presStyleIdx="0" presStyleCnt="9">
        <dgm:presLayoutVars>
          <dgm:bulletEnabled val="1"/>
        </dgm:presLayoutVars>
      </dgm:prSet>
      <dgm:spPr/>
    </dgm:pt>
    <dgm:pt modelId="{389178D4-C465-6C4C-8341-ADADFB054381}" type="pres">
      <dgm:prSet presAssocID="{07253D35-F4CC-5D4F-A277-88913AE60DCF}" presName="sibTrans" presStyleLbl="bgSibTrans2D1" presStyleIdx="0" presStyleCnt="8"/>
      <dgm:spPr/>
    </dgm:pt>
    <dgm:pt modelId="{CBEC5347-D2B1-0342-9B1B-28E3BD3AC367}" type="pres">
      <dgm:prSet presAssocID="{763AFB71-E092-1D48-A7CD-48E2DA15503D}" presName="compNode" presStyleCnt="0"/>
      <dgm:spPr/>
    </dgm:pt>
    <dgm:pt modelId="{FDB7B2F9-C0E4-1A4F-9F1C-8F5B326CFB3B}" type="pres">
      <dgm:prSet presAssocID="{763AFB71-E092-1D48-A7CD-48E2DA15503D}" presName="dummyConnPt" presStyleCnt="0"/>
      <dgm:spPr/>
    </dgm:pt>
    <dgm:pt modelId="{23B43BFA-F6FD-CA48-B6E2-B9B90EB46C0E}" type="pres">
      <dgm:prSet presAssocID="{763AFB71-E092-1D48-A7CD-48E2DA15503D}" presName="node" presStyleLbl="node1" presStyleIdx="1" presStyleCnt="9">
        <dgm:presLayoutVars>
          <dgm:bulletEnabled val="1"/>
        </dgm:presLayoutVars>
      </dgm:prSet>
      <dgm:spPr/>
    </dgm:pt>
    <dgm:pt modelId="{7CC4C68D-A105-A94E-A0F1-9B061BA9587D}" type="pres">
      <dgm:prSet presAssocID="{7188BDB4-EABB-3842-847B-AD2B59975901}" presName="sibTrans" presStyleLbl="bgSibTrans2D1" presStyleIdx="1" presStyleCnt="8"/>
      <dgm:spPr/>
    </dgm:pt>
    <dgm:pt modelId="{A328842F-8E7B-574E-8141-796C79B2182E}" type="pres">
      <dgm:prSet presAssocID="{46530635-3443-BD4F-BEAA-17D56A6CF058}" presName="compNode" presStyleCnt="0"/>
      <dgm:spPr/>
    </dgm:pt>
    <dgm:pt modelId="{DAF9DA18-98F8-B44E-B2F9-6C93C250ED96}" type="pres">
      <dgm:prSet presAssocID="{46530635-3443-BD4F-BEAA-17D56A6CF058}" presName="dummyConnPt" presStyleCnt="0"/>
      <dgm:spPr/>
    </dgm:pt>
    <dgm:pt modelId="{2CE39888-936E-BB4E-83D9-302E7B2C4883}" type="pres">
      <dgm:prSet presAssocID="{46530635-3443-BD4F-BEAA-17D56A6CF058}" presName="node" presStyleLbl="node1" presStyleIdx="2" presStyleCnt="9">
        <dgm:presLayoutVars>
          <dgm:bulletEnabled val="1"/>
        </dgm:presLayoutVars>
      </dgm:prSet>
      <dgm:spPr/>
    </dgm:pt>
    <dgm:pt modelId="{63491BA8-5E89-6D40-A8F2-0CCB086BC277}" type="pres">
      <dgm:prSet presAssocID="{96A70327-3124-724D-BC1E-3E1F1DC46BDB}" presName="sibTrans" presStyleLbl="bgSibTrans2D1" presStyleIdx="2" presStyleCnt="8"/>
      <dgm:spPr/>
    </dgm:pt>
    <dgm:pt modelId="{9F76CFCA-9209-FC4B-9ABF-FCEFCB49F597}" type="pres">
      <dgm:prSet presAssocID="{B7B69A7F-BB00-564F-96F0-7BF6B265014E}" presName="compNode" presStyleCnt="0"/>
      <dgm:spPr/>
    </dgm:pt>
    <dgm:pt modelId="{4B37CE76-4204-1F48-B350-1335D080A31B}" type="pres">
      <dgm:prSet presAssocID="{B7B69A7F-BB00-564F-96F0-7BF6B265014E}" presName="dummyConnPt" presStyleCnt="0"/>
      <dgm:spPr/>
    </dgm:pt>
    <dgm:pt modelId="{F3E5B243-89AD-1446-A7C0-7A8EAF13FB2E}" type="pres">
      <dgm:prSet presAssocID="{B7B69A7F-BB00-564F-96F0-7BF6B265014E}" presName="node" presStyleLbl="node1" presStyleIdx="3" presStyleCnt="9">
        <dgm:presLayoutVars>
          <dgm:bulletEnabled val="1"/>
        </dgm:presLayoutVars>
      </dgm:prSet>
      <dgm:spPr/>
    </dgm:pt>
    <dgm:pt modelId="{F88CC33C-0E9C-1D43-B798-171E0EDE0B39}" type="pres">
      <dgm:prSet presAssocID="{9AAA5A33-339C-9D4B-9CA3-4A124C142030}" presName="sibTrans" presStyleLbl="bgSibTrans2D1" presStyleIdx="3" presStyleCnt="8"/>
      <dgm:spPr/>
    </dgm:pt>
    <dgm:pt modelId="{0CAAC260-EFBB-6F40-8C0E-66AB92A19107}" type="pres">
      <dgm:prSet presAssocID="{CB2ED1EC-B616-2F40-9028-0EB83F2B1B03}" presName="compNode" presStyleCnt="0"/>
      <dgm:spPr/>
    </dgm:pt>
    <dgm:pt modelId="{1A771A64-2D71-CF4E-AAA1-1D6B57827A0C}" type="pres">
      <dgm:prSet presAssocID="{CB2ED1EC-B616-2F40-9028-0EB83F2B1B03}" presName="dummyConnPt" presStyleCnt="0"/>
      <dgm:spPr/>
    </dgm:pt>
    <dgm:pt modelId="{9CF6B3E7-41C8-9B44-8E8A-F91F75FD8A93}" type="pres">
      <dgm:prSet presAssocID="{CB2ED1EC-B616-2F40-9028-0EB83F2B1B03}" presName="node" presStyleLbl="node1" presStyleIdx="4" presStyleCnt="9">
        <dgm:presLayoutVars>
          <dgm:bulletEnabled val="1"/>
        </dgm:presLayoutVars>
      </dgm:prSet>
      <dgm:spPr/>
    </dgm:pt>
    <dgm:pt modelId="{AB56F7D6-3F96-7043-85C7-1606139D050E}" type="pres">
      <dgm:prSet presAssocID="{802E9003-540E-5443-9E76-E342B4B1FE4C}" presName="sibTrans" presStyleLbl="bgSibTrans2D1" presStyleIdx="4" presStyleCnt="8"/>
      <dgm:spPr/>
    </dgm:pt>
    <dgm:pt modelId="{F67B291C-9748-F746-84F1-2186F870C92F}" type="pres">
      <dgm:prSet presAssocID="{5117DE58-3764-5D46-BC77-1EF924369ABE}" presName="compNode" presStyleCnt="0"/>
      <dgm:spPr/>
    </dgm:pt>
    <dgm:pt modelId="{1676066E-56AF-5F4D-B196-234A6ECBB805}" type="pres">
      <dgm:prSet presAssocID="{5117DE58-3764-5D46-BC77-1EF924369ABE}" presName="dummyConnPt" presStyleCnt="0"/>
      <dgm:spPr/>
    </dgm:pt>
    <dgm:pt modelId="{D936A65A-5B8B-BF4C-ABA4-0DB3EE4E211D}" type="pres">
      <dgm:prSet presAssocID="{5117DE58-3764-5D46-BC77-1EF924369ABE}" presName="node" presStyleLbl="node1" presStyleIdx="5" presStyleCnt="9">
        <dgm:presLayoutVars>
          <dgm:bulletEnabled val="1"/>
        </dgm:presLayoutVars>
      </dgm:prSet>
      <dgm:spPr/>
    </dgm:pt>
    <dgm:pt modelId="{33E2BD54-8960-4C43-A62A-D25A9D14FDC3}" type="pres">
      <dgm:prSet presAssocID="{32CC4AFC-8ECD-3C40-AD6A-028BFF65C4EB}" presName="sibTrans" presStyleLbl="bgSibTrans2D1" presStyleIdx="5" presStyleCnt="8"/>
      <dgm:spPr/>
    </dgm:pt>
    <dgm:pt modelId="{C519E79F-00A2-154C-96D2-87B57BA56FB3}" type="pres">
      <dgm:prSet presAssocID="{5BBEE5BD-ED2B-BA44-A57F-203396E88670}" presName="compNode" presStyleCnt="0"/>
      <dgm:spPr/>
    </dgm:pt>
    <dgm:pt modelId="{B242F5E8-D188-764C-A71E-4FD5D3BD39FD}" type="pres">
      <dgm:prSet presAssocID="{5BBEE5BD-ED2B-BA44-A57F-203396E88670}" presName="dummyConnPt" presStyleCnt="0"/>
      <dgm:spPr/>
    </dgm:pt>
    <dgm:pt modelId="{C4536DB6-58DA-9642-99E9-2708E75CF0DE}" type="pres">
      <dgm:prSet presAssocID="{5BBEE5BD-ED2B-BA44-A57F-203396E88670}" presName="node" presStyleLbl="node1" presStyleIdx="6" presStyleCnt="9">
        <dgm:presLayoutVars>
          <dgm:bulletEnabled val="1"/>
        </dgm:presLayoutVars>
      </dgm:prSet>
      <dgm:spPr/>
    </dgm:pt>
    <dgm:pt modelId="{52D4E9BB-8DA7-9F47-9566-C5CC4B1DA03F}" type="pres">
      <dgm:prSet presAssocID="{6C5BA7AC-3EB0-BA4C-BB8A-15923C2C4DE5}" presName="sibTrans" presStyleLbl="bgSibTrans2D1" presStyleIdx="6" presStyleCnt="8"/>
      <dgm:spPr/>
    </dgm:pt>
    <dgm:pt modelId="{2082D38F-813F-9744-A8A3-E6EE6CFED717}" type="pres">
      <dgm:prSet presAssocID="{473350F4-1E20-3E45-A03F-B7DDCC5D3F2E}" presName="compNode" presStyleCnt="0"/>
      <dgm:spPr/>
    </dgm:pt>
    <dgm:pt modelId="{F31C55FB-C0A8-BE4F-8220-306D7005D52C}" type="pres">
      <dgm:prSet presAssocID="{473350F4-1E20-3E45-A03F-B7DDCC5D3F2E}" presName="dummyConnPt" presStyleCnt="0"/>
      <dgm:spPr/>
    </dgm:pt>
    <dgm:pt modelId="{1DFA4B9B-A1DB-7E41-AB7B-0239BB3608FF}" type="pres">
      <dgm:prSet presAssocID="{473350F4-1E20-3E45-A03F-B7DDCC5D3F2E}" presName="node" presStyleLbl="node1" presStyleIdx="7" presStyleCnt="9">
        <dgm:presLayoutVars>
          <dgm:bulletEnabled val="1"/>
        </dgm:presLayoutVars>
      </dgm:prSet>
      <dgm:spPr/>
    </dgm:pt>
    <dgm:pt modelId="{EE4103A6-1D9F-2847-B0EE-0B0239979B84}" type="pres">
      <dgm:prSet presAssocID="{9197F165-4D95-F049-8368-6674515F5FCD}" presName="sibTrans" presStyleLbl="bgSibTrans2D1" presStyleIdx="7" presStyleCnt="8"/>
      <dgm:spPr/>
    </dgm:pt>
    <dgm:pt modelId="{A77EE46D-59FC-8F4B-A5F1-29F0FDEE0741}" type="pres">
      <dgm:prSet presAssocID="{FEE9A329-2AA5-934B-A08F-1907489EB156}" presName="compNode" presStyleCnt="0"/>
      <dgm:spPr/>
    </dgm:pt>
    <dgm:pt modelId="{C5BC7777-89A2-BC41-ABC0-C93040B4DFF5}" type="pres">
      <dgm:prSet presAssocID="{FEE9A329-2AA5-934B-A08F-1907489EB156}" presName="dummyConnPt" presStyleCnt="0"/>
      <dgm:spPr/>
    </dgm:pt>
    <dgm:pt modelId="{FED07184-83BD-E845-871F-DAADD06CBA10}" type="pres">
      <dgm:prSet presAssocID="{FEE9A329-2AA5-934B-A08F-1907489EB156}" presName="node" presStyleLbl="node1" presStyleIdx="8" presStyleCnt="9">
        <dgm:presLayoutVars>
          <dgm:bulletEnabled val="1"/>
        </dgm:presLayoutVars>
      </dgm:prSet>
      <dgm:spPr/>
    </dgm:pt>
  </dgm:ptLst>
  <dgm:cxnLst>
    <dgm:cxn modelId="{61FE480E-9B40-5B43-AA30-8AC5B76A0CED}" type="presOf" srcId="{CB2ED1EC-B616-2F40-9028-0EB83F2B1B03}" destId="{9CF6B3E7-41C8-9B44-8E8A-F91F75FD8A93}" srcOrd="0" destOrd="0" presId="urn:microsoft.com/office/officeart/2005/8/layout/bProcess4"/>
    <dgm:cxn modelId="{8FC02110-6E87-8643-8DB9-649D3F2A1FA0}" type="presOf" srcId="{46530635-3443-BD4F-BEAA-17D56A6CF058}" destId="{2CE39888-936E-BB4E-83D9-302E7B2C4883}" srcOrd="0" destOrd="0" presId="urn:microsoft.com/office/officeart/2005/8/layout/bProcess4"/>
    <dgm:cxn modelId="{6B19EE1D-CD1C-4F4A-AA6A-FDEC347138F4}" type="presOf" srcId="{FEE9A329-2AA5-934B-A08F-1907489EB156}" destId="{FED07184-83BD-E845-871F-DAADD06CBA10}" srcOrd="0" destOrd="0" presId="urn:microsoft.com/office/officeart/2005/8/layout/bProcess4"/>
    <dgm:cxn modelId="{E300D11E-7337-8243-B308-3C31C800D67C}" srcId="{1CC587CC-505C-9146-8ADC-469E6380083B}" destId="{763AFB71-E092-1D48-A7CD-48E2DA15503D}" srcOrd="1" destOrd="0" parTransId="{789C305C-610A-644F-8F17-D34BEE889793}" sibTransId="{7188BDB4-EABB-3842-847B-AD2B59975901}"/>
    <dgm:cxn modelId="{9D24FB20-8FAB-A944-BB4E-D70497461EE3}" srcId="{1CC587CC-505C-9146-8ADC-469E6380083B}" destId="{CB2ED1EC-B616-2F40-9028-0EB83F2B1B03}" srcOrd="4" destOrd="0" parTransId="{06CEE3D8-C543-394E-B93A-3C2D9DFB1BB4}" sibTransId="{802E9003-540E-5443-9E76-E342B4B1FE4C}"/>
    <dgm:cxn modelId="{A30B1729-E8A9-FB44-A0AE-CC190C0873C3}" srcId="{1CC587CC-505C-9146-8ADC-469E6380083B}" destId="{5117DE58-3764-5D46-BC77-1EF924369ABE}" srcOrd="5" destOrd="0" parTransId="{43D9C086-D4FE-5642-97D6-BA27C7957BD1}" sibTransId="{32CC4AFC-8ECD-3C40-AD6A-028BFF65C4EB}"/>
    <dgm:cxn modelId="{05C2042F-4E3A-3E47-AA69-532608D1FC0B}" type="presOf" srcId="{5BBEE5BD-ED2B-BA44-A57F-203396E88670}" destId="{C4536DB6-58DA-9642-99E9-2708E75CF0DE}" srcOrd="0" destOrd="0" presId="urn:microsoft.com/office/officeart/2005/8/layout/bProcess4"/>
    <dgm:cxn modelId="{A3650241-D828-DA40-B8AD-72D4447372E6}" srcId="{1CC587CC-505C-9146-8ADC-469E6380083B}" destId="{B7B69A7F-BB00-564F-96F0-7BF6B265014E}" srcOrd="3" destOrd="0" parTransId="{F368A4AA-CF8A-A84A-ACCD-5EFBAD2CAE00}" sibTransId="{9AAA5A33-339C-9D4B-9CA3-4A124C142030}"/>
    <dgm:cxn modelId="{DFC8B148-81B4-844D-9BCA-9540A2455805}" type="presOf" srcId="{9197F165-4D95-F049-8368-6674515F5FCD}" destId="{EE4103A6-1D9F-2847-B0EE-0B0239979B84}" srcOrd="0" destOrd="0" presId="urn:microsoft.com/office/officeart/2005/8/layout/bProcess4"/>
    <dgm:cxn modelId="{02F6E54F-37D8-CD48-8E7E-7BE9B4F71002}" type="presOf" srcId="{802E9003-540E-5443-9E76-E342B4B1FE4C}" destId="{AB56F7D6-3F96-7043-85C7-1606139D050E}" srcOrd="0" destOrd="0" presId="urn:microsoft.com/office/officeart/2005/8/layout/bProcess4"/>
    <dgm:cxn modelId="{0D722450-40C7-8549-9A1E-2E2BA11E32ED}" type="presOf" srcId="{5117DE58-3764-5D46-BC77-1EF924369ABE}" destId="{D936A65A-5B8B-BF4C-ABA4-0DB3EE4E211D}" srcOrd="0" destOrd="0" presId="urn:microsoft.com/office/officeart/2005/8/layout/bProcess4"/>
    <dgm:cxn modelId="{E5190A67-7954-1B4B-B629-066408FD8F04}" type="presOf" srcId="{07253D35-F4CC-5D4F-A277-88913AE60DCF}" destId="{389178D4-C465-6C4C-8341-ADADFB054381}" srcOrd="0" destOrd="0" presId="urn:microsoft.com/office/officeart/2005/8/layout/bProcess4"/>
    <dgm:cxn modelId="{6FEB7E6E-C9AB-7743-8F4B-CF13FA0EB1DB}" type="presOf" srcId="{7188BDB4-EABB-3842-847B-AD2B59975901}" destId="{7CC4C68D-A105-A94E-A0F1-9B061BA9587D}" srcOrd="0" destOrd="0" presId="urn:microsoft.com/office/officeart/2005/8/layout/bProcess4"/>
    <dgm:cxn modelId="{BB197670-8774-B04C-9A95-C3932E8634F9}" srcId="{1CC587CC-505C-9146-8ADC-469E6380083B}" destId="{46530635-3443-BD4F-BEAA-17D56A6CF058}" srcOrd="2" destOrd="0" parTransId="{90A2C2AE-1796-0B43-8606-B22FF991D29C}" sibTransId="{96A70327-3124-724D-BC1E-3E1F1DC46BDB}"/>
    <dgm:cxn modelId="{CDFBF770-8EC9-614C-97F9-A1A9B7455488}" type="presOf" srcId="{6C5BA7AC-3EB0-BA4C-BB8A-15923C2C4DE5}" destId="{52D4E9BB-8DA7-9F47-9566-C5CC4B1DA03F}" srcOrd="0" destOrd="0" presId="urn:microsoft.com/office/officeart/2005/8/layout/bProcess4"/>
    <dgm:cxn modelId="{596FFB7A-5EEF-F44C-B229-518F06E854FD}" srcId="{1CC587CC-505C-9146-8ADC-469E6380083B}" destId="{5BBEE5BD-ED2B-BA44-A57F-203396E88670}" srcOrd="6" destOrd="0" parTransId="{27777DC0-FE6F-F045-B2F6-73A7518E93B2}" sibTransId="{6C5BA7AC-3EB0-BA4C-BB8A-15923C2C4DE5}"/>
    <dgm:cxn modelId="{4FF40E82-AE5D-024A-94EC-9DEE72241A42}" type="presOf" srcId="{9AAA5A33-339C-9D4B-9CA3-4A124C142030}" destId="{F88CC33C-0E9C-1D43-B798-171E0EDE0B39}" srcOrd="0" destOrd="0" presId="urn:microsoft.com/office/officeart/2005/8/layout/bProcess4"/>
    <dgm:cxn modelId="{AC1DCD90-AE70-AF4B-B2E7-F86FFE6AABEA}" type="presOf" srcId="{473350F4-1E20-3E45-A03F-B7DDCC5D3F2E}" destId="{1DFA4B9B-A1DB-7E41-AB7B-0239BB3608FF}" srcOrd="0" destOrd="0" presId="urn:microsoft.com/office/officeart/2005/8/layout/bProcess4"/>
    <dgm:cxn modelId="{BF129CA7-7455-BD41-A395-0171087E2CB2}" type="presOf" srcId="{06DBB31E-DFFA-E04C-B50D-2E839C003AA0}" destId="{B608216C-F114-494C-A996-E640994CF304}" srcOrd="0" destOrd="0" presId="urn:microsoft.com/office/officeart/2005/8/layout/bProcess4"/>
    <dgm:cxn modelId="{F5049DAC-F22E-A74F-A7A2-954D452426EB}" type="presOf" srcId="{B7B69A7F-BB00-564F-96F0-7BF6B265014E}" destId="{F3E5B243-89AD-1446-A7C0-7A8EAF13FB2E}" srcOrd="0" destOrd="0" presId="urn:microsoft.com/office/officeart/2005/8/layout/bProcess4"/>
    <dgm:cxn modelId="{C4DE2FAD-50FF-BF4F-9835-732EE9DBE926}" srcId="{1CC587CC-505C-9146-8ADC-469E6380083B}" destId="{FEE9A329-2AA5-934B-A08F-1907489EB156}" srcOrd="8" destOrd="0" parTransId="{74759BD8-7322-7849-AF39-DF16103981DA}" sibTransId="{CF8257C0-B72B-DC4A-A073-13665BBECE11}"/>
    <dgm:cxn modelId="{C64566AE-3CD0-3B43-B3DA-170826400593}" srcId="{1CC587CC-505C-9146-8ADC-469E6380083B}" destId="{473350F4-1E20-3E45-A03F-B7DDCC5D3F2E}" srcOrd="7" destOrd="0" parTransId="{546D0B89-36A7-E640-9D18-D691B41E0948}" sibTransId="{9197F165-4D95-F049-8368-6674515F5FCD}"/>
    <dgm:cxn modelId="{385023B3-60FC-004E-BB10-C6ADD7DCE764}" type="presOf" srcId="{96A70327-3124-724D-BC1E-3E1F1DC46BDB}" destId="{63491BA8-5E89-6D40-A8F2-0CCB086BC277}" srcOrd="0" destOrd="0" presId="urn:microsoft.com/office/officeart/2005/8/layout/bProcess4"/>
    <dgm:cxn modelId="{25BAF1BF-2EED-9542-BA3F-FE3E569CC17C}" type="presOf" srcId="{763AFB71-E092-1D48-A7CD-48E2DA15503D}" destId="{23B43BFA-F6FD-CA48-B6E2-B9B90EB46C0E}" srcOrd="0" destOrd="0" presId="urn:microsoft.com/office/officeart/2005/8/layout/bProcess4"/>
    <dgm:cxn modelId="{CC698DC8-1AD5-C540-A0DF-265FC39CD971}" type="presOf" srcId="{32CC4AFC-8ECD-3C40-AD6A-028BFF65C4EB}" destId="{33E2BD54-8960-4C43-A62A-D25A9D14FDC3}" srcOrd="0" destOrd="0" presId="urn:microsoft.com/office/officeart/2005/8/layout/bProcess4"/>
    <dgm:cxn modelId="{2A6CC0D3-986A-FD4E-8F1F-E286EA01BCE7}" srcId="{1CC587CC-505C-9146-8ADC-469E6380083B}" destId="{06DBB31E-DFFA-E04C-B50D-2E839C003AA0}" srcOrd="0" destOrd="0" parTransId="{D3FCF981-0B4E-224E-9106-E3C4AEDE7AB3}" sibTransId="{07253D35-F4CC-5D4F-A277-88913AE60DCF}"/>
    <dgm:cxn modelId="{B8D9DEE3-781B-1440-82D3-D0738F1CC994}" type="presOf" srcId="{1CC587CC-505C-9146-8ADC-469E6380083B}" destId="{AFC3A39E-C4E6-6D44-834B-C3B811D08378}" srcOrd="0" destOrd="0" presId="urn:microsoft.com/office/officeart/2005/8/layout/bProcess4"/>
    <dgm:cxn modelId="{8C1D038B-CED3-0B46-A5C3-C3546F5B0D2E}" type="presParOf" srcId="{AFC3A39E-C4E6-6D44-834B-C3B811D08378}" destId="{11862C81-2B91-EC40-B28D-F31B90B7AE1F}" srcOrd="0" destOrd="0" presId="urn:microsoft.com/office/officeart/2005/8/layout/bProcess4"/>
    <dgm:cxn modelId="{44E4CC4C-F64E-FA45-B0D3-E48750FA9BB8}" type="presParOf" srcId="{11862C81-2B91-EC40-B28D-F31B90B7AE1F}" destId="{04125347-A391-7C47-9398-D2FD14EFA308}" srcOrd="0" destOrd="0" presId="urn:microsoft.com/office/officeart/2005/8/layout/bProcess4"/>
    <dgm:cxn modelId="{6D04DBAC-8AA1-334C-8E05-FEBAEC27AD52}" type="presParOf" srcId="{11862C81-2B91-EC40-B28D-F31B90B7AE1F}" destId="{B608216C-F114-494C-A996-E640994CF304}" srcOrd="1" destOrd="0" presId="urn:microsoft.com/office/officeart/2005/8/layout/bProcess4"/>
    <dgm:cxn modelId="{D4C7E47F-7E30-6E4E-8000-868AA0591845}" type="presParOf" srcId="{AFC3A39E-C4E6-6D44-834B-C3B811D08378}" destId="{389178D4-C465-6C4C-8341-ADADFB054381}" srcOrd="1" destOrd="0" presId="urn:microsoft.com/office/officeart/2005/8/layout/bProcess4"/>
    <dgm:cxn modelId="{B1606A62-6584-1E49-A2B3-E299337DC06D}" type="presParOf" srcId="{AFC3A39E-C4E6-6D44-834B-C3B811D08378}" destId="{CBEC5347-D2B1-0342-9B1B-28E3BD3AC367}" srcOrd="2" destOrd="0" presId="urn:microsoft.com/office/officeart/2005/8/layout/bProcess4"/>
    <dgm:cxn modelId="{2B50578A-AB92-C44A-A930-5238D6F046EC}" type="presParOf" srcId="{CBEC5347-D2B1-0342-9B1B-28E3BD3AC367}" destId="{FDB7B2F9-C0E4-1A4F-9F1C-8F5B326CFB3B}" srcOrd="0" destOrd="0" presId="urn:microsoft.com/office/officeart/2005/8/layout/bProcess4"/>
    <dgm:cxn modelId="{3F522A4A-275D-084A-8A00-9EB76225DE53}" type="presParOf" srcId="{CBEC5347-D2B1-0342-9B1B-28E3BD3AC367}" destId="{23B43BFA-F6FD-CA48-B6E2-B9B90EB46C0E}" srcOrd="1" destOrd="0" presId="urn:microsoft.com/office/officeart/2005/8/layout/bProcess4"/>
    <dgm:cxn modelId="{00964B8E-7587-C349-81B9-0A761F4DCBA5}" type="presParOf" srcId="{AFC3A39E-C4E6-6D44-834B-C3B811D08378}" destId="{7CC4C68D-A105-A94E-A0F1-9B061BA9587D}" srcOrd="3" destOrd="0" presId="urn:microsoft.com/office/officeart/2005/8/layout/bProcess4"/>
    <dgm:cxn modelId="{1F65C22D-4301-704E-A8E1-A3D7A1A09719}" type="presParOf" srcId="{AFC3A39E-C4E6-6D44-834B-C3B811D08378}" destId="{A328842F-8E7B-574E-8141-796C79B2182E}" srcOrd="4" destOrd="0" presId="urn:microsoft.com/office/officeart/2005/8/layout/bProcess4"/>
    <dgm:cxn modelId="{A9D1DE48-5AEE-744A-8185-5451BF03B53A}" type="presParOf" srcId="{A328842F-8E7B-574E-8141-796C79B2182E}" destId="{DAF9DA18-98F8-B44E-B2F9-6C93C250ED96}" srcOrd="0" destOrd="0" presId="urn:microsoft.com/office/officeart/2005/8/layout/bProcess4"/>
    <dgm:cxn modelId="{E77B7108-E83F-3E46-A9FD-F74EE9E987B4}" type="presParOf" srcId="{A328842F-8E7B-574E-8141-796C79B2182E}" destId="{2CE39888-936E-BB4E-83D9-302E7B2C4883}" srcOrd="1" destOrd="0" presId="urn:microsoft.com/office/officeart/2005/8/layout/bProcess4"/>
    <dgm:cxn modelId="{8AB05AE4-6745-E446-8296-009D32CB3803}" type="presParOf" srcId="{AFC3A39E-C4E6-6D44-834B-C3B811D08378}" destId="{63491BA8-5E89-6D40-A8F2-0CCB086BC277}" srcOrd="5" destOrd="0" presId="urn:microsoft.com/office/officeart/2005/8/layout/bProcess4"/>
    <dgm:cxn modelId="{08588242-FF4D-9443-B467-EE2FCB0FE258}" type="presParOf" srcId="{AFC3A39E-C4E6-6D44-834B-C3B811D08378}" destId="{9F76CFCA-9209-FC4B-9ABF-FCEFCB49F597}" srcOrd="6" destOrd="0" presId="urn:microsoft.com/office/officeart/2005/8/layout/bProcess4"/>
    <dgm:cxn modelId="{F415447E-8A22-7545-BC01-B772FA8ACBF5}" type="presParOf" srcId="{9F76CFCA-9209-FC4B-9ABF-FCEFCB49F597}" destId="{4B37CE76-4204-1F48-B350-1335D080A31B}" srcOrd="0" destOrd="0" presId="urn:microsoft.com/office/officeart/2005/8/layout/bProcess4"/>
    <dgm:cxn modelId="{718B9B9F-DF0C-C542-ADF9-74C250059EA9}" type="presParOf" srcId="{9F76CFCA-9209-FC4B-9ABF-FCEFCB49F597}" destId="{F3E5B243-89AD-1446-A7C0-7A8EAF13FB2E}" srcOrd="1" destOrd="0" presId="urn:microsoft.com/office/officeart/2005/8/layout/bProcess4"/>
    <dgm:cxn modelId="{1BE33A7B-4045-5744-B336-305E617765D4}" type="presParOf" srcId="{AFC3A39E-C4E6-6D44-834B-C3B811D08378}" destId="{F88CC33C-0E9C-1D43-B798-171E0EDE0B39}" srcOrd="7" destOrd="0" presId="urn:microsoft.com/office/officeart/2005/8/layout/bProcess4"/>
    <dgm:cxn modelId="{D730CEDE-5E92-0C4C-95C0-120CE17B7B27}" type="presParOf" srcId="{AFC3A39E-C4E6-6D44-834B-C3B811D08378}" destId="{0CAAC260-EFBB-6F40-8C0E-66AB92A19107}" srcOrd="8" destOrd="0" presId="urn:microsoft.com/office/officeart/2005/8/layout/bProcess4"/>
    <dgm:cxn modelId="{288F8E3C-C054-5A4E-AB69-D59AD5517B65}" type="presParOf" srcId="{0CAAC260-EFBB-6F40-8C0E-66AB92A19107}" destId="{1A771A64-2D71-CF4E-AAA1-1D6B57827A0C}" srcOrd="0" destOrd="0" presId="urn:microsoft.com/office/officeart/2005/8/layout/bProcess4"/>
    <dgm:cxn modelId="{26B07506-8E5F-4E43-9B5A-C73F92D0A444}" type="presParOf" srcId="{0CAAC260-EFBB-6F40-8C0E-66AB92A19107}" destId="{9CF6B3E7-41C8-9B44-8E8A-F91F75FD8A93}" srcOrd="1" destOrd="0" presId="urn:microsoft.com/office/officeart/2005/8/layout/bProcess4"/>
    <dgm:cxn modelId="{39805322-DC21-154B-9B2B-E15D4F61478B}" type="presParOf" srcId="{AFC3A39E-C4E6-6D44-834B-C3B811D08378}" destId="{AB56F7D6-3F96-7043-85C7-1606139D050E}" srcOrd="9" destOrd="0" presId="urn:microsoft.com/office/officeart/2005/8/layout/bProcess4"/>
    <dgm:cxn modelId="{29813595-B5CD-9A4D-B449-B9274EC9B52A}" type="presParOf" srcId="{AFC3A39E-C4E6-6D44-834B-C3B811D08378}" destId="{F67B291C-9748-F746-84F1-2186F870C92F}" srcOrd="10" destOrd="0" presId="urn:microsoft.com/office/officeart/2005/8/layout/bProcess4"/>
    <dgm:cxn modelId="{BDCADD0B-7F34-5948-826F-5E0F1DD380E6}" type="presParOf" srcId="{F67B291C-9748-F746-84F1-2186F870C92F}" destId="{1676066E-56AF-5F4D-B196-234A6ECBB805}" srcOrd="0" destOrd="0" presId="urn:microsoft.com/office/officeart/2005/8/layout/bProcess4"/>
    <dgm:cxn modelId="{F3D0C52E-4314-D240-ADE4-CBF8E6798914}" type="presParOf" srcId="{F67B291C-9748-F746-84F1-2186F870C92F}" destId="{D936A65A-5B8B-BF4C-ABA4-0DB3EE4E211D}" srcOrd="1" destOrd="0" presId="urn:microsoft.com/office/officeart/2005/8/layout/bProcess4"/>
    <dgm:cxn modelId="{2DDC5765-CA3D-1C40-AEAD-1CCBE4446C82}" type="presParOf" srcId="{AFC3A39E-C4E6-6D44-834B-C3B811D08378}" destId="{33E2BD54-8960-4C43-A62A-D25A9D14FDC3}" srcOrd="11" destOrd="0" presId="urn:microsoft.com/office/officeart/2005/8/layout/bProcess4"/>
    <dgm:cxn modelId="{CBD82B58-2F77-AA49-94FA-D9A21CAA22ED}" type="presParOf" srcId="{AFC3A39E-C4E6-6D44-834B-C3B811D08378}" destId="{C519E79F-00A2-154C-96D2-87B57BA56FB3}" srcOrd="12" destOrd="0" presId="urn:microsoft.com/office/officeart/2005/8/layout/bProcess4"/>
    <dgm:cxn modelId="{B704D647-C582-AA44-B571-7205BAA3D1FA}" type="presParOf" srcId="{C519E79F-00A2-154C-96D2-87B57BA56FB3}" destId="{B242F5E8-D188-764C-A71E-4FD5D3BD39FD}" srcOrd="0" destOrd="0" presId="urn:microsoft.com/office/officeart/2005/8/layout/bProcess4"/>
    <dgm:cxn modelId="{6B5511E2-FFC4-4341-9D7D-79D29DE8BA5D}" type="presParOf" srcId="{C519E79F-00A2-154C-96D2-87B57BA56FB3}" destId="{C4536DB6-58DA-9642-99E9-2708E75CF0DE}" srcOrd="1" destOrd="0" presId="urn:microsoft.com/office/officeart/2005/8/layout/bProcess4"/>
    <dgm:cxn modelId="{711FA631-2984-E447-8426-714BBEACB57E}" type="presParOf" srcId="{AFC3A39E-C4E6-6D44-834B-C3B811D08378}" destId="{52D4E9BB-8DA7-9F47-9566-C5CC4B1DA03F}" srcOrd="13" destOrd="0" presId="urn:microsoft.com/office/officeart/2005/8/layout/bProcess4"/>
    <dgm:cxn modelId="{1AFE4144-BCBE-3641-B810-4482CDC8611F}" type="presParOf" srcId="{AFC3A39E-C4E6-6D44-834B-C3B811D08378}" destId="{2082D38F-813F-9744-A8A3-E6EE6CFED717}" srcOrd="14" destOrd="0" presId="urn:microsoft.com/office/officeart/2005/8/layout/bProcess4"/>
    <dgm:cxn modelId="{70063BE5-4E7A-D74B-9F07-0A174279201C}" type="presParOf" srcId="{2082D38F-813F-9744-A8A3-E6EE6CFED717}" destId="{F31C55FB-C0A8-BE4F-8220-306D7005D52C}" srcOrd="0" destOrd="0" presId="urn:microsoft.com/office/officeart/2005/8/layout/bProcess4"/>
    <dgm:cxn modelId="{3701E417-8D90-E942-9F62-D44CF454A046}" type="presParOf" srcId="{2082D38F-813F-9744-A8A3-E6EE6CFED717}" destId="{1DFA4B9B-A1DB-7E41-AB7B-0239BB3608FF}" srcOrd="1" destOrd="0" presId="urn:microsoft.com/office/officeart/2005/8/layout/bProcess4"/>
    <dgm:cxn modelId="{C23070B0-4B73-6F4D-BCB0-7E94C3FA488D}" type="presParOf" srcId="{AFC3A39E-C4E6-6D44-834B-C3B811D08378}" destId="{EE4103A6-1D9F-2847-B0EE-0B0239979B84}" srcOrd="15" destOrd="0" presId="urn:microsoft.com/office/officeart/2005/8/layout/bProcess4"/>
    <dgm:cxn modelId="{85374E9D-AD25-BB4F-979B-EB5517823357}" type="presParOf" srcId="{AFC3A39E-C4E6-6D44-834B-C3B811D08378}" destId="{A77EE46D-59FC-8F4B-A5F1-29F0FDEE0741}" srcOrd="16" destOrd="0" presId="urn:microsoft.com/office/officeart/2005/8/layout/bProcess4"/>
    <dgm:cxn modelId="{7A538425-D4D1-374E-B50B-B121B758BEE9}" type="presParOf" srcId="{A77EE46D-59FC-8F4B-A5F1-29F0FDEE0741}" destId="{C5BC7777-89A2-BC41-ABC0-C93040B4DFF5}" srcOrd="0" destOrd="0" presId="urn:microsoft.com/office/officeart/2005/8/layout/bProcess4"/>
    <dgm:cxn modelId="{09C687AC-28B8-AA48-87F2-2D87983852C1}" type="presParOf" srcId="{A77EE46D-59FC-8F4B-A5F1-29F0FDEE0741}" destId="{FED07184-83BD-E845-871F-DAADD06CBA1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D84D7-7533-0741-9C1B-E61B5D5F79AF}">
      <dsp:nvSpPr>
        <dsp:cNvPr id="0" name=""/>
        <dsp:cNvSpPr/>
      </dsp:nvSpPr>
      <dsp:spPr>
        <a:xfrm>
          <a:off x="1105073" y="33454"/>
          <a:ext cx="1605802" cy="1605802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Use or  Intoxication</a:t>
          </a:r>
        </a:p>
      </dsp:txBody>
      <dsp:txXfrm>
        <a:off x="1319180" y="314469"/>
        <a:ext cx="1177588" cy="722611"/>
      </dsp:txXfrm>
    </dsp:sp>
    <dsp:sp modelId="{E5398F5E-D6D6-8E45-885E-2255919D9463}">
      <dsp:nvSpPr>
        <dsp:cNvPr id="0" name=""/>
        <dsp:cNvSpPr/>
      </dsp:nvSpPr>
      <dsp:spPr>
        <a:xfrm>
          <a:off x="1684500" y="1037080"/>
          <a:ext cx="1605802" cy="1605802"/>
        </a:xfrm>
        <a:prstGeom prst="ellipse">
          <a:avLst/>
        </a:prstGeom>
        <a:solidFill>
          <a:schemeClr val="accent6">
            <a:shade val="80000"/>
            <a:alpha val="50000"/>
            <a:hueOff val="-4454"/>
            <a:satOff val="12183"/>
            <a:lumOff val="568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Harmful use</a:t>
          </a:r>
        </a:p>
      </dsp:txBody>
      <dsp:txXfrm>
        <a:off x="2175608" y="1451913"/>
        <a:ext cx="963481" cy="883191"/>
      </dsp:txXfrm>
    </dsp:sp>
    <dsp:sp modelId="{B2DF213B-E075-2F48-AC40-184F128050C0}">
      <dsp:nvSpPr>
        <dsp:cNvPr id="0" name=""/>
        <dsp:cNvSpPr/>
      </dsp:nvSpPr>
      <dsp:spPr>
        <a:xfrm>
          <a:off x="525646" y="1037080"/>
          <a:ext cx="1605802" cy="1605802"/>
        </a:xfrm>
        <a:prstGeom prst="ellipse">
          <a:avLst/>
        </a:prstGeom>
        <a:solidFill>
          <a:schemeClr val="accent6">
            <a:shade val="80000"/>
            <a:alpha val="50000"/>
            <a:hueOff val="-8908"/>
            <a:satOff val="24366"/>
            <a:lumOff val="113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Dependence syndrome</a:t>
          </a:r>
        </a:p>
      </dsp:txBody>
      <dsp:txXfrm>
        <a:off x="676859" y="1451913"/>
        <a:ext cx="963481" cy="883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178D4-C465-6C4C-8341-ADADFB054381}">
      <dsp:nvSpPr>
        <dsp:cNvPr id="0" name=""/>
        <dsp:cNvSpPr/>
      </dsp:nvSpPr>
      <dsp:spPr>
        <a:xfrm rot="5400000">
          <a:off x="-240239" y="1096029"/>
          <a:ext cx="1713531" cy="20676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8216C-F114-494C-A996-E640994CF304}">
      <dsp:nvSpPr>
        <dsp:cNvPr id="0" name=""/>
        <dsp:cNvSpPr/>
      </dsp:nvSpPr>
      <dsp:spPr>
        <a:xfrm>
          <a:off x="152306" y="35"/>
          <a:ext cx="2297364" cy="13784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0000"/>
              </a:schemeClr>
            </a:gs>
            <a:gs pos="48000">
              <a:schemeClr val="accent6">
                <a:tint val="54000"/>
                <a:satMod val="140000"/>
              </a:schemeClr>
            </a:gs>
            <a:gs pos="100000">
              <a:schemeClr val="accent6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6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Strategic planning mechanism</a:t>
          </a:r>
        </a:p>
      </dsp:txBody>
      <dsp:txXfrm>
        <a:off x="192678" y="40407"/>
        <a:ext cx="2216620" cy="1297674"/>
      </dsp:txXfrm>
    </dsp:sp>
    <dsp:sp modelId="{7CC4C68D-A105-A94E-A0F1-9B061BA9587D}">
      <dsp:nvSpPr>
        <dsp:cNvPr id="0" name=""/>
        <dsp:cNvSpPr/>
      </dsp:nvSpPr>
      <dsp:spPr>
        <a:xfrm rot="5400000">
          <a:off x="-240239" y="2819052"/>
          <a:ext cx="1713531" cy="20676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43BFA-F6FD-CA48-B6E2-B9B90EB46C0E}">
      <dsp:nvSpPr>
        <dsp:cNvPr id="0" name=""/>
        <dsp:cNvSpPr/>
      </dsp:nvSpPr>
      <dsp:spPr>
        <a:xfrm>
          <a:off x="152306" y="1723058"/>
          <a:ext cx="2297364" cy="13784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90000"/>
              </a:schemeClr>
            </a:gs>
            <a:gs pos="48000">
              <a:schemeClr val="accent5">
                <a:tint val="54000"/>
                <a:satMod val="140000"/>
              </a:schemeClr>
            </a:gs>
            <a:gs pos="100000">
              <a:schemeClr val="accent5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5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Need</a:t>
          </a:r>
        </a:p>
      </dsp:txBody>
      <dsp:txXfrm>
        <a:off x="192678" y="1763430"/>
        <a:ext cx="2216620" cy="1297674"/>
      </dsp:txXfrm>
    </dsp:sp>
    <dsp:sp modelId="{63491BA8-5E89-6D40-A8F2-0CCB086BC277}">
      <dsp:nvSpPr>
        <dsp:cNvPr id="0" name=""/>
        <dsp:cNvSpPr/>
      </dsp:nvSpPr>
      <dsp:spPr>
        <a:xfrm>
          <a:off x="621271" y="3680564"/>
          <a:ext cx="3046002" cy="20676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39888-936E-BB4E-83D9-302E7B2C4883}">
      <dsp:nvSpPr>
        <dsp:cNvPr id="0" name=""/>
        <dsp:cNvSpPr/>
      </dsp:nvSpPr>
      <dsp:spPr>
        <a:xfrm>
          <a:off x="152306" y="3446082"/>
          <a:ext cx="2297364" cy="13784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0000"/>
              </a:schemeClr>
            </a:gs>
            <a:gs pos="48000">
              <a:schemeClr val="accent6">
                <a:tint val="54000"/>
                <a:satMod val="140000"/>
              </a:schemeClr>
            </a:gs>
            <a:gs pos="100000">
              <a:schemeClr val="accent6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6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Non-specialized setting interventions</a:t>
          </a:r>
        </a:p>
      </dsp:txBody>
      <dsp:txXfrm>
        <a:off x="192678" y="3486454"/>
        <a:ext cx="2216620" cy="1297674"/>
      </dsp:txXfrm>
    </dsp:sp>
    <dsp:sp modelId="{F88CC33C-0E9C-1D43-B798-171E0EDE0B39}">
      <dsp:nvSpPr>
        <dsp:cNvPr id="0" name=""/>
        <dsp:cNvSpPr/>
      </dsp:nvSpPr>
      <dsp:spPr>
        <a:xfrm rot="16200000">
          <a:off x="2815255" y="2819052"/>
          <a:ext cx="1713531" cy="20676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5B243-89AD-1446-A7C0-7A8EAF13FB2E}">
      <dsp:nvSpPr>
        <dsp:cNvPr id="0" name=""/>
        <dsp:cNvSpPr/>
      </dsp:nvSpPr>
      <dsp:spPr>
        <a:xfrm>
          <a:off x="3207801" y="3446082"/>
          <a:ext cx="2297364" cy="13784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0000"/>
              </a:schemeClr>
            </a:gs>
            <a:gs pos="48000">
              <a:schemeClr val="accent6">
                <a:tint val="54000"/>
                <a:satMod val="140000"/>
              </a:schemeClr>
            </a:gs>
            <a:gs pos="100000">
              <a:schemeClr val="accent6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6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Specialized setting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modalities</a:t>
          </a:r>
        </a:p>
      </dsp:txBody>
      <dsp:txXfrm>
        <a:off x="3248173" y="3486454"/>
        <a:ext cx="2216620" cy="1297674"/>
      </dsp:txXfrm>
    </dsp:sp>
    <dsp:sp modelId="{AB56F7D6-3F96-7043-85C7-1606139D050E}">
      <dsp:nvSpPr>
        <dsp:cNvPr id="0" name=""/>
        <dsp:cNvSpPr/>
      </dsp:nvSpPr>
      <dsp:spPr>
        <a:xfrm rot="16200000">
          <a:off x="2815255" y="1096029"/>
          <a:ext cx="1713531" cy="20676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6B3E7-41C8-9B44-8E8A-F91F75FD8A93}">
      <dsp:nvSpPr>
        <dsp:cNvPr id="0" name=""/>
        <dsp:cNvSpPr/>
      </dsp:nvSpPr>
      <dsp:spPr>
        <a:xfrm>
          <a:off x="3207801" y="1723058"/>
          <a:ext cx="2297364" cy="13784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90000"/>
              </a:schemeClr>
            </a:gs>
            <a:gs pos="48000">
              <a:schemeClr val="accent5">
                <a:tint val="54000"/>
                <a:satMod val="140000"/>
              </a:schemeClr>
            </a:gs>
            <a:gs pos="100000">
              <a:schemeClr val="accent5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5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Specialized Interventions</a:t>
          </a:r>
        </a:p>
      </dsp:txBody>
      <dsp:txXfrm>
        <a:off x="3248173" y="1763430"/>
        <a:ext cx="2216620" cy="1297674"/>
      </dsp:txXfrm>
    </dsp:sp>
    <dsp:sp modelId="{33E2BD54-8960-4C43-A62A-D25A9D14FDC3}">
      <dsp:nvSpPr>
        <dsp:cNvPr id="0" name=""/>
        <dsp:cNvSpPr/>
      </dsp:nvSpPr>
      <dsp:spPr>
        <a:xfrm>
          <a:off x="3676766" y="234517"/>
          <a:ext cx="3046002" cy="20676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6A65A-5B8B-BF4C-ABA4-0DB3EE4E211D}">
      <dsp:nvSpPr>
        <dsp:cNvPr id="0" name=""/>
        <dsp:cNvSpPr/>
      </dsp:nvSpPr>
      <dsp:spPr>
        <a:xfrm>
          <a:off x="3207801" y="35"/>
          <a:ext cx="2297364" cy="13784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0000"/>
              </a:schemeClr>
            </a:gs>
            <a:gs pos="48000">
              <a:schemeClr val="accent6">
                <a:tint val="54000"/>
                <a:satMod val="140000"/>
              </a:schemeClr>
            </a:gs>
            <a:gs pos="100000">
              <a:schemeClr val="accent6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6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Recovery</a:t>
          </a:r>
          <a:r>
            <a:rPr lang="en-GB" sz="2100" b="1" kern="1200" baseline="0" dirty="0"/>
            <a:t> orientated?</a:t>
          </a:r>
          <a:endParaRPr lang="en-GB" sz="2100" b="1" kern="1200" dirty="0"/>
        </a:p>
      </dsp:txBody>
      <dsp:txXfrm>
        <a:off x="3248173" y="40407"/>
        <a:ext cx="2216620" cy="1297674"/>
      </dsp:txXfrm>
    </dsp:sp>
    <dsp:sp modelId="{52D4E9BB-8DA7-9F47-9566-C5CC4B1DA03F}">
      <dsp:nvSpPr>
        <dsp:cNvPr id="0" name=""/>
        <dsp:cNvSpPr/>
      </dsp:nvSpPr>
      <dsp:spPr>
        <a:xfrm rot="5400000">
          <a:off x="5870750" y="1096029"/>
          <a:ext cx="1713531" cy="20676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36DB6-58DA-9642-99E9-2708E75CF0DE}">
      <dsp:nvSpPr>
        <dsp:cNvPr id="0" name=""/>
        <dsp:cNvSpPr/>
      </dsp:nvSpPr>
      <dsp:spPr>
        <a:xfrm>
          <a:off x="6263296" y="35"/>
          <a:ext cx="2297364" cy="13784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0000"/>
              </a:schemeClr>
            </a:gs>
            <a:gs pos="48000">
              <a:schemeClr val="accent6">
                <a:tint val="54000"/>
                <a:satMod val="140000"/>
              </a:schemeClr>
            </a:gs>
            <a:gs pos="100000">
              <a:schemeClr val="accent6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6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Resources</a:t>
          </a:r>
        </a:p>
      </dsp:txBody>
      <dsp:txXfrm>
        <a:off x="6303668" y="40407"/>
        <a:ext cx="2216620" cy="1297674"/>
      </dsp:txXfrm>
    </dsp:sp>
    <dsp:sp modelId="{EE4103A6-1D9F-2847-B0EE-0B0239979B84}">
      <dsp:nvSpPr>
        <dsp:cNvPr id="0" name=""/>
        <dsp:cNvSpPr/>
      </dsp:nvSpPr>
      <dsp:spPr>
        <a:xfrm rot="5400000">
          <a:off x="5870750" y="2819052"/>
          <a:ext cx="1713531" cy="20676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A4B9B-A1DB-7E41-AB7B-0239BB3608FF}">
      <dsp:nvSpPr>
        <dsp:cNvPr id="0" name=""/>
        <dsp:cNvSpPr/>
      </dsp:nvSpPr>
      <dsp:spPr>
        <a:xfrm>
          <a:off x="6263296" y="1723058"/>
          <a:ext cx="2297364" cy="13784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0000"/>
              </a:schemeClr>
            </a:gs>
            <a:gs pos="48000">
              <a:schemeClr val="accent6">
                <a:tint val="54000"/>
                <a:satMod val="140000"/>
              </a:schemeClr>
            </a:gs>
            <a:gs pos="100000">
              <a:schemeClr val="accent6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6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Initiatives to promote quality &amp; reduce stigma</a:t>
          </a:r>
        </a:p>
      </dsp:txBody>
      <dsp:txXfrm>
        <a:off x="6303668" y="1763430"/>
        <a:ext cx="2216620" cy="1297674"/>
      </dsp:txXfrm>
    </dsp:sp>
    <dsp:sp modelId="{FED07184-83BD-E845-871F-DAADD06CBA10}">
      <dsp:nvSpPr>
        <dsp:cNvPr id="0" name=""/>
        <dsp:cNvSpPr/>
      </dsp:nvSpPr>
      <dsp:spPr>
        <a:xfrm>
          <a:off x="6263296" y="3446082"/>
          <a:ext cx="2297364" cy="137841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Recommended system redesign</a:t>
          </a:r>
        </a:p>
      </dsp:txBody>
      <dsp:txXfrm>
        <a:off x="6303668" y="3486454"/>
        <a:ext cx="2216620" cy="1297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24B22DD8-7708-46B3-AA5F-9C9EE26FDC28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2EB9D0DC-F976-4617-93BC-1BD02363BC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688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96FDC2-358A-4B4A-BBC9-0095BD177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AE5A5D-4B1F-4C9C-BE7A-6B196601F8E0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0948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u="none" strike="noStrike" kern="1200">
        <a:solidFill>
          <a:schemeClr val="tx1"/>
        </a:solidFill>
        <a:effectLst/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b="0" i="0" u="none" strike="noStrike" kern="1200">
        <a:solidFill>
          <a:schemeClr val="tx1"/>
        </a:solidFill>
        <a:effectLst/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b="0" i="0" u="none" strike="noStrike" kern="1200">
        <a:solidFill>
          <a:schemeClr val="tx1"/>
        </a:solidFill>
        <a:effectLst/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b="0" i="0" u="none" strike="noStrike" kern="1200">
        <a:solidFill>
          <a:schemeClr val="tx1"/>
        </a:solidFill>
        <a:effectLst/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b="0" i="0" u="none" strike="noStrike" kern="1200">
        <a:solidFill>
          <a:schemeClr val="tx1"/>
        </a:solidFill>
        <a:effectLst/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E5A5D-4B1F-4C9C-BE7A-6B196601F8E0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4004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E5A5D-4B1F-4C9C-BE7A-6B196601F8E0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0756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28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the slide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triangle on the right is an articulation of the top of the pyramid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Influencing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community, mainstream health, social care and criminal justice to play a role in drug use disorder treatment is very important but the drug use disorder specialist treatment services are critical and we will focus on them.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441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 21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Tell participants that the UNODC QA mechanism is based on ‘the International Standards'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next slides cover the contact of this important guidance document 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Stress ‘the Standards’ is core international guidance.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Stress ‘the Standards are aspirational and something to be worked towards over time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 focus is illicit drugs but much of the contact applies to alcohol etc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3A1E2-5608-4175-963C-FDAFB09A6136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5458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 25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Delegates have seen the pyramid before – from </a:t>
            </a:r>
            <a:r>
              <a:rPr lang="en-GB" sz="12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`the Standards’ 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Trainers should describe service organisation pyramid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Say this will be revisited many times in the training – especially when we look at Systems QA</a:t>
            </a:r>
          </a:p>
          <a:p>
            <a:pPr>
              <a:buSzPct val="80000"/>
            </a:pPr>
            <a:r>
              <a:rPr lang="en-US" b="1" dirty="0"/>
              <a:t>Go through the Key points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dirty="0"/>
              <a:t>Drug use disorders are a </a:t>
            </a:r>
            <a:r>
              <a:rPr lang="en-US" b="1" dirty="0"/>
              <a:t>spectrum disorder </a:t>
            </a:r>
            <a:r>
              <a:rPr lang="en-US" dirty="0"/>
              <a:t>from low to high severity and complexity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dirty="0"/>
              <a:t>Drug treatment is </a:t>
            </a:r>
            <a:r>
              <a:rPr lang="en-US" b="1" dirty="0"/>
              <a:t>cost-effective </a:t>
            </a:r>
            <a:r>
              <a:rPr lang="en-US" dirty="0"/>
              <a:t>compared with untreated drug problems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dirty="0"/>
              <a:t>Offer the </a:t>
            </a:r>
            <a:r>
              <a:rPr lang="en-US" b="1" dirty="0"/>
              <a:t>most effective, least invasive and lowest cost intervention first </a:t>
            </a:r>
            <a:r>
              <a:rPr lang="en-US" dirty="0"/>
              <a:t>– in line with Public Health principles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Public investment should match the volume and type of treatment needed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dirty="0"/>
              <a:t>Most interventions are required at lower levels and </a:t>
            </a:r>
            <a:r>
              <a:rPr lang="en-US" b="1" dirty="0"/>
              <a:t>most people can be treated in the community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8197" y="9443789"/>
            <a:ext cx="2950574" cy="4971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90" tIns="46095" rIns="92190" bIns="46095"/>
          <a:lstStyle>
            <a:lvl1pPr defTabSz="923499">
              <a:defRPr sz="7400" b="1">
                <a:solidFill>
                  <a:srgbClr val="FFFFFF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9042" indent="-288093" defTabSz="923499">
              <a:defRPr sz="7400" b="1">
                <a:solidFill>
                  <a:srgbClr val="FFFFFF"/>
                </a:solidFill>
                <a:latin typeface="Arial Unicode MS" charset="0"/>
                <a:ea typeface="ＭＳ Ｐゴシック" charset="0"/>
              </a:defRPr>
            </a:lvl2pPr>
            <a:lvl3pPr marL="1152373" indent="-230475" defTabSz="923499">
              <a:defRPr sz="7400" b="1">
                <a:solidFill>
                  <a:srgbClr val="FFFFFF"/>
                </a:solidFill>
                <a:latin typeface="Arial Unicode MS" charset="0"/>
                <a:ea typeface="ＭＳ Ｐゴシック" charset="0"/>
              </a:defRPr>
            </a:lvl3pPr>
            <a:lvl4pPr marL="1613322" indent="-230475" defTabSz="923499">
              <a:defRPr sz="7400" b="1">
                <a:solidFill>
                  <a:srgbClr val="FFFFFF"/>
                </a:solidFill>
                <a:latin typeface="Arial Unicode MS" charset="0"/>
                <a:ea typeface="ＭＳ Ｐゴシック" charset="0"/>
              </a:defRPr>
            </a:lvl4pPr>
            <a:lvl5pPr marL="2074271" indent="-230475" defTabSz="923499">
              <a:defRPr sz="7400" b="1">
                <a:solidFill>
                  <a:srgbClr val="FFFFFF"/>
                </a:solidFill>
                <a:latin typeface="Arial Unicode MS" charset="0"/>
                <a:ea typeface="ＭＳ Ｐゴシック" charset="0"/>
              </a:defRPr>
            </a:lvl5pPr>
            <a:lvl6pPr marL="2535220" indent="-230475" defTabSz="923499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FFFF"/>
                </a:solidFill>
                <a:latin typeface="Arial Unicode MS" charset="0"/>
                <a:ea typeface="ＭＳ Ｐゴシック" charset="0"/>
              </a:defRPr>
            </a:lvl6pPr>
            <a:lvl7pPr marL="2996169" indent="-230475" defTabSz="923499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FFFF"/>
                </a:solidFill>
                <a:latin typeface="Arial Unicode MS" charset="0"/>
                <a:ea typeface="ＭＳ Ｐゴシック" charset="0"/>
              </a:defRPr>
            </a:lvl7pPr>
            <a:lvl8pPr marL="3457118" indent="-230475" defTabSz="923499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FFFF"/>
                </a:solidFill>
                <a:latin typeface="Arial Unicode MS" charset="0"/>
                <a:ea typeface="ＭＳ Ｐゴシック" charset="0"/>
              </a:defRPr>
            </a:lvl8pPr>
            <a:lvl9pPr marL="3918067" indent="-230475" defTabSz="923499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FFFF"/>
                </a:solidFill>
                <a:latin typeface="Arial Unicode MS" charset="0"/>
                <a:ea typeface="ＭＳ Ｐゴシック" charset="0"/>
              </a:defRPr>
            </a:lvl9pPr>
          </a:lstStyle>
          <a:p>
            <a:fld id="{555E3FFC-D59F-9440-A8AD-7A2E0A5D0CB8}" type="slidenum">
              <a:rPr lang="en-GB" sz="1200" b="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5</a:t>
            </a:fld>
            <a:endParaRPr lang="en-GB" sz="1200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3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22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the slide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the importance of designing systems that can meet a range of needs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Diverting people with harmful use eg with SBIRT can prevent dependence syndrome 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diagram is from WHO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3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344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35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the slide – delegates have seen this before – this is a reminder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Stress that services and systems are linked and that the quality of the system influences the quality of services and patient outcomes.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5A5D-4B1F-4C9C-BE7A-6B196601F8E0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58309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 37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 the overview of the System standards Say there are 5 system standards – each with criteria under lying these.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 the system standards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Say over the next 2 days we will go through these standards in turn and delegates will examine systems in their country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63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Slide 15</a:t>
            </a:r>
          </a:p>
          <a:p>
            <a:endParaRPr lang="en-US" dirty="0"/>
          </a:p>
          <a:p>
            <a:r>
              <a:rPr lang="en-US" dirty="0"/>
              <a:t>This is a recap on the system redesign work that has been completed</a:t>
            </a:r>
          </a:p>
          <a:p>
            <a:r>
              <a:rPr lang="en-US" dirty="0"/>
              <a:t>Ask groups to refer to all their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E5A5D-4B1F-4C9C-BE7A-6B196601F8E0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51353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 1.63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 how a BRAG rating system may result in a score card that would look like the picture on the right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Services would be asked to prioritise creation improvement plans for anything marked red – or safety critical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7790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E5A5D-4B1F-4C9C-BE7A-6B196601F8E0}" type="slidenum">
              <a:rPr lang="de-AT" smtClean="0"/>
              <a:pPr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911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2031C88C-DCA7-42FF-82E4-9F7C481EB8FD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056" y="480216"/>
            <a:ext cx="7684099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617056" y="1534781"/>
            <a:ext cx="7615941" cy="45138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397" b="1">
                <a:solidFill>
                  <a:srgbClr val="004899"/>
                </a:solidFill>
              </a:defRPr>
            </a:lvl1pPr>
            <a:lvl2pPr marL="456560" indent="0">
              <a:buNone/>
              <a:defRPr sz="1997" b="1"/>
            </a:lvl2pPr>
            <a:lvl3pPr marL="913120" indent="0">
              <a:buNone/>
              <a:defRPr sz="1797" b="1"/>
            </a:lvl3pPr>
            <a:lvl4pPr marL="1369680" indent="0">
              <a:buNone/>
              <a:defRPr sz="1598" b="1"/>
            </a:lvl4pPr>
            <a:lvl5pPr marL="1826240" indent="0">
              <a:buNone/>
              <a:defRPr sz="1598" b="1"/>
            </a:lvl5pPr>
            <a:lvl6pPr marL="2282800" indent="0">
              <a:buNone/>
              <a:defRPr sz="1598" b="1"/>
            </a:lvl6pPr>
            <a:lvl7pPr marL="2739360" indent="0">
              <a:buNone/>
              <a:defRPr sz="1598" b="1"/>
            </a:lvl7pPr>
            <a:lvl8pPr marL="3195919" indent="0">
              <a:buNone/>
              <a:defRPr sz="1598" b="1"/>
            </a:lvl8pPr>
            <a:lvl9pPr marL="3652479" indent="0">
              <a:buNone/>
              <a:defRPr sz="159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17056" y="2130455"/>
            <a:ext cx="7771368" cy="4328347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sz="2397">
                <a:solidFill>
                  <a:srgbClr val="000000"/>
                </a:solidFill>
              </a:defRPr>
            </a:lvl1pPr>
            <a:lvl2pPr>
              <a:spcAft>
                <a:spcPts val="599"/>
              </a:spcAft>
              <a:buClr>
                <a:schemeClr val="accent5">
                  <a:lumMod val="50000"/>
                </a:schemeClr>
              </a:buClr>
              <a:defRPr sz="1997" b="0">
                <a:solidFill>
                  <a:srgbClr val="000000"/>
                </a:solidFill>
              </a:defRPr>
            </a:lvl2pPr>
            <a:lvl3pPr marL="1139825" indent="-509588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3pPr>
            <a:lvl4pPr marL="1139825" indent="-509588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4pPr>
            <a:lvl5pPr marL="1139825" indent="-509588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49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 in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7F03BA3A-602A-440B-BFE6-BED01A16BCA4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056" y="480216"/>
            <a:ext cx="711006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69703" y="1553322"/>
            <a:ext cx="2157004" cy="216400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797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69703" y="3861853"/>
            <a:ext cx="2157004" cy="216400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797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17053" y="1553319"/>
            <a:ext cx="5465018" cy="4905483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sz="2397">
                <a:solidFill>
                  <a:srgbClr val="000000"/>
                </a:solidFill>
              </a:defRPr>
            </a:lvl1pPr>
            <a:lvl2pPr>
              <a:spcAft>
                <a:spcPts val="599"/>
              </a:spcAft>
              <a:buClr>
                <a:srgbClr val="004899"/>
              </a:buClr>
              <a:defRPr sz="1997" b="0">
                <a:solidFill>
                  <a:srgbClr val="000000"/>
                </a:solidFill>
              </a:defRPr>
            </a:lvl2pPr>
            <a:lvl3pPr marL="114140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3pPr>
            <a:lvl4pPr marL="159796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4pPr>
            <a:lvl5pPr marL="205452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92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263BA385-9584-42CC-A294-5BA99913251F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" y="1117260"/>
            <a:ext cx="3043773" cy="575170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398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49566" y="1770169"/>
            <a:ext cx="5321200" cy="3610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397" b="1" kern="1200" spc="0" baseline="0" dirty="0" smtClean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2397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9565" y="480216"/>
            <a:ext cx="5105477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52128E-471C-4872-83BD-815636B8AC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565" y="2420889"/>
            <a:ext cx="5321201" cy="3816424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sz="2397">
                <a:solidFill>
                  <a:srgbClr val="000000"/>
                </a:solidFill>
              </a:defRPr>
            </a:lvl1pPr>
            <a:lvl2pPr>
              <a:spcAft>
                <a:spcPts val="599"/>
              </a:spcAft>
              <a:buClr>
                <a:srgbClr val="004899"/>
              </a:buClr>
              <a:defRPr sz="1997" b="0">
                <a:solidFill>
                  <a:srgbClr val="000000"/>
                </a:solidFill>
              </a:defRPr>
            </a:lvl2pPr>
            <a:lvl3pPr marL="114140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3pPr>
            <a:lvl4pPr marL="159796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4pPr>
            <a:lvl5pPr marL="205452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094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1CF27586-C996-491F-9139-04B5DD0864DD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" y="1117260"/>
            <a:ext cx="3043773" cy="575170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398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9565" y="480216"/>
            <a:ext cx="5105477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6C8E416-95A3-4E8D-85F9-4F956F95B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5454" y="1553319"/>
            <a:ext cx="5393010" cy="4756001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sz="2397">
                <a:solidFill>
                  <a:srgbClr val="000000"/>
                </a:solidFill>
              </a:defRPr>
            </a:lvl1pPr>
            <a:lvl2pPr>
              <a:spcAft>
                <a:spcPts val="599"/>
              </a:spcAft>
              <a:buClr>
                <a:srgbClr val="004899"/>
              </a:buClr>
              <a:defRPr sz="1997" b="0">
                <a:solidFill>
                  <a:srgbClr val="000000"/>
                </a:solidFill>
              </a:defRPr>
            </a:lvl2pPr>
            <a:lvl3pPr marL="114140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3pPr>
            <a:lvl4pPr marL="159796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4pPr>
            <a:lvl5pPr marL="205452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050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263BA385-9584-42CC-A294-5BA99913251F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" y="1117260"/>
            <a:ext cx="3043773" cy="575170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398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49566" y="1770169"/>
            <a:ext cx="5321200" cy="3610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397" b="1" kern="1200" spc="0" baseline="0" dirty="0" smtClean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2397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1560" y="480216"/>
            <a:ext cx="784348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322E4CF-435C-469B-8F2C-5FFDF93AE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5454" y="2420889"/>
            <a:ext cx="5315312" cy="3816424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sz="2397">
                <a:solidFill>
                  <a:srgbClr val="000000"/>
                </a:solidFill>
              </a:defRPr>
            </a:lvl1pPr>
            <a:lvl2pPr>
              <a:spcAft>
                <a:spcPts val="599"/>
              </a:spcAft>
              <a:buClr>
                <a:srgbClr val="004899"/>
              </a:buClr>
              <a:defRPr sz="1997" b="0">
                <a:solidFill>
                  <a:srgbClr val="000000"/>
                </a:solidFill>
              </a:defRPr>
            </a:lvl2pPr>
            <a:lvl3pPr marL="114140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3pPr>
            <a:lvl4pPr marL="159796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4pPr>
            <a:lvl5pPr marL="205452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044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1CF27586-C996-491F-9139-04B5DD0864DD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" y="1117260"/>
            <a:ext cx="3043773" cy="575170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398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6072" y="480216"/>
            <a:ext cx="7878971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80CE342-79FC-4A3F-B7A3-853C5858C8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5454" y="1772816"/>
            <a:ext cx="5315312" cy="4464497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sz="2397">
                <a:solidFill>
                  <a:srgbClr val="000000"/>
                </a:solidFill>
              </a:defRPr>
            </a:lvl1pPr>
            <a:lvl2pPr>
              <a:spcAft>
                <a:spcPts val="599"/>
              </a:spcAft>
              <a:buClr>
                <a:srgbClr val="004899"/>
              </a:buClr>
              <a:defRPr sz="1997" b="0">
                <a:solidFill>
                  <a:srgbClr val="000000"/>
                </a:solidFill>
              </a:defRPr>
            </a:lvl2pPr>
            <a:lvl3pPr marL="114140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3pPr>
            <a:lvl4pPr marL="159796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4pPr>
            <a:lvl5pPr marL="205452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789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A814FB46-514E-4973-BFB0-18467587758B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2"/>
          <a:stretch/>
        </p:blipFill>
        <p:spPr>
          <a:xfrm>
            <a:off x="3" y="1117257"/>
            <a:ext cx="3043773" cy="5751709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205745" y="480216"/>
            <a:ext cx="5393110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6A94598-76FE-4D88-94D5-CB64AD7EB4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5454" y="1772816"/>
            <a:ext cx="5315312" cy="4464497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sz="2397">
                <a:solidFill>
                  <a:srgbClr val="000000"/>
                </a:solidFill>
              </a:defRPr>
            </a:lvl1pPr>
            <a:lvl2pPr>
              <a:spcAft>
                <a:spcPts val="599"/>
              </a:spcAft>
              <a:buClr>
                <a:srgbClr val="004899"/>
              </a:buClr>
              <a:defRPr sz="1997" b="0">
                <a:solidFill>
                  <a:srgbClr val="000000"/>
                </a:solidFill>
              </a:defRPr>
            </a:lvl2pPr>
            <a:lvl3pPr marL="114140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3pPr>
            <a:lvl4pPr marL="159796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4pPr>
            <a:lvl5pPr marL="205452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556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5B2EB0FB-F7FD-4C93-9325-EF2FA0B2139E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2"/>
          <a:stretch/>
        </p:blipFill>
        <p:spPr>
          <a:xfrm>
            <a:off x="5" y="1117257"/>
            <a:ext cx="3043773" cy="5751709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205745" y="480218"/>
            <a:ext cx="5393110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49568" y="1770171"/>
            <a:ext cx="5321200" cy="3610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397" b="1" kern="1200" spc="0" baseline="0" dirty="0" smtClean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2397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AB75674-88AA-4910-AEF2-78CE375B32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5454" y="2420889"/>
            <a:ext cx="5315312" cy="3816424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sz="2397">
                <a:solidFill>
                  <a:srgbClr val="000000"/>
                </a:solidFill>
              </a:defRPr>
            </a:lvl1pPr>
            <a:lvl2pPr>
              <a:spcAft>
                <a:spcPts val="599"/>
              </a:spcAft>
              <a:buClr>
                <a:srgbClr val="004899"/>
              </a:buClr>
              <a:defRPr sz="1997" b="0">
                <a:solidFill>
                  <a:srgbClr val="000000"/>
                </a:solidFill>
              </a:defRPr>
            </a:lvl2pPr>
            <a:lvl3pPr marL="114140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3pPr>
            <a:lvl4pPr marL="159796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4pPr>
            <a:lvl5pPr marL="205452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158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A814FB46-514E-4973-BFB0-18467587758B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2"/>
          <a:stretch/>
        </p:blipFill>
        <p:spPr>
          <a:xfrm>
            <a:off x="3" y="1117257"/>
            <a:ext cx="3043773" cy="5751709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1560" y="480216"/>
            <a:ext cx="7987295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E5CAC3-FE36-41F9-90F0-9458BB3E01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5454" y="1772816"/>
            <a:ext cx="5315312" cy="4464497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sz="2397">
                <a:solidFill>
                  <a:srgbClr val="000000"/>
                </a:solidFill>
              </a:defRPr>
            </a:lvl1pPr>
            <a:lvl2pPr>
              <a:spcAft>
                <a:spcPts val="599"/>
              </a:spcAft>
              <a:buClr>
                <a:srgbClr val="004899"/>
              </a:buClr>
              <a:defRPr sz="1997" b="0">
                <a:solidFill>
                  <a:srgbClr val="000000"/>
                </a:solidFill>
              </a:defRPr>
            </a:lvl2pPr>
            <a:lvl3pPr marL="114140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3pPr>
            <a:lvl4pPr marL="159796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4pPr>
            <a:lvl5pPr marL="205452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306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vity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5B2EB0FB-F7FD-4C93-9325-EF2FA0B2139E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2"/>
          <a:stretch/>
        </p:blipFill>
        <p:spPr>
          <a:xfrm>
            <a:off x="5" y="1117257"/>
            <a:ext cx="3043773" cy="5751709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1560" y="480218"/>
            <a:ext cx="7987295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49568" y="1770171"/>
            <a:ext cx="5321200" cy="3610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397" b="1" kern="1200" spc="0" baseline="0" dirty="0" smtClean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2397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3E8E4F-8680-470C-B22D-7034853300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5454" y="2420889"/>
            <a:ext cx="5315312" cy="3816424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sz="2397">
                <a:solidFill>
                  <a:srgbClr val="000000"/>
                </a:solidFill>
              </a:defRPr>
            </a:lvl1pPr>
            <a:lvl2pPr>
              <a:spcAft>
                <a:spcPts val="599"/>
              </a:spcAft>
              <a:buClr>
                <a:srgbClr val="004899"/>
              </a:buClr>
              <a:defRPr sz="1997" b="0">
                <a:solidFill>
                  <a:srgbClr val="000000"/>
                </a:solidFill>
              </a:defRPr>
            </a:lvl2pPr>
            <a:lvl3pPr marL="114140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3pPr>
            <a:lvl4pPr marL="159796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4pPr>
            <a:lvl5pPr marL="205452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708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home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CA3128A1-8883-4380-AD7A-D044653A8119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6"/>
          <a:stretch/>
        </p:blipFill>
        <p:spPr>
          <a:xfrm rot="16200000">
            <a:off x="-1267498" y="2384755"/>
            <a:ext cx="5740741" cy="3205746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205745" y="480216"/>
            <a:ext cx="5393110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67D9AD9-BBF2-4486-A319-DDB3F024A9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5454" y="1772816"/>
            <a:ext cx="5315312" cy="4464497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sz="2397">
                <a:solidFill>
                  <a:srgbClr val="000000"/>
                </a:solidFill>
              </a:defRPr>
            </a:lvl1pPr>
            <a:lvl2pPr>
              <a:spcAft>
                <a:spcPts val="599"/>
              </a:spcAft>
              <a:buClr>
                <a:srgbClr val="004899"/>
              </a:buClr>
              <a:defRPr sz="1997" b="0">
                <a:solidFill>
                  <a:srgbClr val="000000"/>
                </a:solidFill>
              </a:defRPr>
            </a:lvl2pPr>
            <a:lvl3pPr marL="114140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3pPr>
            <a:lvl4pPr marL="159796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4pPr>
            <a:lvl5pPr marL="205452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06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wit title + images in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B92EA5C9-7D43-4F8C-92C8-EBC72120F79D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17053" y="1534781"/>
            <a:ext cx="5465018" cy="45138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397" b="1" kern="1200" baseline="0">
                <a:solidFill>
                  <a:srgbClr val="004899"/>
                </a:solidFill>
              </a:defRPr>
            </a:lvl1pPr>
            <a:lvl2pPr marL="456560" indent="0">
              <a:buNone/>
              <a:defRPr sz="1997" b="1"/>
            </a:lvl2pPr>
            <a:lvl3pPr marL="913120" indent="0">
              <a:buNone/>
              <a:defRPr sz="1797" b="1"/>
            </a:lvl3pPr>
            <a:lvl4pPr marL="1369680" indent="0">
              <a:buNone/>
              <a:defRPr sz="1598" b="1"/>
            </a:lvl4pPr>
            <a:lvl5pPr marL="1826240" indent="0">
              <a:buNone/>
              <a:defRPr sz="1598" b="1"/>
            </a:lvl5pPr>
            <a:lvl6pPr marL="2282800" indent="0">
              <a:buNone/>
              <a:defRPr sz="1598" b="1"/>
            </a:lvl6pPr>
            <a:lvl7pPr marL="2739360" indent="0">
              <a:buNone/>
              <a:defRPr sz="1598" b="1"/>
            </a:lvl7pPr>
            <a:lvl8pPr marL="3195919" indent="0">
              <a:buNone/>
              <a:defRPr sz="1598" b="1"/>
            </a:lvl8pPr>
            <a:lvl9pPr marL="3652479" indent="0">
              <a:buNone/>
              <a:defRPr sz="159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056" y="480216"/>
            <a:ext cx="711006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69703" y="1553322"/>
            <a:ext cx="2157004" cy="216400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797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69703" y="3861853"/>
            <a:ext cx="2157004" cy="216400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797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17053" y="2130455"/>
            <a:ext cx="5465018" cy="4328347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sz="2397">
                <a:solidFill>
                  <a:srgbClr val="000000"/>
                </a:solidFill>
              </a:defRPr>
            </a:lvl1pPr>
            <a:lvl2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US" sz="1797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US" sz="1797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US" sz="1797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GB" sz="1797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864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064132C8-7B6F-4EE8-86B2-7B0B22F5A78D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056" y="480216"/>
            <a:ext cx="7771368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0A738E-FD9A-4903-9AB7-425F6784FD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056" y="1628800"/>
            <a:ext cx="7771368" cy="4397954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sz="2397">
                <a:solidFill>
                  <a:srgbClr val="000000"/>
                </a:solidFill>
              </a:defRPr>
            </a:lvl1pPr>
            <a:lvl2pPr>
              <a:spcAft>
                <a:spcPts val="599"/>
              </a:spcAft>
              <a:buClr>
                <a:schemeClr val="accent5">
                  <a:lumMod val="50000"/>
                </a:schemeClr>
              </a:buClr>
              <a:defRPr sz="1997" b="0">
                <a:solidFill>
                  <a:srgbClr val="000000"/>
                </a:solidFill>
              </a:defRPr>
            </a:lvl2pPr>
            <a:lvl3pPr marL="1139825" indent="-509588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3pPr>
            <a:lvl4pPr marL="1139825" indent="-509588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4pPr>
            <a:lvl5pPr marL="1139825" indent="-509588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303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>
            <a:gsLst>
              <a:gs pos="77000">
                <a:srgbClr val="004899"/>
              </a:gs>
              <a:gs pos="100000">
                <a:schemeClr val="bg1">
                  <a:alpha val="70000"/>
                </a:schemeClr>
              </a:gs>
            </a:gsLst>
            <a:lin ang="0" scaled="1"/>
          </a:gra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17325" y="1534781"/>
            <a:ext cx="7909654" cy="52674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 kern="1200" baseline="0">
                <a:solidFill>
                  <a:srgbClr val="0048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057" y="480217"/>
            <a:ext cx="711006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69975" y="2130456"/>
            <a:ext cx="2157004" cy="216400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800" b="0"/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17053" y="2130456"/>
            <a:ext cx="5465018" cy="4328347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sz="24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rgbClr val="004899"/>
              </a:buClr>
              <a:defRPr sz="2000" b="0">
                <a:solidFill>
                  <a:srgbClr val="000000"/>
                </a:solidFill>
              </a:defRPr>
            </a:lvl2pPr>
            <a:lvl3pPr marL="1143000" indent="-2286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─"/>
              <a:defRPr sz="1800" b="0">
                <a:solidFill>
                  <a:srgbClr val="000000"/>
                </a:solidFill>
              </a:defRPr>
            </a:lvl3pPr>
            <a:lvl4pPr marL="1600200" indent="-2286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─"/>
              <a:defRPr sz="1800" b="0">
                <a:solidFill>
                  <a:srgbClr val="000000"/>
                </a:solidFill>
              </a:defRPr>
            </a:lvl4pPr>
            <a:lvl5pPr marL="2057400" indent="-2286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─"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53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E2B389E8-306C-4EAE-BA22-278607C7C55F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7053" y="480217"/>
            <a:ext cx="755035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7"/>
          </p:nvPr>
        </p:nvSpPr>
        <p:spPr>
          <a:xfrm>
            <a:off x="688961" y="1481178"/>
            <a:ext cx="7478495" cy="497777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FontTx/>
              <a:buNone/>
              <a:defRPr sz="18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086504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064132C8-7B6F-4EE8-86B2-7B0B22F5A78D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056" y="480216"/>
            <a:ext cx="7987391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17052" y="1625064"/>
            <a:ext cx="7987395" cy="4329170"/>
          </a:xfrm>
          <a:prstGeom prst="rect">
            <a:avLst/>
          </a:prstGeom>
        </p:spPr>
        <p:txBody>
          <a:bodyPr/>
          <a:lstStyle>
            <a:lvl1pPr marL="457200" indent="-457200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lang="en-US" sz="2397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910" indent="-285350">
              <a:spcAft>
                <a:spcPts val="599"/>
              </a:spcAft>
              <a:buClr>
                <a:srgbClr val="004899"/>
              </a:buClr>
              <a:defRPr lang="en-US" sz="1997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US" sz="1797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US" sz="1797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GB" sz="1797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705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408074"/>
            <a:ext cx="9144304" cy="1172301"/>
          </a:xfrm>
          <a:prstGeom prst="rect">
            <a:avLst/>
          </a:prstGeom>
          <a:gradFill>
            <a:gsLst>
              <a:gs pos="57000">
                <a:schemeClr val="accent5">
                  <a:lumMod val="5000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</a:gradFill>
        </p:spPr>
        <p:txBody>
          <a:bodyPr wrap="square" lIns="0" tIns="0" rIns="0" bIns="0" rtlCol="0"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</a:pPr>
            <a:endParaRPr sz="1797" dirty="0">
              <a:solidFill>
                <a:srgbClr val="193F78"/>
              </a:solidFill>
              <a:latin typeface="Arial"/>
              <a:ea typeface="+mn-ea"/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056" y="480212"/>
            <a:ext cx="7110063" cy="11001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88966" y="2274735"/>
            <a:ext cx="7262720" cy="4184064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7A9E1A"/>
              </a:buClr>
              <a:buFont typeface="Arial" panose="020B0604020202020204" pitchFamily="34" charset="0"/>
              <a:buChar char="►"/>
              <a:defRPr lang="en-US" sz="2397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599"/>
              </a:spcAft>
              <a:buClr>
                <a:schemeClr val="accent5">
                  <a:lumMod val="50000"/>
                </a:schemeClr>
              </a:buClr>
              <a:defRPr sz="1997" b="0">
                <a:solidFill>
                  <a:srgbClr val="000000"/>
                </a:solidFill>
              </a:defRPr>
            </a:lvl2pPr>
            <a:lvl3pPr marL="114140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3pPr>
            <a:lvl4pPr marL="159796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4pPr>
            <a:lvl5pPr marL="205452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5pPr>
          </a:lstStyle>
          <a:p>
            <a:pPr marL="342420" lvl="0" indent="-342420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►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692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97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390A-0BCD-2541-BC0E-4A07EE09D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277A8-635C-0E4B-8ADE-F9A9237AD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131F9-4424-D24F-9C67-76CF17FF4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BC37F-7A3A-1F4A-A4F9-16E828AE1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345C91-E98A-6443-8C16-1A6D93405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4D6389-8E51-1B42-B1C3-28DA4DE6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BCC3-8514-9C4D-9546-E06DEC98557D}" type="datetimeFigureOut">
              <a:rPr lang="en-US" smtClean="0"/>
              <a:t>6/7/21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98412D-F0CF-F441-BE81-43F88399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FEF34E-235D-C741-9C1E-DB89A950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A56E-E7E3-1D40-ACB5-4661C060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23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 l="-19000" t="-4000" r="-1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02493" y="2"/>
            <a:ext cx="6550452" cy="3179443"/>
          </a:xfrm>
          <a:prstGeom prst="rect">
            <a:avLst/>
          </a:prstGeom>
          <a:solidFill>
            <a:srgbClr val="0048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20" fontAlgn="auto">
              <a:spcBef>
                <a:spcPts val="0"/>
              </a:spcBef>
              <a:spcAft>
                <a:spcPts val="0"/>
              </a:spcAft>
            </a:pPr>
            <a:endParaRPr lang="en-GB" sz="1797" dirty="0">
              <a:solidFill>
                <a:srgbClr val="193F78"/>
              </a:solidFill>
            </a:endParaRPr>
          </a:p>
        </p:txBody>
      </p:sp>
      <p:sp>
        <p:nvSpPr>
          <p:cNvPr id="6" name="object 5"/>
          <p:cNvSpPr txBox="1"/>
          <p:nvPr userDrawn="1"/>
        </p:nvSpPr>
        <p:spPr>
          <a:xfrm>
            <a:off x="1408042" y="548680"/>
            <a:ext cx="6327915" cy="184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682" marR="5073" indent="-12682" algn="ctr" defTabSz="913120" fontAlgn="auto">
              <a:spcBef>
                <a:spcPts val="0"/>
              </a:spcBef>
              <a:spcAft>
                <a:spcPts val="0"/>
              </a:spcAft>
            </a:pPr>
            <a:r>
              <a:rPr lang="en-US" sz="3994" b="1" dirty="0">
                <a:solidFill>
                  <a:srgbClr val="FFFFFF"/>
                </a:solidFill>
                <a:latin typeface="+mn-lt"/>
                <a:ea typeface="+mn-ea"/>
                <a:cs typeface="Arial"/>
              </a:rPr>
              <a:t>Drug Treatment Standards and </a:t>
            </a:r>
          </a:p>
          <a:p>
            <a:pPr marL="12682" marR="5073" indent="-12682" algn="ctr" defTabSz="913120" fontAlgn="auto">
              <a:spcBef>
                <a:spcPts val="0"/>
              </a:spcBef>
              <a:spcAft>
                <a:spcPts val="0"/>
              </a:spcAft>
            </a:pPr>
            <a:r>
              <a:rPr lang="en-US" sz="3994" b="1" dirty="0">
                <a:solidFill>
                  <a:srgbClr val="FFFFFF"/>
                </a:solidFill>
                <a:latin typeface="+mn-lt"/>
                <a:ea typeface="+mn-ea"/>
                <a:cs typeface="Arial"/>
              </a:rPr>
              <a:t>Quality Assurance Tools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73" y="5809672"/>
            <a:ext cx="4026855" cy="9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92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" y="2625821"/>
            <a:ext cx="6182227" cy="3179443"/>
          </a:xfrm>
          <a:prstGeom prst="rect">
            <a:avLst/>
          </a:prstGeom>
          <a:solidFill>
            <a:srgbClr val="0048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3120" fontAlgn="auto">
              <a:spcBef>
                <a:spcPts val="0"/>
              </a:spcBef>
              <a:spcAft>
                <a:spcPts val="0"/>
              </a:spcAft>
            </a:pPr>
            <a:endParaRPr lang="en-GB" sz="1797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4068654"/>
            <a:ext cx="6182663" cy="158711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595" b="1" i="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3697" y="2770104"/>
            <a:ext cx="6042849" cy="1226233"/>
          </a:xfrm>
          <a:prstGeom prst="rect">
            <a:avLst/>
          </a:prstGeom>
        </p:spPr>
        <p:txBody>
          <a:bodyPr lIns="36000" rIns="36000"/>
          <a:lstStyle>
            <a:lvl1pPr marL="0" marR="0" indent="0" algn="r" defTabSz="913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94" kern="1200" cap="none" spc="100" baseline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114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ksh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" y="3861048"/>
            <a:ext cx="6182227" cy="2736304"/>
          </a:xfrm>
          <a:prstGeom prst="rect">
            <a:avLst/>
          </a:prstGeom>
          <a:solidFill>
            <a:srgbClr val="0048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3120" fontAlgn="auto">
              <a:spcBef>
                <a:spcPts val="0"/>
              </a:spcBef>
              <a:spcAft>
                <a:spcPts val="0"/>
              </a:spcAft>
            </a:pPr>
            <a:endParaRPr lang="en-GB" sz="1797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4860742"/>
            <a:ext cx="6182663" cy="158711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595" b="1" i="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3697" y="4005064"/>
            <a:ext cx="6042849" cy="783361"/>
          </a:xfrm>
          <a:prstGeom prst="rect">
            <a:avLst/>
          </a:prstGeom>
        </p:spPr>
        <p:txBody>
          <a:bodyPr lIns="36000" rIns="36000"/>
          <a:lstStyle>
            <a:lvl1pPr marL="0" marR="0" indent="0" algn="r" defTabSz="913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94" kern="1200" cap="none" spc="100" baseline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18488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2E13BE4F-CCDA-48F1-A863-399D8CF7039D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056" y="480216"/>
            <a:ext cx="711006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617056" y="1534781"/>
            <a:ext cx="7046997" cy="45138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397" b="1">
                <a:solidFill>
                  <a:srgbClr val="004899"/>
                </a:solidFill>
              </a:defRPr>
            </a:lvl1pPr>
            <a:lvl2pPr marL="456560" indent="0">
              <a:buNone/>
              <a:defRPr sz="1997" b="1"/>
            </a:lvl2pPr>
            <a:lvl3pPr marL="913120" indent="0">
              <a:buNone/>
              <a:defRPr sz="1797" b="1"/>
            </a:lvl3pPr>
            <a:lvl4pPr marL="1369680" indent="0">
              <a:buNone/>
              <a:defRPr sz="1598" b="1"/>
            </a:lvl4pPr>
            <a:lvl5pPr marL="1826240" indent="0">
              <a:buNone/>
              <a:defRPr sz="1598" b="1"/>
            </a:lvl5pPr>
            <a:lvl6pPr marL="2282800" indent="0">
              <a:buNone/>
              <a:defRPr sz="1598" b="1"/>
            </a:lvl6pPr>
            <a:lvl7pPr marL="2739360" indent="0">
              <a:buNone/>
              <a:defRPr sz="1598" b="1"/>
            </a:lvl7pPr>
            <a:lvl8pPr marL="3195919" indent="0">
              <a:buNone/>
              <a:defRPr sz="1598" b="1"/>
            </a:lvl8pPr>
            <a:lvl9pPr marL="3652479" indent="0">
              <a:buNone/>
              <a:defRPr sz="159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42204" y="2274734"/>
            <a:ext cx="3440030" cy="411207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spcAft>
                <a:spcPts val="599"/>
              </a:spcAft>
              <a:buFontTx/>
              <a:buNone/>
              <a:defRPr sz="1997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292624" y="2274734"/>
            <a:ext cx="3368546" cy="4112071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599"/>
              </a:spcAft>
              <a:buFontTx/>
              <a:buNone/>
              <a:defRPr sz="1997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804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" y="1771438"/>
            <a:ext cx="6182227" cy="3179443"/>
          </a:xfrm>
          <a:prstGeom prst="rect">
            <a:avLst/>
          </a:prstGeom>
          <a:solidFill>
            <a:srgbClr val="0048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3120" fontAlgn="auto">
              <a:spcBef>
                <a:spcPts val="0"/>
              </a:spcBef>
              <a:spcAft>
                <a:spcPts val="0"/>
              </a:spcAft>
            </a:pPr>
            <a:endParaRPr lang="en-GB" sz="1797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3214271"/>
            <a:ext cx="6182663" cy="158711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595" b="1" i="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3697" y="1915721"/>
            <a:ext cx="6042849" cy="1226233"/>
          </a:xfrm>
          <a:prstGeom prst="rect">
            <a:avLst/>
          </a:prstGeom>
        </p:spPr>
        <p:txBody>
          <a:bodyPr lIns="36000" rIns="36000"/>
          <a:lstStyle>
            <a:lvl1pPr marL="0" marR="0" indent="0" algn="r" defTabSz="913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94" kern="1200" cap="none" spc="100" baseline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404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" y="980729"/>
            <a:ext cx="6182227" cy="2232248"/>
          </a:xfrm>
          <a:prstGeom prst="rect">
            <a:avLst/>
          </a:prstGeom>
          <a:solidFill>
            <a:srgbClr val="0048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3120" fontAlgn="auto">
              <a:spcBef>
                <a:spcPts val="0"/>
              </a:spcBef>
              <a:spcAft>
                <a:spcPts val="0"/>
              </a:spcAft>
            </a:pPr>
            <a:endParaRPr lang="en-GB" sz="1797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2061115"/>
            <a:ext cx="6182663" cy="194956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595" b="1" i="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3697" y="1125011"/>
            <a:ext cx="6042849" cy="791821"/>
          </a:xfrm>
          <a:prstGeom prst="rect">
            <a:avLst/>
          </a:prstGeom>
        </p:spPr>
        <p:txBody>
          <a:bodyPr lIns="36000" rIns="36000"/>
          <a:lstStyle>
            <a:lvl1pPr marL="0" marR="0" indent="0" algn="r" defTabSz="913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94" kern="1200" cap="none" spc="100" baseline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66300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" y="3861048"/>
            <a:ext cx="6182227" cy="2232248"/>
          </a:xfrm>
          <a:prstGeom prst="rect">
            <a:avLst/>
          </a:prstGeom>
          <a:solidFill>
            <a:srgbClr val="0048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3120" fontAlgn="auto">
              <a:spcBef>
                <a:spcPts val="0"/>
              </a:spcBef>
              <a:spcAft>
                <a:spcPts val="0"/>
              </a:spcAft>
            </a:pPr>
            <a:endParaRPr lang="en-GB" sz="1797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4941434"/>
            <a:ext cx="6182663" cy="107985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595" b="1" i="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3697" y="4005330"/>
            <a:ext cx="6042849" cy="791821"/>
          </a:xfrm>
          <a:prstGeom prst="rect">
            <a:avLst/>
          </a:prstGeom>
        </p:spPr>
        <p:txBody>
          <a:bodyPr lIns="36000" rIns="36000"/>
          <a:lstStyle>
            <a:lvl1pPr marL="0" marR="0" indent="0" algn="r" defTabSz="913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94" kern="1200" cap="none" spc="100" baseline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48544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" y="4221088"/>
            <a:ext cx="6182227" cy="2232248"/>
          </a:xfrm>
          <a:prstGeom prst="rect">
            <a:avLst/>
          </a:prstGeom>
          <a:solidFill>
            <a:srgbClr val="0048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3120" fontAlgn="auto">
              <a:spcBef>
                <a:spcPts val="0"/>
              </a:spcBef>
              <a:spcAft>
                <a:spcPts val="0"/>
              </a:spcAft>
            </a:pPr>
            <a:endParaRPr lang="en-GB" sz="1797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5301474"/>
            <a:ext cx="6182663" cy="107985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595" b="1" i="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3697" y="4365370"/>
            <a:ext cx="6042849" cy="791821"/>
          </a:xfrm>
          <a:prstGeom prst="rect">
            <a:avLst/>
          </a:prstGeom>
        </p:spPr>
        <p:txBody>
          <a:bodyPr lIns="36000" rIns="36000"/>
          <a:lstStyle>
            <a:lvl1pPr marL="0" marR="0" indent="0" algn="r" defTabSz="913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94" kern="1200" cap="none" spc="100" baseline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2657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" r="10393" b="2414"/>
          <a:stretch/>
        </p:blipFill>
        <p:spPr bwMode="auto">
          <a:xfrm>
            <a:off x="-30121" y="1"/>
            <a:ext cx="9183679" cy="6857999"/>
          </a:xfrm>
          <a:prstGeom prst="rect">
            <a:avLst/>
          </a:pr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/>
        </p:spPr>
      </p:pic>
      <p:sp>
        <p:nvSpPr>
          <p:cNvPr id="10" name="object 3"/>
          <p:cNvSpPr/>
          <p:nvPr userDrawn="1"/>
        </p:nvSpPr>
        <p:spPr>
          <a:xfrm>
            <a:off x="-30119" y="790617"/>
            <a:ext cx="4458103" cy="1340580"/>
          </a:xfrm>
          <a:custGeom>
            <a:avLst/>
            <a:gdLst/>
            <a:ahLst/>
            <a:cxnLst/>
            <a:rect l="l" t="t" r="r" b="b"/>
            <a:pathLst>
              <a:path w="3935729" h="2247900">
                <a:moveTo>
                  <a:pt x="0" y="0"/>
                </a:moveTo>
                <a:lnTo>
                  <a:pt x="3935209" y="0"/>
                </a:lnTo>
                <a:lnTo>
                  <a:pt x="3935209" y="2247404"/>
                </a:lnTo>
                <a:lnTo>
                  <a:pt x="0" y="2247404"/>
                </a:lnTo>
                <a:lnTo>
                  <a:pt x="0" y="0"/>
                </a:lnTo>
                <a:close/>
              </a:path>
            </a:pathLst>
          </a:custGeom>
          <a:solidFill>
            <a:srgbClr val="004899">
              <a:alpha val="84000"/>
            </a:srgbClr>
          </a:solidFill>
        </p:spPr>
        <p:txBody>
          <a:bodyPr wrap="square" lIns="0" tIns="0" rIns="0" bIns="0" rtlCol="0"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</a:pPr>
            <a:endParaRPr sz="1797" dirty="0">
              <a:solidFill>
                <a:srgbClr val="193F78"/>
              </a:solidFill>
              <a:latin typeface="Arial"/>
              <a:ea typeface="+mn-ea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01329" y="1028305"/>
            <a:ext cx="3723470" cy="8652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4394" b="1" kern="1200" spc="1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458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064132C8-7B6F-4EE8-86B2-7B0B22F5A78D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056" y="480216"/>
            <a:ext cx="711006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17053" y="1625064"/>
            <a:ext cx="6543640" cy="4329170"/>
          </a:xfrm>
          <a:prstGeom prst="rect">
            <a:avLst/>
          </a:prstGeom>
        </p:spPr>
        <p:txBody>
          <a:bodyPr/>
          <a:lstStyle>
            <a:lvl1pPr marL="457200" indent="-457200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lang="en-US" sz="2397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910" indent="-285350">
              <a:spcAft>
                <a:spcPts val="599"/>
              </a:spcAft>
              <a:buClr>
                <a:srgbClr val="004899"/>
              </a:buClr>
              <a:defRPr lang="en-US" sz="1997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US" sz="1797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US" sz="1797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GB" sz="1797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023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</a:gradFill>
        </p:spPr>
        <p:txBody>
          <a:bodyPr wrap="square" lIns="0" tIns="0" rIns="0" bIns="0" rtlCol="0"/>
          <a:lstStyle/>
          <a:p>
            <a:pPr lvl="0"/>
            <a:endParaRPr lang="en-GB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17325" y="1534781"/>
            <a:ext cx="7909654" cy="52674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 kern="1200" baseline="0">
                <a:solidFill>
                  <a:srgbClr val="0048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17057" y="480217"/>
            <a:ext cx="711006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GB" noProof="0" dirty="0"/>
              <a:t>Training objectives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69975" y="2130456"/>
            <a:ext cx="2157004" cy="216400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800" b="0"/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17053" y="2130456"/>
            <a:ext cx="5465018" cy="4328347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sz="2400">
                <a:solidFill>
                  <a:srgbClr val="000000"/>
                </a:solidFill>
              </a:defRPr>
            </a:lvl1pPr>
            <a:lvl2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GB" sz="1797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GB" sz="1797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GB" sz="1797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GB" sz="1797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3188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301" y="2924012"/>
            <a:ext cx="5722926" cy="2019965"/>
          </a:xfrm>
          <a:prstGeom prst="rect">
            <a:avLst/>
          </a:prstGeom>
          <a:solidFill>
            <a:srgbClr val="0048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3120" fontAlgn="auto">
              <a:spcBef>
                <a:spcPts val="0"/>
              </a:spcBef>
              <a:spcAft>
                <a:spcPts val="0"/>
              </a:spcAft>
            </a:pPr>
            <a:endParaRPr lang="en-GB" sz="1797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61809" y="3862275"/>
            <a:ext cx="4961661" cy="122640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196" b="1" i="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61809" y="3140437"/>
            <a:ext cx="4961661" cy="577133"/>
          </a:xfrm>
          <a:prstGeom prst="rect">
            <a:avLst/>
          </a:prstGeom>
        </p:spPr>
        <p:txBody>
          <a:bodyPr lIns="36000" rIns="36000"/>
          <a:lstStyle>
            <a:lvl1pPr marL="0" marR="0" indent="0" algn="r" defTabSz="913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96" kern="1200" cap="none" spc="100" baseline="0">
                <a:solidFill>
                  <a:schemeClr val="bg1"/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0694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kshop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301" y="4072643"/>
            <a:ext cx="5722926" cy="2019965"/>
          </a:xfrm>
          <a:prstGeom prst="rect">
            <a:avLst/>
          </a:prstGeom>
          <a:solidFill>
            <a:srgbClr val="0048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3120" fontAlgn="auto">
              <a:spcBef>
                <a:spcPts val="0"/>
              </a:spcBef>
              <a:spcAft>
                <a:spcPts val="0"/>
              </a:spcAft>
            </a:pPr>
            <a:endParaRPr lang="en-GB" sz="1797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61809" y="5010906"/>
            <a:ext cx="4961661" cy="122640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196" b="1" i="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61809" y="4289068"/>
            <a:ext cx="4961661" cy="577133"/>
          </a:xfrm>
          <a:prstGeom prst="rect">
            <a:avLst/>
          </a:prstGeom>
        </p:spPr>
        <p:txBody>
          <a:bodyPr lIns="36000" rIns="36000"/>
          <a:lstStyle>
            <a:lvl1pPr marL="0" marR="0" indent="0" algn="r" defTabSz="913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96" kern="1200" cap="none" spc="100" baseline="0">
                <a:solidFill>
                  <a:schemeClr val="bg1"/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787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 userDrawn="1"/>
        </p:nvSpPr>
        <p:spPr>
          <a:xfrm>
            <a:off x="1" y="3629633"/>
            <a:ext cx="5003448" cy="1659153"/>
          </a:xfrm>
          <a:custGeom>
            <a:avLst/>
            <a:gdLst/>
            <a:ahLst/>
            <a:cxnLst/>
            <a:rect l="l" t="t" r="r" b="b"/>
            <a:pathLst>
              <a:path w="5315585" h="1656079">
                <a:moveTo>
                  <a:pt x="0" y="0"/>
                </a:moveTo>
                <a:lnTo>
                  <a:pt x="5315470" y="0"/>
                </a:lnTo>
                <a:lnTo>
                  <a:pt x="5315470" y="1655775"/>
                </a:lnTo>
                <a:lnTo>
                  <a:pt x="0" y="1655775"/>
                </a:lnTo>
                <a:lnTo>
                  <a:pt x="0" y="0"/>
                </a:lnTo>
                <a:close/>
              </a:path>
            </a:pathLst>
          </a:custGeom>
          <a:solidFill>
            <a:srgbClr val="004899">
              <a:alpha val="80000"/>
            </a:srgbClr>
          </a:solidFill>
        </p:spPr>
        <p:txBody>
          <a:bodyPr wrap="square" lIns="0" tIns="0" rIns="0" bIns="0" rtlCol="0"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</a:pPr>
            <a:endParaRPr sz="1797" dirty="0">
              <a:solidFill>
                <a:srgbClr val="193F78"/>
              </a:solidFill>
              <a:latin typeface="Arial"/>
              <a:ea typeface="+mn-ea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01334" y="4026609"/>
            <a:ext cx="4098763" cy="8652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3196" b="1" kern="1200" spc="1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13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408074"/>
            <a:ext cx="9144304" cy="1172301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chemeClr val="bg1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L="0" marR="0" lvl="0" indent="0" algn="l" defTabSz="913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7" b="0" i="0" u="none" strike="noStrike" kern="120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056" y="480212"/>
            <a:ext cx="7110063" cy="11001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6D859F4-BD63-4C10-BA3B-D47AB1CA0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056" y="2060849"/>
            <a:ext cx="7771368" cy="4397954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sz="2397">
                <a:solidFill>
                  <a:srgbClr val="000000"/>
                </a:solidFill>
              </a:defRPr>
            </a:lvl1pPr>
            <a:lvl2pPr>
              <a:spcAft>
                <a:spcPts val="599"/>
              </a:spcAft>
              <a:buClr>
                <a:schemeClr val="accent5">
                  <a:lumMod val="50000"/>
                </a:schemeClr>
              </a:buClr>
              <a:defRPr sz="1997" b="0">
                <a:solidFill>
                  <a:srgbClr val="000000"/>
                </a:solidFill>
              </a:defRPr>
            </a:lvl2pPr>
            <a:lvl3pPr marL="1139825" indent="-509588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3pPr>
            <a:lvl4pPr marL="1139825" indent="-509588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4pPr>
            <a:lvl5pPr marL="1139825" indent="-509588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8267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 userDrawn="1"/>
        </p:nvSpPr>
        <p:spPr>
          <a:xfrm>
            <a:off x="1" y="1737333"/>
            <a:ext cx="5003448" cy="1659153"/>
          </a:xfrm>
          <a:custGeom>
            <a:avLst/>
            <a:gdLst/>
            <a:ahLst/>
            <a:cxnLst/>
            <a:rect l="l" t="t" r="r" b="b"/>
            <a:pathLst>
              <a:path w="5315585" h="1656079">
                <a:moveTo>
                  <a:pt x="0" y="0"/>
                </a:moveTo>
                <a:lnTo>
                  <a:pt x="5315470" y="0"/>
                </a:lnTo>
                <a:lnTo>
                  <a:pt x="5315470" y="1655775"/>
                </a:lnTo>
                <a:lnTo>
                  <a:pt x="0" y="1655775"/>
                </a:lnTo>
                <a:lnTo>
                  <a:pt x="0" y="0"/>
                </a:lnTo>
                <a:close/>
              </a:path>
            </a:pathLst>
          </a:custGeom>
          <a:solidFill>
            <a:srgbClr val="004899">
              <a:alpha val="80000"/>
            </a:srgbClr>
          </a:solidFill>
        </p:spPr>
        <p:txBody>
          <a:bodyPr wrap="square" lIns="0" tIns="0" rIns="0" bIns="0" rtlCol="0"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</a:pPr>
            <a:endParaRPr sz="1797" dirty="0">
              <a:solidFill>
                <a:srgbClr val="193F78"/>
              </a:solidFill>
              <a:latin typeface="Arial"/>
              <a:ea typeface="+mn-ea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01334" y="2134309"/>
            <a:ext cx="4098763" cy="8652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3196" b="1" kern="1200" spc="1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602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workshop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93205359-4F39-4231-A239-391E72266324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673400" y="2346876"/>
            <a:ext cx="1797503" cy="180334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98" b="0">
                <a:solidFill>
                  <a:srgbClr val="00489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62044" y="2356356"/>
            <a:ext cx="1797503" cy="180334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98" b="0">
                <a:solidFill>
                  <a:srgbClr val="00489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42626" y="2363267"/>
            <a:ext cx="1797503" cy="180334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598" b="0">
                <a:solidFill>
                  <a:srgbClr val="00489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object 16"/>
          <p:cNvSpPr txBox="1"/>
          <p:nvPr userDrawn="1"/>
        </p:nvSpPr>
        <p:spPr>
          <a:xfrm>
            <a:off x="6297798" y="2311493"/>
            <a:ext cx="1725796" cy="2004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13120" fontAlgn="auto">
              <a:spcBef>
                <a:spcPts val="0"/>
              </a:spcBef>
              <a:spcAft>
                <a:spcPts val="0"/>
              </a:spcAft>
            </a:pPr>
            <a:r>
              <a:rPr sz="12982" b="1" dirty="0">
                <a:ln>
                  <a:solidFill>
                    <a:prstClr val="white"/>
                  </a:solidFill>
                </a:ln>
                <a:solidFill>
                  <a:srgbClr val="004899"/>
                </a:solidFill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31" name="object 16"/>
          <p:cNvSpPr txBox="1"/>
          <p:nvPr userDrawn="1"/>
        </p:nvSpPr>
        <p:spPr>
          <a:xfrm>
            <a:off x="1120410" y="2274734"/>
            <a:ext cx="1869611" cy="2004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13120" fontAlgn="auto">
              <a:spcBef>
                <a:spcPts val="0"/>
              </a:spcBef>
              <a:spcAft>
                <a:spcPts val="0"/>
              </a:spcAft>
            </a:pPr>
            <a:r>
              <a:rPr lang="en-GB" sz="12982" b="1" dirty="0">
                <a:ln>
                  <a:solidFill>
                    <a:prstClr val="white"/>
                  </a:solidFill>
                </a:ln>
                <a:solidFill>
                  <a:srgbClr val="004899"/>
                </a:solidFill>
                <a:latin typeface="Arial"/>
                <a:ea typeface="+mn-ea"/>
                <a:cs typeface="Arial"/>
              </a:rPr>
              <a:t>1</a:t>
            </a:r>
            <a:endParaRPr sz="12982" dirty="0">
              <a:ln>
                <a:solidFill>
                  <a:prstClr val="white"/>
                </a:solidFill>
              </a:ln>
              <a:solidFill>
                <a:srgbClr val="004899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2" name="object 16"/>
          <p:cNvSpPr txBox="1"/>
          <p:nvPr userDrawn="1"/>
        </p:nvSpPr>
        <p:spPr>
          <a:xfrm>
            <a:off x="3544093" y="2329518"/>
            <a:ext cx="2055815" cy="2004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13120" fontAlgn="auto">
              <a:spcBef>
                <a:spcPts val="0"/>
              </a:spcBef>
              <a:spcAft>
                <a:spcPts val="0"/>
              </a:spcAft>
            </a:pPr>
            <a:r>
              <a:rPr lang="en-GB" sz="12982" b="1" dirty="0">
                <a:ln>
                  <a:solidFill>
                    <a:prstClr val="white"/>
                  </a:solidFill>
                </a:ln>
                <a:solidFill>
                  <a:srgbClr val="004899"/>
                </a:solidFill>
                <a:latin typeface="Arial"/>
                <a:ea typeface="+mn-ea"/>
                <a:cs typeface="Arial"/>
              </a:rPr>
              <a:t>2</a:t>
            </a:r>
            <a:endParaRPr sz="12982" b="1" dirty="0">
              <a:ln>
                <a:solidFill>
                  <a:prstClr val="white"/>
                </a:solidFill>
              </a:ln>
              <a:solidFill>
                <a:srgbClr val="004899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59889" y="4294703"/>
            <a:ext cx="2220458" cy="9383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1797" b="1" i="0" kern="1200" baseline="0" dirty="0" smtClean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1797" b="0" i="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61770" y="4286840"/>
            <a:ext cx="2220458" cy="9383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1797" b="1" i="0" kern="1200" baseline="0" dirty="0" smtClean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1797" b="0" i="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58771" y="4278997"/>
            <a:ext cx="2220458" cy="9383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1797" b="1" i="0" kern="1200" baseline="0" dirty="0" smtClean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1797" b="0" i="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2781" y="1770169"/>
            <a:ext cx="6767638" cy="3610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397" b="1" kern="1200" baseline="0" dirty="0" smtClean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2397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056" y="480216"/>
            <a:ext cx="711006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331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workshop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>
            <a:extLst>
              <a:ext uri="{FF2B5EF4-FFF2-40B4-BE49-F238E27FC236}">
                <a16:creationId xmlns:a16="http://schemas.microsoft.com/office/drawing/2014/main" id="{69A294E5-7921-4126-A180-402C0B85BFAB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801152" y="2356356"/>
            <a:ext cx="1797503" cy="180334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98" b="0">
                <a:solidFill>
                  <a:srgbClr val="00489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773067" y="2356356"/>
            <a:ext cx="1797503" cy="180334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98" b="0">
                <a:solidFill>
                  <a:srgbClr val="00489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2645496" y="2356356"/>
            <a:ext cx="1797503" cy="180334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98" b="0">
                <a:solidFill>
                  <a:srgbClr val="00489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88961" y="2356356"/>
            <a:ext cx="1797503" cy="180334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98" b="0">
                <a:solidFill>
                  <a:srgbClr val="00489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object 16"/>
          <p:cNvSpPr txBox="1"/>
          <p:nvPr userDrawn="1"/>
        </p:nvSpPr>
        <p:spPr>
          <a:xfrm>
            <a:off x="4643911" y="2311493"/>
            <a:ext cx="2055815" cy="2004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13120" fontAlgn="auto">
              <a:spcBef>
                <a:spcPts val="0"/>
              </a:spcBef>
              <a:spcAft>
                <a:spcPts val="0"/>
              </a:spcAft>
            </a:pPr>
            <a:r>
              <a:rPr sz="12982" b="1" dirty="0">
                <a:ln>
                  <a:solidFill>
                    <a:prstClr val="white"/>
                  </a:solidFill>
                </a:ln>
                <a:solidFill>
                  <a:srgbClr val="004899"/>
                </a:solidFill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31" name="object 16"/>
          <p:cNvSpPr txBox="1"/>
          <p:nvPr userDrawn="1"/>
        </p:nvSpPr>
        <p:spPr>
          <a:xfrm>
            <a:off x="617057" y="2274734"/>
            <a:ext cx="1740022" cy="2004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13120" fontAlgn="auto">
              <a:spcBef>
                <a:spcPts val="0"/>
              </a:spcBef>
              <a:spcAft>
                <a:spcPts val="0"/>
              </a:spcAft>
            </a:pPr>
            <a:r>
              <a:rPr lang="en-GB" sz="12982" b="1" dirty="0">
                <a:ln>
                  <a:solidFill>
                    <a:prstClr val="white"/>
                  </a:solidFill>
                </a:ln>
                <a:solidFill>
                  <a:srgbClr val="004899"/>
                </a:solidFill>
                <a:latin typeface="Arial"/>
                <a:ea typeface="+mn-ea"/>
                <a:cs typeface="Arial"/>
              </a:rPr>
              <a:t>1</a:t>
            </a:r>
            <a:endParaRPr sz="12982" dirty="0">
              <a:ln>
                <a:solidFill>
                  <a:prstClr val="white"/>
                </a:solidFill>
              </a:ln>
              <a:solidFill>
                <a:srgbClr val="004899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2" name="object 16"/>
          <p:cNvSpPr txBox="1"/>
          <p:nvPr userDrawn="1"/>
        </p:nvSpPr>
        <p:spPr>
          <a:xfrm>
            <a:off x="2516340" y="2329518"/>
            <a:ext cx="2055815" cy="2004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13120" fontAlgn="auto">
              <a:spcBef>
                <a:spcPts val="0"/>
              </a:spcBef>
              <a:spcAft>
                <a:spcPts val="0"/>
              </a:spcAft>
            </a:pPr>
            <a:r>
              <a:rPr lang="en-GB" sz="12982" b="1" dirty="0">
                <a:ln>
                  <a:solidFill>
                    <a:prstClr val="white"/>
                  </a:solidFill>
                </a:ln>
                <a:solidFill>
                  <a:srgbClr val="004899"/>
                </a:solidFill>
                <a:latin typeface="Arial"/>
                <a:ea typeface="+mn-ea"/>
                <a:cs typeface="Arial"/>
              </a:rPr>
              <a:t>2</a:t>
            </a:r>
            <a:endParaRPr sz="12982" b="1" dirty="0">
              <a:ln>
                <a:solidFill>
                  <a:prstClr val="white"/>
                </a:solidFill>
              </a:ln>
              <a:solidFill>
                <a:srgbClr val="004899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9468" y="4294703"/>
            <a:ext cx="1822197" cy="9383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GB" sz="1797" b="1" i="0" kern="1200" baseline="0" dirty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1797" b="0" i="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74234" y="4286840"/>
            <a:ext cx="1850352" cy="9383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GB" sz="1797" b="1" i="0" kern="1200" baseline="0" dirty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1797" b="0" i="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64428" y="4278997"/>
            <a:ext cx="1821003" cy="9383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GB" sz="1797" b="1" i="0" kern="1200" baseline="0" dirty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1797" b="0" i="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5129" y="1770169"/>
            <a:ext cx="6767638" cy="3610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397" b="1" kern="1200" baseline="0" dirty="0" smtClean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2397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056" y="480216"/>
            <a:ext cx="711006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object 16"/>
          <p:cNvSpPr txBox="1"/>
          <p:nvPr userDrawn="1"/>
        </p:nvSpPr>
        <p:spPr>
          <a:xfrm>
            <a:off x="6657339" y="2274734"/>
            <a:ext cx="2055815" cy="2004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13120" fontAlgn="auto">
              <a:spcBef>
                <a:spcPts val="0"/>
              </a:spcBef>
              <a:spcAft>
                <a:spcPts val="0"/>
              </a:spcAft>
            </a:pPr>
            <a:r>
              <a:rPr lang="en-GB" sz="12982" b="1" dirty="0">
                <a:ln>
                  <a:solidFill>
                    <a:prstClr val="white"/>
                  </a:solidFill>
                </a:ln>
                <a:solidFill>
                  <a:srgbClr val="004899"/>
                </a:solidFill>
                <a:latin typeface="Arial"/>
                <a:ea typeface="+mn-ea"/>
                <a:cs typeface="Arial"/>
              </a:rPr>
              <a:t>4</a:t>
            </a:r>
            <a:endParaRPr sz="12982" b="1" dirty="0">
              <a:ln>
                <a:solidFill>
                  <a:prstClr val="white"/>
                </a:solidFill>
              </a:ln>
              <a:solidFill>
                <a:srgbClr val="004899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777852" y="4294181"/>
            <a:ext cx="1821003" cy="9383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GB" sz="1797" b="1" i="0" kern="1200" baseline="0" dirty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1797" b="0" i="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404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-Post-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3" l="113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2" y="1293446"/>
            <a:ext cx="7429500" cy="4953000"/>
          </a:xfrm>
          <a:prstGeom prst="rect">
            <a:avLst/>
          </a:prstGeom>
        </p:spPr>
      </p:pic>
      <p:sp>
        <p:nvSpPr>
          <p:cNvPr id="9" name="object 3"/>
          <p:cNvSpPr/>
          <p:nvPr userDrawn="1"/>
        </p:nvSpPr>
        <p:spPr>
          <a:xfrm>
            <a:off x="1" y="3629633"/>
            <a:ext cx="5003448" cy="1659153"/>
          </a:xfrm>
          <a:custGeom>
            <a:avLst/>
            <a:gdLst/>
            <a:ahLst/>
            <a:cxnLst/>
            <a:rect l="l" t="t" r="r" b="b"/>
            <a:pathLst>
              <a:path w="5315585" h="1656079">
                <a:moveTo>
                  <a:pt x="0" y="0"/>
                </a:moveTo>
                <a:lnTo>
                  <a:pt x="5315470" y="0"/>
                </a:lnTo>
                <a:lnTo>
                  <a:pt x="5315470" y="1655775"/>
                </a:lnTo>
                <a:lnTo>
                  <a:pt x="0" y="1655775"/>
                </a:lnTo>
                <a:lnTo>
                  <a:pt x="0" y="0"/>
                </a:lnTo>
                <a:close/>
              </a:path>
            </a:pathLst>
          </a:custGeom>
          <a:solidFill>
            <a:srgbClr val="004899">
              <a:alpha val="80000"/>
            </a:srgbClr>
          </a:solidFill>
        </p:spPr>
        <p:txBody>
          <a:bodyPr wrap="square" lIns="0" tIns="0" rIns="0" bIns="0" rtlCol="0"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</a:pPr>
            <a:endParaRPr sz="1797" dirty="0">
              <a:solidFill>
                <a:srgbClr val="193F78"/>
              </a:solidFill>
              <a:latin typeface="Arial"/>
              <a:ea typeface="+mn-ea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01332" y="4026609"/>
            <a:ext cx="4098763" cy="86520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3595" b="1" kern="1200" spc="1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6326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5" y="1348503"/>
            <a:ext cx="3852917" cy="1261313"/>
          </a:xfrm>
          <a:custGeom>
            <a:avLst/>
            <a:gdLst/>
            <a:ahLst/>
            <a:cxnLst/>
            <a:rect l="l" t="t" r="r" b="b"/>
            <a:pathLst>
              <a:path w="5315585" h="1656079">
                <a:moveTo>
                  <a:pt x="0" y="0"/>
                </a:moveTo>
                <a:lnTo>
                  <a:pt x="5315470" y="0"/>
                </a:lnTo>
                <a:lnTo>
                  <a:pt x="5315470" y="1655775"/>
                </a:lnTo>
                <a:lnTo>
                  <a:pt x="0" y="1655775"/>
                </a:lnTo>
                <a:lnTo>
                  <a:pt x="0" y="0"/>
                </a:lnTo>
                <a:close/>
              </a:path>
            </a:pathLst>
          </a:custGeom>
          <a:solidFill>
            <a:srgbClr val="004899">
              <a:alpha val="80000"/>
            </a:srgbClr>
          </a:solidFill>
        </p:spPr>
        <p:txBody>
          <a:bodyPr wrap="square" lIns="0" tIns="0" rIns="0" bIns="0" rtlCol="0"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</a:pPr>
            <a:endParaRPr sz="1797" dirty="0">
              <a:solidFill>
                <a:srgbClr val="193F78"/>
              </a:solidFill>
              <a:latin typeface="Arial"/>
              <a:ea typeface="+mn-ea"/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4716" y="1546554"/>
            <a:ext cx="3544390" cy="8652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4394" b="1" kern="1200" spc="1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69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5" y="2276872"/>
            <a:ext cx="3852917" cy="1261313"/>
          </a:xfrm>
          <a:custGeom>
            <a:avLst/>
            <a:gdLst/>
            <a:ahLst/>
            <a:cxnLst/>
            <a:rect l="l" t="t" r="r" b="b"/>
            <a:pathLst>
              <a:path w="5315585" h="1656079">
                <a:moveTo>
                  <a:pt x="0" y="0"/>
                </a:moveTo>
                <a:lnTo>
                  <a:pt x="5315470" y="0"/>
                </a:lnTo>
                <a:lnTo>
                  <a:pt x="5315470" y="1655775"/>
                </a:lnTo>
                <a:lnTo>
                  <a:pt x="0" y="1655775"/>
                </a:lnTo>
                <a:lnTo>
                  <a:pt x="0" y="0"/>
                </a:lnTo>
                <a:close/>
              </a:path>
            </a:pathLst>
          </a:custGeom>
          <a:solidFill>
            <a:srgbClr val="004899">
              <a:alpha val="80000"/>
            </a:srgbClr>
          </a:solidFill>
        </p:spPr>
        <p:txBody>
          <a:bodyPr wrap="square" lIns="0" tIns="0" rIns="0" bIns="0" rtlCol="0"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</a:pPr>
            <a:endParaRPr sz="1797" dirty="0">
              <a:solidFill>
                <a:srgbClr val="193F78"/>
              </a:solidFill>
              <a:latin typeface="Arial"/>
              <a:ea typeface="+mn-ea"/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4716" y="2474923"/>
            <a:ext cx="3544390" cy="8652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4394" b="1" kern="1200" spc="1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5058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2" y="4363936"/>
            <a:ext cx="3349562" cy="1261313"/>
          </a:xfrm>
          <a:custGeom>
            <a:avLst/>
            <a:gdLst/>
            <a:ahLst/>
            <a:cxnLst/>
            <a:rect l="l" t="t" r="r" b="b"/>
            <a:pathLst>
              <a:path w="5315585" h="1656079">
                <a:moveTo>
                  <a:pt x="0" y="0"/>
                </a:moveTo>
                <a:lnTo>
                  <a:pt x="5315470" y="0"/>
                </a:lnTo>
                <a:lnTo>
                  <a:pt x="5315470" y="1655775"/>
                </a:lnTo>
                <a:lnTo>
                  <a:pt x="0" y="1655775"/>
                </a:lnTo>
                <a:lnTo>
                  <a:pt x="0" y="0"/>
                </a:lnTo>
                <a:close/>
              </a:path>
            </a:pathLst>
          </a:custGeom>
          <a:solidFill>
            <a:srgbClr val="004899">
              <a:alpha val="80000"/>
            </a:srgbClr>
          </a:solidFill>
        </p:spPr>
        <p:txBody>
          <a:bodyPr wrap="square" lIns="0" tIns="0" rIns="0" bIns="0" rtlCol="0"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</a:pPr>
            <a:endParaRPr sz="1797" dirty="0">
              <a:solidFill>
                <a:srgbClr val="193F78"/>
              </a:solidFill>
              <a:latin typeface="Arial"/>
              <a:ea typeface="+mn-ea"/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4716" y="4561987"/>
            <a:ext cx="3020140" cy="8652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4394" b="1" kern="1200" spc="1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Break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317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a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-29006" y="1086188"/>
            <a:ext cx="3349562" cy="1261313"/>
          </a:xfrm>
          <a:custGeom>
            <a:avLst/>
            <a:gdLst/>
            <a:ahLst/>
            <a:cxnLst/>
            <a:rect l="l" t="t" r="r" b="b"/>
            <a:pathLst>
              <a:path w="5315585" h="1656079">
                <a:moveTo>
                  <a:pt x="0" y="0"/>
                </a:moveTo>
                <a:lnTo>
                  <a:pt x="5315470" y="0"/>
                </a:lnTo>
                <a:lnTo>
                  <a:pt x="5315470" y="1655775"/>
                </a:lnTo>
                <a:lnTo>
                  <a:pt x="0" y="1655775"/>
                </a:lnTo>
                <a:lnTo>
                  <a:pt x="0" y="0"/>
                </a:lnTo>
                <a:close/>
              </a:path>
            </a:pathLst>
          </a:custGeom>
          <a:solidFill>
            <a:srgbClr val="004899">
              <a:alpha val="80000"/>
            </a:srgbClr>
          </a:solidFill>
        </p:spPr>
        <p:txBody>
          <a:bodyPr wrap="square" lIns="0" tIns="0" rIns="0" bIns="0" rtlCol="0"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</a:pPr>
            <a:endParaRPr sz="1797" dirty="0">
              <a:solidFill>
                <a:srgbClr val="193F78"/>
              </a:solidFill>
              <a:latin typeface="Arial"/>
              <a:ea typeface="+mn-ea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5705" y="1284239"/>
            <a:ext cx="3020140" cy="8652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4394" b="1" kern="1200" spc="1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Break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4021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ra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 userDrawn="1"/>
        </p:nvSpPr>
        <p:spPr>
          <a:xfrm>
            <a:off x="0" y="1716844"/>
            <a:ext cx="3349562" cy="1261313"/>
          </a:xfrm>
          <a:custGeom>
            <a:avLst/>
            <a:gdLst/>
            <a:ahLst/>
            <a:cxnLst/>
            <a:rect l="l" t="t" r="r" b="b"/>
            <a:pathLst>
              <a:path w="5315585" h="1656079">
                <a:moveTo>
                  <a:pt x="0" y="0"/>
                </a:moveTo>
                <a:lnTo>
                  <a:pt x="5315470" y="0"/>
                </a:lnTo>
                <a:lnTo>
                  <a:pt x="5315470" y="1655775"/>
                </a:lnTo>
                <a:lnTo>
                  <a:pt x="0" y="1655775"/>
                </a:lnTo>
                <a:lnTo>
                  <a:pt x="0" y="0"/>
                </a:lnTo>
                <a:close/>
              </a:path>
            </a:pathLst>
          </a:custGeom>
          <a:solidFill>
            <a:srgbClr val="004899">
              <a:alpha val="80000"/>
            </a:srgbClr>
          </a:solidFill>
        </p:spPr>
        <p:txBody>
          <a:bodyPr wrap="square" lIns="0" tIns="0" rIns="0" bIns="0" rtlCol="0"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</a:pPr>
            <a:endParaRPr sz="1797" dirty="0">
              <a:solidFill>
                <a:srgbClr val="193F78"/>
              </a:solidFill>
              <a:latin typeface="Arial"/>
              <a:ea typeface="+mn-ea"/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4714" y="1914895"/>
            <a:ext cx="3020140" cy="8652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4394" b="1" kern="1200" spc="1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Break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3511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ap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58B70C1A-EE98-4A0B-9771-CBCDD70A4BBB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3"/>
          <a:stretch/>
        </p:blipFill>
        <p:spPr>
          <a:xfrm>
            <a:off x="1" y="1117258"/>
            <a:ext cx="3043775" cy="5746760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205745" y="480216"/>
            <a:ext cx="5393110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49565" y="1697601"/>
            <a:ext cx="5321202" cy="4544921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sz="2397">
                <a:solidFill>
                  <a:srgbClr val="000000"/>
                </a:solidFill>
              </a:defRPr>
            </a:lvl1pPr>
            <a:lvl2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US" sz="1797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US" sz="1797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US" sz="1797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GB" sz="1797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41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AEABFF-B613-491D-86E6-711988C9FF01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511701" y="1397000"/>
          <a:ext cx="7740393" cy="508668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80131">
                  <a:extLst>
                    <a:ext uri="{9D8B030D-6E8A-4147-A177-3AD203B41FA5}">
                      <a16:colId xmlns:a16="http://schemas.microsoft.com/office/drawing/2014/main" val="327595101"/>
                    </a:ext>
                  </a:extLst>
                </a:gridCol>
                <a:gridCol w="2580131">
                  <a:extLst>
                    <a:ext uri="{9D8B030D-6E8A-4147-A177-3AD203B41FA5}">
                      <a16:colId xmlns:a16="http://schemas.microsoft.com/office/drawing/2014/main" val="634525513"/>
                    </a:ext>
                  </a:extLst>
                </a:gridCol>
                <a:gridCol w="2580131">
                  <a:extLst>
                    <a:ext uri="{9D8B030D-6E8A-4147-A177-3AD203B41FA5}">
                      <a16:colId xmlns:a16="http://schemas.microsoft.com/office/drawing/2014/main" val="1979258493"/>
                    </a:ext>
                  </a:extLst>
                </a:gridCol>
              </a:tblGrid>
              <a:tr h="800335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T w="12700" cap="flat" cmpd="sng" algn="ctr">
                      <a:solidFill>
                        <a:srgbClr val="004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T w="12700" cap="flat" cmpd="sng" algn="ctr">
                      <a:solidFill>
                        <a:srgbClr val="004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T w="12700" cap="flat" cmpd="sng" algn="ctr">
                      <a:solidFill>
                        <a:srgbClr val="004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831394"/>
                  </a:ext>
                </a:extLst>
              </a:tr>
              <a:tr h="4286353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T w="12700" cap="flat" cmpd="sng" algn="ctr">
                      <a:solidFill>
                        <a:srgbClr val="004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T w="12700" cap="flat" cmpd="sng" algn="ctr">
                      <a:solidFill>
                        <a:srgbClr val="004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T w="12700" cap="flat" cmpd="sng" algn="ctr">
                      <a:solidFill>
                        <a:srgbClr val="004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74919"/>
                  </a:ext>
                </a:extLst>
              </a:tr>
            </a:tbl>
          </a:graphicData>
        </a:graphic>
      </p:graphicFrame>
      <p:sp>
        <p:nvSpPr>
          <p:cNvPr id="13" name="object 2">
            <a:extLst>
              <a:ext uri="{FF2B5EF4-FFF2-40B4-BE49-F238E27FC236}">
                <a16:creationId xmlns:a16="http://schemas.microsoft.com/office/drawing/2014/main" id="{2977FFF2-B938-439C-86F5-A89725BD7122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7056" y="480216"/>
            <a:ext cx="711006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3BC2837-5C50-427C-8B32-4A0D65908E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7401" y="1484784"/>
            <a:ext cx="2534023" cy="71768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1797" b="1" kern="1200" dirty="0" smtClean="0">
                <a:solidFill>
                  <a:srgbClr val="004899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1797" b="1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1797" b="1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1797" b="1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>
              <a:defRPr lang="en-GB" sz="1797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5B4D5F-DDA7-4EC9-BFAB-98A63C4F0E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17423" y="1484783"/>
            <a:ext cx="2534023" cy="71768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1797" b="1" kern="1200" dirty="0" smtClean="0">
                <a:solidFill>
                  <a:srgbClr val="004899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1797" b="1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1797" b="1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1797" b="1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>
              <a:defRPr lang="en-GB" sz="1797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AD62DDC-E173-42E9-9988-6B4A32E0AE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5697" y="1484783"/>
            <a:ext cx="2534023" cy="71768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1797" b="1" kern="1200" dirty="0" smtClean="0">
                <a:solidFill>
                  <a:srgbClr val="004899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1797" b="1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1797" b="1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1797" b="1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>
              <a:defRPr lang="en-GB" sz="1797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A89A978-22DD-40F6-AD83-31B8469528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904" y="2348880"/>
            <a:ext cx="2534026" cy="4037925"/>
          </a:xfrm>
          <a:prstGeom prst="rect">
            <a:avLst/>
          </a:prstGeom>
          <a:ln>
            <a:noFill/>
          </a:ln>
        </p:spPr>
        <p:txBody>
          <a:bodyPr/>
          <a:lstStyle>
            <a:lvl1pPr marL="285750" indent="-285750">
              <a:buClr>
                <a:srgbClr val="004899"/>
              </a:buClr>
              <a:buSzPct val="15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3444B4B-B26C-40CD-AF3B-0D74A1A10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530" y="2348880"/>
            <a:ext cx="2534026" cy="4037925"/>
          </a:xfrm>
          <a:prstGeom prst="rect">
            <a:avLst/>
          </a:prstGeom>
        </p:spPr>
        <p:txBody>
          <a:bodyPr/>
          <a:lstStyle>
            <a:lvl1pPr marL="285750" indent="-285750" algn="l" defTabSz="913120" rtl="0" eaLnBrk="1" latinLnBrk="0" hangingPunct="1">
              <a:spcBef>
                <a:spcPct val="20000"/>
              </a:spcBef>
              <a:buClr>
                <a:srgbClr val="004899"/>
              </a:buClr>
              <a:buSzPct val="150000"/>
              <a:buFont typeface="Arial" panose="020B0604020202020204" pitchFamily="34" charset="0"/>
              <a:buChar char="•"/>
              <a:defRPr lang="en-US" sz="1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lvl="0" indent="-285750" algn="l" defTabSz="913120" rtl="0" eaLnBrk="1" latinLnBrk="0" hangingPunct="1">
              <a:spcBef>
                <a:spcPct val="20000"/>
              </a:spcBef>
              <a:buClr>
                <a:srgbClr val="004899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C82E2536-CCC9-4106-8CA8-D3EE3EBB0A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33841" y="2348880"/>
            <a:ext cx="2534026" cy="4037925"/>
          </a:xfrm>
          <a:prstGeom prst="rect">
            <a:avLst/>
          </a:prstGeom>
        </p:spPr>
        <p:txBody>
          <a:bodyPr/>
          <a:lstStyle>
            <a:lvl1pPr marL="285750" indent="-285750" algn="l" defTabSz="913120" rtl="0" eaLnBrk="1" latinLnBrk="0" hangingPunct="1">
              <a:spcBef>
                <a:spcPct val="20000"/>
              </a:spcBef>
              <a:buClr>
                <a:srgbClr val="004899"/>
              </a:buClr>
              <a:buSzPct val="150000"/>
              <a:buFont typeface="Arial" panose="020B0604020202020204" pitchFamily="34" charset="0"/>
              <a:buChar char="•"/>
              <a:defRPr lang="en-US" sz="1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lvl="0" indent="-285750" algn="l" defTabSz="913120" rtl="0" eaLnBrk="1" latinLnBrk="0" hangingPunct="1">
              <a:spcBef>
                <a:spcPct val="20000"/>
              </a:spcBef>
              <a:buClr>
                <a:srgbClr val="004899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9274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E2B389E8-306C-4EAE-BA22-278607C7C55F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7053" y="480217"/>
            <a:ext cx="755035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7"/>
          </p:nvPr>
        </p:nvSpPr>
        <p:spPr>
          <a:xfrm>
            <a:off x="688961" y="1481178"/>
            <a:ext cx="7478495" cy="497777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FontTx/>
              <a:buNone/>
              <a:defRPr sz="18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366103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of workshop-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08045" y="618732"/>
            <a:ext cx="6336706" cy="187242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4386">
                <a:solidFill>
                  <a:srgbClr val="004899"/>
                </a:solidFill>
              </a:defRPr>
            </a:lvl1pPr>
          </a:lstStyle>
          <a:p>
            <a:pPr lvl="0"/>
            <a:r>
              <a:rPr lang="en-US" dirty="0"/>
              <a:t>Thank you for your time!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73" y="5809672"/>
            <a:ext cx="4026855" cy="9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043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263BA385-9584-42CC-A294-5BA99913251F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" y="1117260"/>
            <a:ext cx="3043773" cy="575170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398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49566" y="1770169"/>
            <a:ext cx="5321200" cy="3610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397" b="1" kern="1200" spc="0" baseline="0" dirty="0" smtClean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2397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1560" y="480216"/>
            <a:ext cx="784348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322E4CF-435C-469B-8F2C-5FFDF93AE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5454" y="2420889"/>
            <a:ext cx="5315312" cy="3816424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sz="2397">
                <a:solidFill>
                  <a:srgbClr val="000000"/>
                </a:solidFill>
              </a:defRPr>
            </a:lvl1pPr>
            <a:lvl2pPr>
              <a:spcAft>
                <a:spcPts val="599"/>
              </a:spcAft>
              <a:buClr>
                <a:srgbClr val="004899"/>
              </a:buClr>
              <a:defRPr sz="1997" b="0">
                <a:solidFill>
                  <a:srgbClr val="000000"/>
                </a:solidFill>
              </a:defRPr>
            </a:lvl2pPr>
            <a:lvl3pPr marL="114140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3pPr>
            <a:lvl4pPr marL="159796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4pPr>
            <a:lvl5pPr marL="205452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796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 l="-19000" t="-4000" r="-1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02493" y="2"/>
            <a:ext cx="6550452" cy="3179443"/>
          </a:xfrm>
          <a:prstGeom prst="rect">
            <a:avLst/>
          </a:prstGeom>
          <a:solidFill>
            <a:srgbClr val="0048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20" fontAlgn="auto">
              <a:spcBef>
                <a:spcPts val="0"/>
              </a:spcBef>
              <a:spcAft>
                <a:spcPts val="0"/>
              </a:spcAft>
            </a:pPr>
            <a:endParaRPr lang="en-GB" sz="1797" dirty="0">
              <a:solidFill>
                <a:srgbClr val="193F78"/>
              </a:solidFill>
            </a:endParaRPr>
          </a:p>
        </p:txBody>
      </p:sp>
      <p:sp>
        <p:nvSpPr>
          <p:cNvPr id="6" name="object 5"/>
          <p:cNvSpPr txBox="1"/>
          <p:nvPr userDrawn="1"/>
        </p:nvSpPr>
        <p:spPr>
          <a:xfrm>
            <a:off x="1403648" y="548680"/>
            <a:ext cx="6332309" cy="184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682" marR="5073" indent="-12682" algn="ctr" defTabSz="913120" fontAlgn="auto">
              <a:spcBef>
                <a:spcPts val="0"/>
              </a:spcBef>
              <a:spcAft>
                <a:spcPts val="0"/>
              </a:spcAft>
            </a:pPr>
            <a:r>
              <a:rPr lang="en-US" sz="3994" b="1" dirty="0">
                <a:solidFill>
                  <a:srgbClr val="FFFFFF"/>
                </a:solidFill>
                <a:latin typeface="+mn-lt"/>
                <a:ea typeface="+mn-ea"/>
                <a:cs typeface="Arial"/>
              </a:rPr>
              <a:t>Drug Treatment Standards and </a:t>
            </a:r>
          </a:p>
          <a:p>
            <a:pPr marL="12682" marR="5073" indent="-12682" algn="ctr" defTabSz="913120" fontAlgn="auto">
              <a:spcBef>
                <a:spcPts val="0"/>
              </a:spcBef>
              <a:spcAft>
                <a:spcPts val="0"/>
              </a:spcAft>
            </a:pPr>
            <a:r>
              <a:rPr lang="en-US" sz="3994" b="1" dirty="0">
                <a:solidFill>
                  <a:srgbClr val="FFFFFF"/>
                </a:solidFill>
                <a:latin typeface="+mn-lt"/>
                <a:ea typeface="+mn-ea"/>
                <a:cs typeface="Arial"/>
              </a:rPr>
              <a:t>Quality Assurance Tools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73" y="5809672"/>
            <a:ext cx="4026855" cy="9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26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02493" y="2"/>
            <a:ext cx="6550452" cy="3179443"/>
          </a:xfrm>
          <a:prstGeom prst="rect">
            <a:avLst/>
          </a:prstGeom>
          <a:solidFill>
            <a:srgbClr val="0048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20" fontAlgn="auto">
              <a:spcBef>
                <a:spcPts val="0"/>
              </a:spcBef>
              <a:spcAft>
                <a:spcPts val="0"/>
              </a:spcAft>
            </a:pPr>
            <a:endParaRPr lang="en-GB" sz="1797" dirty="0">
              <a:solidFill>
                <a:srgbClr val="193F78"/>
              </a:solidFill>
            </a:endParaRPr>
          </a:p>
        </p:txBody>
      </p:sp>
      <p:sp>
        <p:nvSpPr>
          <p:cNvPr id="6" name="object 5"/>
          <p:cNvSpPr txBox="1"/>
          <p:nvPr userDrawn="1"/>
        </p:nvSpPr>
        <p:spPr>
          <a:xfrm>
            <a:off x="1403648" y="548680"/>
            <a:ext cx="6332309" cy="184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682" marR="5073" indent="-12682" algn="ctr" defTabSz="913120" fontAlgn="auto">
              <a:spcBef>
                <a:spcPts val="0"/>
              </a:spcBef>
              <a:spcAft>
                <a:spcPts val="0"/>
              </a:spcAft>
            </a:pPr>
            <a:r>
              <a:rPr lang="en-US" sz="3994" b="1" dirty="0">
                <a:solidFill>
                  <a:srgbClr val="FFFFFF"/>
                </a:solidFill>
                <a:latin typeface="+mn-lt"/>
                <a:ea typeface="+mn-ea"/>
                <a:cs typeface="Arial"/>
              </a:rPr>
              <a:t>Drug Treatment Standards and </a:t>
            </a:r>
          </a:p>
          <a:p>
            <a:pPr marL="12682" marR="5073" indent="-12682" algn="ctr" defTabSz="913120" fontAlgn="auto">
              <a:spcBef>
                <a:spcPts val="0"/>
              </a:spcBef>
              <a:spcAft>
                <a:spcPts val="0"/>
              </a:spcAft>
            </a:pPr>
            <a:r>
              <a:rPr lang="en-US" sz="3994" b="1" dirty="0">
                <a:solidFill>
                  <a:srgbClr val="FFFFFF"/>
                </a:solidFill>
                <a:latin typeface="+mn-lt"/>
                <a:ea typeface="+mn-ea"/>
                <a:cs typeface="Arial"/>
              </a:rPr>
              <a:t>Quality Assurance Tools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73" y="5809672"/>
            <a:ext cx="4026855" cy="9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249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" y="2625821"/>
            <a:ext cx="6182227" cy="3179443"/>
          </a:xfrm>
          <a:prstGeom prst="rect">
            <a:avLst/>
          </a:prstGeom>
          <a:solidFill>
            <a:srgbClr val="0048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3120" fontAlgn="auto">
              <a:spcBef>
                <a:spcPts val="0"/>
              </a:spcBef>
              <a:spcAft>
                <a:spcPts val="0"/>
              </a:spcAft>
            </a:pPr>
            <a:endParaRPr lang="en-GB" sz="1797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4068654"/>
            <a:ext cx="6182663" cy="158711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595" b="1" i="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3697" y="2770104"/>
            <a:ext cx="6042849" cy="1226233"/>
          </a:xfrm>
          <a:prstGeom prst="rect">
            <a:avLst/>
          </a:prstGeom>
        </p:spPr>
        <p:txBody>
          <a:bodyPr lIns="36000" rIns="36000"/>
          <a:lstStyle>
            <a:lvl1pPr marL="0" marR="0" indent="0" algn="r" defTabSz="913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94" kern="1200" cap="none" spc="100" baseline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190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ksh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" y="3861048"/>
            <a:ext cx="6182227" cy="2736304"/>
          </a:xfrm>
          <a:prstGeom prst="rect">
            <a:avLst/>
          </a:prstGeom>
          <a:solidFill>
            <a:srgbClr val="0048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3120" fontAlgn="auto">
              <a:spcBef>
                <a:spcPts val="0"/>
              </a:spcBef>
              <a:spcAft>
                <a:spcPts val="0"/>
              </a:spcAft>
            </a:pPr>
            <a:endParaRPr lang="en-GB" sz="1797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4860742"/>
            <a:ext cx="6182663" cy="158711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595" b="1" i="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3697" y="4005064"/>
            <a:ext cx="6042849" cy="783361"/>
          </a:xfrm>
          <a:prstGeom prst="rect">
            <a:avLst/>
          </a:prstGeom>
        </p:spPr>
        <p:txBody>
          <a:bodyPr lIns="36000" rIns="36000"/>
          <a:lstStyle>
            <a:lvl1pPr marL="0" marR="0" indent="0" algn="r" defTabSz="913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94" kern="1200" cap="none" spc="100" baseline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7281245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" y="1771438"/>
            <a:ext cx="6182227" cy="3179443"/>
          </a:xfrm>
          <a:prstGeom prst="rect">
            <a:avLst/>
          </a:prstGeom>
          <a:solidFill>
            <a:srgbClr val="0048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3120" fontAlgn="auto">
              <a:spcBef>
                <a:spcPts val="0"/>
              </a:spcBef>
              <a:spcAft>
                <a:spcPts val="0"/>
              </a:spcAft>
            </a:pPr>
            <a:endParaRPr lang="en-GB" sz="1797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3214271"/>
            <a:ext cx="6182663" cy="158711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595" b="1" i="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3697" y="1915721"/>
            <a:ext cx="6042849" cy="1226233"/>
          </a:xfrm>
          <a:prstGeom prst="rect">
            <a:avLst/>
          </a:prstGeom>
        </p:spPr>
        <p:txBody>
          <a:bodyPr lIns="36000" rIns="36000"/>
          <a:lstStyle>
            <a:lvl1pPr marL="0" marR="0" indent="0" algn="r" defTabSz="913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94" kern="1200" cap="none" spc="100" baseline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9703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" y="980728"/>
            <a:ext cx="6182227" cy="3179443"/>
          </a:xfrm>
          <a:prstGeom prst="rect">
            <a:avLst/>
          </a:prstGeom>
          <a:solidFill>
            <a:srgbClr val="0048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3120" fontAlgn="auto">
              <a:spcBef>
                <a:spcPts val="0"/>
              </a:spcBef>
              <a:spcAft>
                <a:spcPts val="0"/>
              </a:spcAft>
            </a:pPr>
            <a:endParaRPr lang="en-GB" sz="1797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2061115"/>
            <a:ext cx="6182663" cy="194956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595" b="1" i="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3697" y="1125011"/>
            <a:ext cx="6042849" cy="791821"/>
          </a:xfrm>
          <a:prstGeom prst="rect">
            <a:avLst/>
          </a:prstGeom>
        </p:spPr>
        <p:txBody>
          <a:bodyPr lIns="36000" rIns="36000"/>
          <a:lstStyle>
            <a:lvl1pPr marL="0" marR="0" indent="0" algn="r" defTabSz="913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94" kern="1200" cap="none" spc="100" baseline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707208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" r="10393" b="2414"/>
          <a:stretch/>
        </p:blipFill>
        <p:spPr bwMode="auto">
          <a:xfrm>
            <a:off x="-30121" y="1"/>
            <a:ext cx="9183679" cy="6857999"/>
          </a:xfrm>
          <a:prstGeom prst="rect">
            <a:avLst/>
          </a:pr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/>
        </p:spPr>
      </p:pic>
      <p:sp>
        <p:nvSpPr>
          <p:cNvPr id="10" name="object 3"/>
          <p:cNvSpPr/>
          <p:nvPr userDrawn="1"/>
        </p:nvSpPr>
        <p:spPr>
          <a:xfrm>
            <a:off x="-30119" y="790617"/>
            <a:ext cx="4458103" cy="1340580"/>
          </a:xfrm>
          <a:custGeom>
            <a:avLst/>
            <a:gdLst/>
            <a:ahLst/>
            <a:cxnLst/>
            <a:rect l="l" t="t" r="r" b="b"/>
            <a:pathLst>
              <a:path w="3935729" h="2247900">
                <a:moveTo>
                  <a:pt x="0" y="0"/>
                </a:moveTo>
                <a:lnTo>
                  <a:pt x="3935209" y="0"/>
                </a:lnTo>
                <a:lnTo>
                  <a:pt x="3935209" y="2247404"/>
                </a:lnTo>
                <a:lnTo>
                  <a:pt x="0" y="2247404"/>
                </a:lnTo>
                <a:lnTo>
                  <a:pt x="0" y="0"/>
                </a:lnTo>
                <a:close/>
              </a:path>
            </a:pathLst>
          </a:custGeom>
          <a:solidFill>
            <a:srgbClr val="004899">
              <a:alpha val="84000"/>
            </a:srgbClr>
          </a:solidFill>
        </p:spPr>
        <p:txBody>
          <a:bodyPr wrap="square" lIns="0" tIns="0" rIns="0" bIns="0" rtlCol="0"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</a:pPr>
            <a:endParaRPr sz="1797" dirty="0">
              <a:solidFill>
                <a:srgbClr val="193F78"/>
              </a:solidFill>
              <a:latin typeface="Arial"/>
              <a:ea typeface="+mn-ea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01329" y="1028305"/>
            <a:ext cx="3723470" cy="8652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4394" b="1" kern="1200" spc="1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70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AEABFF-B613-491D-86E6-711988C9FF01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511700" y="1397000"/>
          <a:ext cx="7876724" cy="508668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938362">
                  <a:extLst>
                    <a:ext uri="{9D8B030D-6E8A-4147-A177-3AD203B41FA5}">
                      <a16:colId xmlns:a16="http://schemas.microsoft.com/office/drawing/2014/main" val="327595101"/>
                    </a:ext>
                  </a:extLst>
                </a:gridCol>
                <a:gridCol w="3938362">
                  <a:extLst>
                    <a:ext uri="{9D8B030D-6E8A-4147-A177-3AD203B41FA5}">
                      <a16:colId xmlns:a16="http://schemas.microsoft.com/office/drawing/2014/main" val="634525513"/>
                    </a:ext>
                  </a:extLst>
                </a:gridCol>
              </a:tblGrid>
              <a:tr h="800335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T w="12700" cap="flat" cmpd="sng" algn="ctr">
                      <a:solidFill>
                        <a:srgbClr val="004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T w="12700" cap="flat" cmpd="sng" algn="ctr">
                      <a:solidFill>
                        <a:srgbClr val="004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831394"/>
                  </a:ext>
                </a:extLst>
              </a:tr>
              <a:tr h="4286353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T w="12700" cap="flat" cmpd="sng" algn="ctr">
                      <a:solidFill>
                        <a:srgbClr val="004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T w="12700" cap="flat" cmpd="sng" algn="ctr">
                      <a:solidFill>
                        <a:srgbClr val="004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74919"/>
                  </a:ext>
                </a:extLst>
              </a:tr>
            </a:tbl>
          </a:graphicData>
        </a:graphic>
      </p:graphicFrame>
      <p:sp>
        <p:nvSpPr>
          <p:cNvPr id="13" name="object 2">
            <a:extLst>
              <a:ext uri="{FF2B5EF4-FFF2-40B4-BE49-F238E27FC236}">
                <a16:creationId xmlns:a16="http://schemas.microsoft.com/office/drawing/2014/main" id="{2977FFF2-B938-439C-86F5-A89725BD7122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7056" y="480216"/>
            <a:ext cx="711006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5B4D5F-DDA7-4EC9-BFAB-98A63C4F0E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1484783"/>
            <a:ext cx="3800002" cy="71768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1797" b="1" kern="1200" dirty="0" smtClean="0">
                <a:solidFill>
                  <a:srgbClr val="004899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1797" b="1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1797" b="1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1797" b="1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>
              <a:defRPr lang="en-GB" sz="1797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AD62DDC-E173-42E9-9988-6B4A32E0AE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5697" y="1484783"/>
            <a:ext cx="3800002" cy="71768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1797" b="1" kern="1200" dirty="0" smtClean="0">
                <a:solidFill>
                  <a:srgbClr val="004899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1797" b="1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1797" b="1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1797" b="1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>
              <a:defRPr lang="en-GB" sz="1797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A89A978-22DD-40F6-AD83-31B8469528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904" y="2348880"/>
            <a:ext cx="3800006" cy="4037925"/>
          </a:xfrm>
          <a:prstGeom prst="rect">
            <a:avLst/>
          </a:prstGeom>
          <a:ln>
            <a:noFill/>
          </a:ln>
        </p:spPr>
        <p:txBody>
          <a:bodyPr/>
          <a:lstStyle>
            <a:lvl1pPr marL="285750" indent="-285750">
              <a:buClr>
                <a:srgbClr val="004899"/>
              </a:buClr>
              <a:buSzPct val="15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C82E2536-CCC9-4106-8CA8-D3EE3EBB0A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8418" y="2348880"/>
            <a:ext cx="3800006" cy="4037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1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lvl="0" indent="-285750" algn="l" defTabSz="913120" rtl="0" eaLnBrk="1" latinLnBrk="0" hangingPunct="1">
              <a:spcBef>
                <a:spcPct val="20000"/>
              </a:spcBef>
              <a:buClr>
                <a:srgbClr val="004899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0779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064132C8-7B6F-4EE8-86B2-7B0B22F5A78D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056" y="480216"/>
            <a:ext cx="711006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17053" y="1625064"/>
            <a:ext cx="6543640" cy="4329170"/>
          </a:xfrm>
          <a:prstGeom prst="rect">
            <a:avLst/>
          </a:prstGeom>
        </p:spPr>
        <p:txBody>
          <a:bodyPr/>
          <a:lstStyle>
            <a:lvl1pPr marL="457200" indent="-457200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lang="en-US" sz="2397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910" indent="-285350">
              <a:spcAft>
                <a:spcPts val="599"/>
              </a:spcAft>
              <a:buClr>
                <a:srgbClr val="004899"/>
              </a:buClr>
              <a:defRPr lang="en-US" sz="1997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US" sz="1797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US" sz="1797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GB" sz="1797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5593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</a:gradFill>
        </p:spPr>
        <p:txBody>
          <a:bodyPr wrap="square" lIns="0" tIns="0" rIns="0" bIns="0" rtlCol="0"/>
          <a:lstStyle/>
          <a:p>
            <a:pPr lvl="0"/>
            <a:endParaRPr lang="en-GB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17325" y="1534781"/>
            <a:ext cx="7909654" cy="52674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 kern="1200" baseline="0">
                <a:solidFill>
                  <a:srgbClr val="0048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17057" y="480217"/>
            <a:ext cx="711006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GB" noProof="0" dirty="0"/>
              <a:t>Training objectives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69975" y="2130456"/>
            <a:ext cx="2157004" cy="216400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800" b="0"/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17053" y="2130456"/>
            <a:ext cx="5465018" cy="4328347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sz="2400">
                <a:solidFill>
                  <a:srgbClr val="000000"/>
                </a:solidFill>
              </a:defRPr>
            </a:lvl1pPr>
            <a:lvl2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GB" sz="1797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GB" sz="1797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GB" sz="1797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GB" sz="1797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4876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301" y="2924012"/>
            <a:ext cx="5722926" cy="2019965"/>
          </a:xfrm>
          <a:prstGeom prst="rect">
            <a:avLst/>
          </a:prstGeom>
          <a:solidFill>
            <a:srgbClr val="0048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3120" fontAlgn="auto">
              <a:spcBef>
                <a:spcPts val="0"/>
              </a:spcBef>
              <a:spcAft>
                <a:spcPts val="0"/>
              </a:spcAft>
            </a:pPr>
            <a:endParaRPr lang="en-GB" sz="1797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61809" y="3862275"/>
            <a:ext cx="4961661" cy="122640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196" b="1" i="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61809" y="3140437"/>
            <a:ext cx="4961661" cy="577133"/>
          </a:xfrm>
          <a:prstGeom prst="rect">
            <a:avLst/>
          </a:prstGeom>
        </p:spPr>
        <p:txBody>
          <a:bodyPr lIns="36000" rIns="36000"/>
          <a:lstStyle>
            <a:lvl1pPr marL="0" marR="0" indent="0" algn="r" defTabSz="913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96" kern="1200" cap="none" spc="100" baseline="0">
                <a:solidFill>
                  <a:schemeClr val="bg1"/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4575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kshop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301" y="4072643"/>
            <a:ext cx="5722926" cy="2019965"/>
          </a:xfrm>
          <a:prstGeom prst="rect">
            <a:avLst/>
          </a:prstGeom>
          <a:solidFill>
            <a:srgbClr val="0048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3120" fontAlgn="auto">
              <a:spcBef>
                <a:spcPts val="0"/>
              </a:spcBef>
              <a:spcAft>
                <a:spcPts val="0"/>
              </a:spcAft>
            </a:pPr>
            <a:endParaRPr lang="en-GB" sz="1797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61809" y="5010906"/>
            <a:ext cx="4961661" cy="122640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196" b="1" i="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3595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61809" y="4289068"/>
            <a:ext cx="4961661" cy="577133"/>
          </a:xfrm>
          <a:prstGeom prst="rect">
            <a:avLst/>
          </a:prstGeom>
        </p:spPr>
        <p:txBody>
          <a:bodyPr lIns="36000" rIns="36000"/>
          <a:lstStyle>
            <a:lvl1pPr marL="0" marR="0" indent="0" algn="r" defTabSz="913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96" kern="1200" cap="none" spc="100" baseline="0">
                <a:solidFill>
                  <a:schemeClr val="bg1"/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277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 userDrawn="1"/>
        </p:nvSpPr>
        <p:spPr>
          <a:xfrm>
            <a:off x="1" y="3629633"/>
            <a:ext cx="5003448" cy="1659153"/>
          </a:xfrm>
          <a:custGeom>
            <a:avLst/>
            <a:gdLst/>
            <a:ahLst/>
            <a:cxnLst/>
            <a:rect l="l" t="t" r="r" b="b"/>
            <a:pathLst>
              <a:path w="5315585" h="1656079">
                <a:moveTo>
                  <a:pt x="0" y="0"/>
                </a:moveTo>
                <a:lnTo>
                  <a:pt x="5315470" y="0"/>
                </a:lnTo>
                <a:lnTo>
                  <a:pt x="5315470" y="1655775"/>
                </a:lnTo>
                <a:lnTo>
                  <a:pt x="0" y="1655775"/>
                </a:lnTo>
                <a:lnTo>
                  <a:pt x="0" y="0"/>
                </a:lnTo>
                <a:close/>
              </a:path>
            </a:pathLst>
          </a:custGeom>
          <a:solidFill>
            <a:srgbClr val="004899">
              <a:alpha val="80000"/>
            </a:srgbClr>
          </a:solidFill>
        </p:spPr>
        <p:txBody>
          <a:bodyPr wrap="square" lIns="0" tIns="0" rIns="0" bIns="0" rtlCol="0"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</a:pPr>
            <a:endParaRPr sz="1797" dirty="0">
              <a:solidFill>
                <a:srgbClr val="193F78"/>
              </a:solidFill>
              <a:latin typeface="Arial"/>
              <a:ea typeface="+mn-ea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01334" y="4026609"/>
            <a:ext cx="4098763" cy="8652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3196" b="1" kern="1200" spc="1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1785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 userDrawn="1"/>
        </p:nvSpPr>
        <p:spPr>
          <a:xfrm>
            <a:off x="1" y="1737333"/>
            <a:ext cx="5003448" cy="1659153"/>
          </a:xfrm>
          <a:custGeom>
            <a:avLst/>
            <a:gdLst/>
            <a:ahLst/>
            <a:cxnLst/>
            <a:rect l="l" t="t" r="r" b="b"/>
            <a:pathLst>
              <a:path w="5315585" h="1656079">
                <a:moveTo>
                  <a:pt x="0" y="0"/>
                </a:moveTo>
                <a:lnTo>
                  <a:pt x="5315470" y="0"/>
                </a:lnTo>
                <a:lnTo>
                  <a:pt x="5315470" y="1655775"/>
                </a:lnTo>
                <a:lnTo>
                  <a:pt x="0" y="1655775"/>
                </a:lnTo>
                <a:lnTo>
                  <a:pt x="0" y="0"/>
                </a:lnTo>
                <a:close/>
              </a:path>
            </a:pathLst>
          </a:custGeom>
          <a:solidFill>
            <a:srgbClr val="004899">
              <a:alpha val="80000"/>
            </a:srgbClr>
          </a:solidFill>
        </p:spPr>
        <p:txBody>
          <a:bodyPr wrap="square" lIns="0" tIns="0" rIns="0" bIns="0" rtlCol="0"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</a:pPr>
            <a:endParaRPr sz="1797" dirty="0">
              <a:solidFill>
                <a:srgbClr val="193F78"/>
              </a:solidFill>
              <a:latin typeface="Arial"/>
              <a:ea typeface="+mn-ea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01334" y="2134309"/>
            <a:ext cx="4098763" cy="8652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3196" b="1" kern="1200" spc="1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0836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workshop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93205359-4F39-4231-A239-391E72266324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673400" y="2346876"/>
            <a:ext cx="1797503" cy="180334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98" b="0">
                <a:solidFill>
                  <a:srgbClr val="00489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62044" y="2356356"/>
            <a:ext cx="1797503" cy="180334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98" b="0">
                <a:solidFill>
                  <a:srgbClr val="00489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42626" y="2363267"/>
            <a:ext cx="1797503" cy="180334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598" b="0">
                <a:solidFill>
                  <a:srgbClr val="00489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object 16"/>
          <p:cNvSpPr txBox="1"/>
          <p:nvPr userDrawn="1"/>
        </p:nvSpPr>
        <p:spPr>
          <a:xfrm>
            <a:off x="6297798" y="2311493"/>
            <a:ext cx="1725796" cy="2004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13120" fontAlgn="auto">
              <a:spcBef>
                <a:spcPts val="0"/>
              </a:spcBef>
              <a:spcAft>
                <a:spcPts val="0"/>
              </a:spcAft>
            </a:pPr>
            <a:r>
              <a:rPr sz="12982" b="1" dirty="0">
                <a:ln>
                  <a:solidFill>
                    <a:prstClr val="white"/>
                  </a:solidFill>
                </a:ln>
                <a:solidFill>
                  <a:srgbClr val="004899"/>
                </a:solidFill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31" name="object 16"/>
          <p:cNvSpPr txBox="1"/>
          <p:nvPr userDrawn="1"/>
        </p:nvSpPr>
        <p:spPr>
          <a:xfrm>
            <a:off x="1120410" y="2274734"/>
            <a:ext cx="1869611" cy="2004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13120" fontAlgn="auto">
              <a:spcBef>
                <a:spcPts val="0"/>
              </a:spcBef>
              <a:spcAft>
                <a:spcPts val="0"/>
              </a:spcAft>
            </a:pPr>
            <a:r>
              <a:rPr lang="en-GB" sz="12982" b="1" dirty="0">
                <a:ln>
                  <a:solidFill>
                    <a:prstClr val="white"/>
                  </a:solidFill>
                </a:ln>
                <a:solidFill>
                  <a:srgbClr val="004899"/>
                </a:solidFill>
                <a:latin typeface="Arial"/>
                <a:ea typeface="+mn-ea"/>
                <a:cs typeface="Arial"/>
              </a:rPr>
              <a:t>1</a:t>
            </a:r>
            <a:endParaRPr sz="12982" dirty="0">
              <a:ln>
                <a:solidFill>
                  <a:prstClr val="white"/>
                </a:solidFill>
              </a:ln>
              <a:solidFill>
                <a:srgbClr val="004899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2" name="object 16"/>
          <p:cNvSpPr txBox="1"/>
          <p:nvPr userDrawn="1"/>
        </p:nvSpPr>
        <p:spPr>
          <a:xfrm>
            <a:off x="3544093" y="2329518"/>
            <a:ext cx="2055815" cy="2004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13120" fontAlgn="auto">
              <a:spcBef>
                <a:spcPts val="0"/>
              </a:spcBef>
              <a:spcAft>
                <a:spcPts val="0"/>
              </a:spcAft>
            </a:pPr>
            <a:r>
              <a:rPr lang="en-GB" sz="12982" b="1" dirty="0">
                <a:ln>
                  <a:solidFill>
                    <a:prstClr val="white"/>
                  </a:solidFill>
                </a:ln>
                <a:solidFill>
                  <a:srgbClr val="004899"/>
                </a:solidFill>
                <a:latin typeface="Arial"/>
                <a:ea typeface="+mn-ea"/>
                <a:cs typeface="Arial"/>
              </a:rPr>
              <a:t>2</a:t>
            </a:r>
            <a:endParaRPr sz="12982" b="1" dirty="0">
              <a:ln>
                <a:solidFill>
                  <a:prstClr val="white"/>
                </a:solidFill>
              </a:ln>
              <a:solidFill>
                <a:srgbClr val="004899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59889" y="4294703"/>
            <a:ext cx="2220458" cy="9383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1797" b="1" i="0" kern="1200" baseline="0" dirty="0" smtClean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1797" b="0" i="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61770" y="4286840"/>
            <a:ext cx="2220458" cy="9383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1797" b="1" i="0" kern="1200" baseline="0" dirty="0" smtClean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1797" b="0" i="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58771" y="4278997"/>
            <a:ext cx="2220458" cy="9383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1797" b="1" i="0" kern="1200" baseline="0" dirty="0" smtClean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1797" b="0" i="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2781" y="1770169"/>
            <a:ext cx="6767638" cy="3610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397" b="1" kern="1200" baseline="0" dirty="0" smtClean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2397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056" y="480216"/>
            <a:ext cx="711006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55395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workshop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>
            <a:extLst>
              <a:ext uri="{FF2B5EF4-FFF2-40B4-BE49-F238E27FC236}">
                <a16:creationId xmlns:a16="http://schemas.microsoft.com/office/drawing/2014/main" id="{69A294E5-7921-4126-A180-402C0B85BFAB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801152" y="2356356"/>
            <a:ext cx="1797503" cy="180334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98" b="0">
                <a:solidFill>
                  <a:srgbClr val="00489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773067" y="2356356"/>
            <a:ext cx="1797503" cy="180334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98" b="0">
                <a:solidFill>
                  <a:srgbClr val="00489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2645496" y="2356356"/>
            <a:ext cx="1797503" cy="180334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98" b="0">
                <a:solidFill>
                  <a:srgbClr val="00489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88961" y="2356356"/>
            <a:ext cx="1797503" cy="180334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98" b="0">
                <a:solidFill>
                  <a:srgbClr val="00489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object 16"/>
          <p:cNvSpPr txBox="1"/>
          <p:nvPr userDrawn="1"/>
        </p:nvSpPr>
        <p:spPr>
          <a:xfrm>
            <a:off x="4643911" y="2311493"/>
            <a:ext cx="2055815" cy="2004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13120" fontAlgn="auto">
              <a:spcBef>
                <a:spcPts val="0"/>
              </a:spcBef>
              <a:spcAft>
                <a:spcPts val="0"/>
              </a:spcAft>
            </a:pPr>
            <a:r>
              <a:rPr sz="12982" b="1" dirty="0">
                <a:ln>
                  <a:solidFill>
                    <a:prstClr val="white"/>
                  </a:solidFill>
                </a:ln>
                <a:solidFill>
                  <a:srgbClr val="004899"/>
                </a:solidFill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31" name="object 16"/>
          <p:cNvSpPr txBox="1"/>
          <p:nvPr userDrawn="1"/>
        </p:nvSpPr>
        <p:spPr>
          <a:xfrm>
            <a:off x="617057" y="2274734"/>
            <a:ext cx="1740022" cy="2004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13120" fontAlgn="auto">
              <a:spcBef>
                <a:spcPts val="0"/>
              </a:spcBef>
              <a:spcAft>
                <a:spcPts val="0"/>
              </a:spcAft>
            </a:pPr>
            <a:r>
              <a:rPr lang="en-GB" sz="12982" b="1" dirty="0">
                <a:ln>
                  <a:solidFill>
                    <a:prstClr val="white"/>
                  </a:solidFill>
                </a:ln>
                <a:solidFill>
                  <a:srgbClr val="004899"/>
                </a:solidFill>
                <a:latin typeface="Arial"/>
                <a:ea typeface="+mn-ea"/>
                <a:cs typeface="Arial"/>
              </a:rPr>
              <a:t>1</a:t>
            </a:r>
            <a:endParaRPr sz="12982" dirty="0">
              <a:ln>
                <a:solidFill>
                  <a:prstClr val="white"/>
                </a:solidFill>
              </a:ln>
              <a:solidFill>
                <a:srgbClr val="004899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2" name="object 16"/>
          <p:cNvSpPr txBox="1"/>
          <p:nvPr userDrawn="1"/>
        </p:nvSpPr>
        <p:spPr>
          <a:xfrm>
            <a:off x="2516340" y="2329518"/>
            <a:ext cx="2055815" cy="2004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13120" fontAlgn="auto">
              <a:spcBef>
                <a:spcPts val="0"/>
              </a:spcBef>
              <a:spcAft>
                <a:spcPts val="0"/>
              </a:spcAft>
            </a:pPr>
            <a:r>
              <a:rPr lang="en-GB" sz="12982" b="1" dirty="0">
                <a:ln>
                  <a:solidFill>
                    <a:prstClr val="white"/>
                  </a:solidFill>
                </a:ln>
                <a:solidFill>
                  <a:srgbClr val="004899"/>
                </a:solidFill>
                <a:latin typeface="Arial"/>
                <a:ea typeface="+mn-ea"/>
                <a:cs typeface="Arial"/>
              </a:rPr>
              <a:t>2</a:t>
            </a:r>
            <a:endParaRPr sz="12982" b="1" dirty="0">
              <a:ln>
                <a:solidFill>
                  <a:prstClr val="white"/>
                </a:solidFill>
              </a:ln>
              <a:solidFill>
                <a:srgbClr val="004899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9468" y="4294703"/>
            <a:ext cx="1822197" cy="9383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GB" sz="1797" b="1" i="0" kern="1200" baseline="0" dirty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1797" b="0" i="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74234" y="4286840"/>
            <a:ext cx="1850352" cy="9383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GB" sz="1797" b="1" i="0" kern="1200" baseline="0" dirty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1797" b="0" i="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64428" y="4278997"/>
            <a:ext cx="1821003" cy="9383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GB" sz="1797" b="1" i="0" kern="1200" baseline="0" dirty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1797" b="0" i="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5129" y="1770169"/>
            <a:ext cx="6767638" cy="3610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397" b="1" kern="1200" baseline="0" dirty="0" smtClean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2397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2397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056" y="480216"/>
            <a:ext cx="711006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object 16"/>
          <p:cNvSpPr txBox="1"/>
          <p:nvPr userDrawn="1"/>
        </p:nvSpPr>
        <p:spPr>
          <a:xfrm>
            <a:off x="6657339" y="2274734"/>
            <a:ext cx="2055815" cy="2004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13120" fontAlgn="auto">
              <a:spcBef>
                <a:spcPts val="0"/>
              </a:spcBef>
              <a:spcAft>
                <a:spcPts val="0"/>
              </a:spcAft>
            </a:pPr>
            <a:r>
              <a:rPr lang="en-GB" sz="12982" b="1" dirty="0">
                <a:ln>
                  <a:solidFill>
                    <a:prstClr val="white"/>
                  </a:solidFill>
                </a:ln>
                <a:solidFill>
                  <a:srgbClr val="004899"/>
                </a:solidFill>
                <a:latin typeface="Arial"/>
                <a:ea typeface="+mn-ea"/>
                <a:cs typeface="Arial"/>
              </a:rPr>
              <a:t>4</a:t>
            </a:r>
            <a:endParaRPr sz="12982" b="1" dirty="0">
              <a:ln>
                <a:solidFill>
                  <a:prstClr val="white"/>
                </a:solidFill>
              </a:ln>
              <a:solidFill>
                <a:srgbClr val="004899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777852" y="4294181"/>
            <a:ext cx="1821003" cy="9383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GB" sz="1797" b="1" i="0" kern="1200" baseline="0" dirty="0">
                <a:solidFill>
                  <a:srgbClr val="0048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>
              <a:defRPr lang="en-US" sz="1797" b="0" i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en-GB" sz="1797" b="0" i="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6107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-Post-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3" l="113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2" y="1293446"/>
            <a:ext cx="7429500" cy="4953000"/>
          </a:xfrm>
          <a:prstGeom prst="rect">
            <a:avLst/>
          </a:prstGeom>
        </p:spPr>
      </p:pic>
      <p:sp>
        <p:nvSpPr>
          <p:cNvPr id="9" name="object 3"/>
          <p:cNvSpPr/>
          <p:nvPr userDrawn="1"/>
        </p:nvSpPr>
        <p:spPr>
          <a:xfrm>
            <a:off x="1" y="3629633"/>
            <a:ext cx="5003448" cy="1659153"/>
          </a:xfrm>
          <a:custGeom>
            <a:avLst/>
            <a:gdLst/>
            <a:ahLst/>
            <a:cxnLst/>
            <a:rect l="l" t="t" r="r" b="b"/>
            <a:pathLst>
              <a:path w="5315585" h="1656079">
                <a:moveTo>
                  <a:pt x="0" y="0"/>
                </a:moveTo>
                <a:lnTo>
                  <a:pt x="5315470" y="0"/>
                </a:lnTo>
                <a:lnTo>
                  <a:pt x="5315470" y="1655775"/>
                </a:lnTo>
                <a:lnTo>
                  <a:pt x="0" y="1655775"/>
                </a:lnTo>
                <a:lnTo>
                  <a:pt x="0" y="0"/>
                </a:lnTo>
                <a:close/>
              </a:path>
            </a:pathLst>
          </a:custGeom>
          <a:solidFill>
            <a:srgbClr val="004899">
              <a:alpha val="80000"/>
            </a:srgbClr>
          </a:solidFill>
        </p:spPr>
        <p:txBody>
          <a:bodyPr wrap="square" lIns="0" tIns="0" rIns="0" bIns="0" rtlCol="0"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</a:pPr>
            <a:endParaRPr sz="1797" dirty="0">
              <a:solidFill>
                <a:srgbClr val="193F78"/>
              </a:solidFill>
              <a:latin typeface="Arial"/>
              <a:ea typeface="+mn-ea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01332" y="4026609"/>
            <a:ext cx="4098763" cy="86520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3595" b="1" kern="1200" spc="1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6114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5" y="1348503"/>
            <a:ext cx="3852917" cy="1261313"/>
          </a:xfrm>
          <a:custGeom>
            <a:avLst/>
            <a:gdLst/>
            <a:ahLst/>
            <a:cxnLst/>
            <a:rect l="l" t="t" r="r" b="b"/>
            <a:pathLst>
              <a:path w="5315585" h="1656079">
                <a:moveTo>
                  <a:pt x="0" y="0"/>
                </a:moveTo>
                <a:lnTo>
                  <a:pt x="5315470" y="0"/>
                </a:lnTo>
                <a:lnTo>
                  <a:pt x="5315470" y="1655775"/>
                </a:lnTo>
                <a:lnTo>
                  <a:pt x="0" y="1655775"/>
                </a:lnTo>
                <a:lnTo>
                  <a:pt x="0" y="0"/>
                </a:lnTo>
                <a:close/>
              </a:path>
            </a:pathLst>
          </a:custGeom>
          <a:solidFill>
            <a:srgbClr val="004899">
              <a:alpha val="80000"/>
            </a:srgbClr>
          </a:solidFill>
        </p:spPr>
        <p:txBody>
          <a:bodyPr wrap="square" lIns="0" tIns="0" rIns="0" bIns="0" rtlCol="0"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</a:pPr>
            <a:endParaRPr sz="1797" dirty="0">
              <a:solidFill>
                <a:srgbClr val="193F78"/>
              </a:solidFill>
              <a:latin typeface="Arial"/>
              <a:ea typeface="+mn-ea"/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4716" y="1546554"/>
            <a:ext cx="3544390" cy="8652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4394" b="1" kern="1200" spc="1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42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DB9EF153-D013-44F6-B34E-D4C47426D9CE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7053" y="480216"/>
            <a:ext cx="755035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687600" y="1479600"/>
            <a:ext cx="7550150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7166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5" y="2276872"/>
            <a:ext cx="3852917" cy="1261313"/>
          </a:xfrm>
          <a:custGeom>
            <a:avLst/>
            <a:gdLst/>
            <a:ahLst/>
            <a:cxnLst/>
            <a:rect l="l" t="t" r="r" b="b"/>
            <a:pathLst>
              <a:path w="5315585" h="1656079">
                <a:moveTo>
                  <a:pt x="0" y="0"/>
                </a:moveTo>
                <a:lnTo>
                  <a:pt x="5315470" y="0"/>
                </a:lnTo>
                <a:lnTo>
                  <a:pt x="5315470" y="1655775"/>
                </a:lnTo>
                <a:lnTo>
                  <a:pt x="0" y="1655775"/>
                </a:lnTo>
                <a:lnTo>
                  <a:pt x="0" y="0"/>
                </a:lnTo>
                <a:close/>
              </a:path>
            </a:pathLst>
          </a:custGeom>
          <a:solidFill>
            <a:srgbClr val="004899">
              <a:alpha val="80000"/>
            </a:srgbClr>
          </a:solidFill>
        </p:spPr>
        <p:txBody>
          <a:bodyPr wrap="square" lIns="0" tIns="0" rIns="0" bIns="0" rtlCol="0"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</a:pPr>
            <a:endParaRPr sz="1797" dirty="0">
              <a:solidFill>
                <a:srgbClr val="193F78"/>
              </a:solidFill>
              <a:latin typeface="Arial"/>
              <a:ea typeface="+mn-ea"/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4716" y="2474923"/>
            <a:ext cx="3544390" cy="8652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4394" b="1" kern="1200" spc="1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6757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2" y="4363936"/>
            <a:ext cx="3349562" cy="1261313"/>
          </a:xfrm>
          <a:custGeom>
            <a:avLst/>
            <a:gdLst/>
            <a:ahLst/>
            <a:cxnLst/>
            <a:rect l="l" t="t" r="r" b="b"/>
            <a:pathLst>
              <a:path w="5315585" h="1656079">
                <a:moveTo>
                  <a:pt x="0" y="0"/>
                </a:moveTo>
                <a:lnTo>
                  <a:pt x="5315470" y="0"/>
                </a:lnTo>
                <a:lnTo>
                  <a:pt x="5315470" y="1655775"/>
                </a:lnTo>
                <a:lnTo>
                  <a:pt x="0" y="1655775"/>
                </a:lnTo>
                <a:lnTo>
                  <a:pt x="0" y="0"/>
                </a:lnTo>
                <a:close/>
              </a:path>
            </a:pathLst>
          </a:custGeom>
          <a:solidFill>
            <a:srgbClr val="004899">
              <a:alpha val="80000"/>
            </a:srgbClr>
          </a:solidFill>
        </p:spPr>
        <p:txBody>
          <a:bodyPr wrap="square" lIns="0" tIns="0" rIns="0" bIns="0" rtlCol="0"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</a:pPr>
            <a:endParaRPr sz="1797" dirty="0">
              <a:solidFill>
                <a:srgbClr val="193F78"/>
              </a:solidFill>
              <a:latin typeface="Arial"/>
              <a:ea typeface="+mn-ea"/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4716" y="4561987"/>
            <a:ext cx="3020140" cy="8652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4394" b="1" kern="1200" spc="1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Break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0787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a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-29006" y="1086188"/>
            <a:ext cx="3349562" cy="1261313"/>
          </a:xfrm>
          <a:custGeom>
            <a:avLst/>
            <a:gdLst/>
            <a:ahLst/>
            <a:cxnLst/>
            <a:rect l="l" t="t" r="r" b="b"/>
            <a:pathLst>
              <a:path w="5315585" h="1656079">
                <a:moveTo>
                  <a:pt x="0" y="0"/>
                </a:moveTo>
                <a:lnTo>
                  <a:pt x="5315470" y="0"/>
                </a:lnTo>
                <a:lnTo>
                  <a:pt x="5315470" y="1655775"/>
                </a:lnTo>
                <a:lnTo>
                  <a:pt x="0" y="1655775"/>
                </a:lnTo>
                <a:lnTo>
                  <a:pt x="0" y="0"/>
                </a:lnTo>
                <a:close/>
              </a:path>
            </a:pathLst>
          </a:custGeom>
          <a:solidFill>
            <a:srgbClr val="004899">
              <a:alpha val="80000"/>
            </a:srgbClr>
          </a:solidFill>
        </p:spPr>
        <p:txBody>
          <a:bodyPr wrap="square" lIns="0" tIns="0" rIns="0" bIns="0" rtlCol="0"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</a:pPr>
            <a:endParaRPr sz="1797" dirty="0">
              <a:solidFill>
                <a:srgbClr val="193F78"/>
              </a:solidFill>
              <a:latin typeface="Arial"/>
              <a:ea typeface="+mn-ea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5705" y="1284239"/>
            <a:ext cx="3020140" cy="8652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4394" b="1" kern="1200" spc="1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Break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2043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ra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 userDrawn="1"/>
        </p:nvSpPr>
        <p:spPr>
          <a:xfrm>
            <a:off x="0" y="1716844"/>
            <a:ext cx="3349562" cy="1261313"/>
          </a:xfrm>
          <a:custGeom>
            <a:avLst/>
            <a:gdLst/>
            <a:ahLst/>
            <a:cxnLst/>
            <a:rect l="l" t="t" r="r" b="b"/>
            <a:pathLst>
              <a:path w="5315585" h="1656079">
                <a:moveTo>
                  <a:pt x="0" y="0"/>
                </a:moveTo>
                <a:lnTo>
                  <a:pt x="5315470" y="0"/>
                </a:lnTo>
                <a:lnTo>
                  <a:pt x="5315470" y="1655775"/>
                </a:lnTo>
                <a:lnTo>
                  <a:pt x="0" y="1655775"/>
                </a:lnTo>
                <a:lnTo>
                  <a:pt x="0" y="0"/>
                </a:lnTo>
                <a:close/>
              </a:path>
            </a:pathLst>
          </a:custGeom>
          <a:solidFill>
            <a:srgbClr val="004899">
              <a:alpha val="80000"/>
            </a:srgbClr>
          </a:solidFill>
        </p:spPr>
        <p:txBody>
          <a:bodyPr wrap="square" lIns="0" tIns="0" rIns="0" bIns="0" rtlCol="0"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</a:pPr>
            <a:endParaRPr sz="1797" dirty="0">
              <a:solidFill>
                <a:srgbClr val="193F78"/>
              </a:solidFill>
              <a:latin typeface="Arial"/>
              <a:ea typeface="+mn-ea"/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4714" y="1914895"/>
            <a:ext cx="3020140" cy="8652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4394" b="1" kern="1200" spc="1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Break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5006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ap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58B70C1A-EE98-4A0B-9771-CBCDD70A4BBB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3"/>
          <a:stretch/>
        </p:blipFill>
        <p:spPr>
          <a:xfrm>
            <a:off x="1" y="1117258"/>
            <a:ext cx="3043775" cy="5746760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205745" y="480216"/>
            <a:ext cx="5393110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49565" y="1697601"/>
            <a:ext cx="5321202" cy="4544921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sz="2397">
                <a:solidFill>
                  <a:srgbClr val="000000"/>
                </a:solidFill>
              </a:defRPr>
            </a:lvl1pPr>
            <a:lvl2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US" sz="1797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US" sz="1797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US" sz="1797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GB" sz="1797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4839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E2B389E8-306C-4EAE-BA22-278607C7C55F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7053" y="480217"/>
            <a:ext cx="755035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7"/>
          </p:nvPr>
        </p:nvSpPr>
        <p:spPr>
          <a:xfrm>
            <a:off x="688961" y="1481178"/>
            <a:ext cx="7478495" cy="497777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FontTx/>
              <a:buNone/>
              <a:defRPr sz="18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7155926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of workshop-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08045" y="618732"/>
            <a:ext cx="6336706" cy="187242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4386">
                <a:solidFill>
                  <a:srgbClr val="004899"/>
                </a:solidFill>
              </a:defRPr>
            </a:lvl1pPr>
          </a:lstStyle>
          <a:p>
            <a:pPr lvl="0"/>
            <a:r>
              <a:rPr lang="en-US" dirty="0"/>
              <a:t>Thank you for your time!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73" y="5809672"/>
            <a:ext cx="4026855" cy="9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0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 title + images in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9B3AE0DB-FE3B-43EB-A34B-2A6727226A2A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17053" y="1534781"/>
            <a:ext cx="5465018" cy="45138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397" b="1" kern="1200" baseline="0">
                <a:solidFill>
                  <a:srgbClr val="004899"/>
                </a:solidFill>
              </a:defRPr>
            </a:lvl1pPr>
            <a:lvl2pPr marL="456560" indent="0">
              <a:buNone/>
              <a:defRPr sz="1997" b="1"/>
            </a:lvl2pPr>
            <a:lvl3pPr marL="913120" indent="0">
              <a:buNone/>
              <a:defRPr sz="1797" b="1"/>
            </a:lvl3pPr>
            <a:lvl4pPr marL="1369680" indent="0">
              <a:buNone/>
              <a:defRPr sz="1598" b="1"/>
            </a:lvl4pPr>
            <a:lvl5pPr marL="1826240" indent="0">
              <a:buNone/>
              <a:defRPr sz="1598" b="1"/>
            </a:lvl5pPr>
            <a:lvl6pPr marL="2282800" indent="0">
              <a:buNone/>
              <a:defRPr sz="1598" b="1"/>
            </a:lvl6pPr>
            <a:lvl7pPr marL="2739360" indent="0">
              <a:buNone/>
              <a:defRPr sz="1598" b="1"/>
            </a:lvl7pPr>
            <a:lvl8pPr marL="3195919" indent="0">
              <a:buNone/>
              <a:defRPr sz="1598" b="1"/>
            </a:lvl8pPr>
            <a:lvl9pPr marL="3652479" indent="0">
              <a:buNone/>
              <a:defRPr sz="159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056" y="480216"/>
            <a:ext cx="711006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69703" y="1553322"/>
            <a:ext cx="2157004" cy="216400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797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69703" y="3861853"/>
            <a:ext cx="2157004" cy="216400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797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E806A30-63E3-48AD-B7E7-77CB670504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7053" y="2130455"/>
            <a:ext cx="5465018" cy="4328347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sz="2397">
                <a:solidFill>
                  <a:srgbClr val="000000"/>
                </a:solidFill>
              </a:defRPr>
            </a:lvl1pPr>
            <a:lvl2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US" sz="1797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US" sz="1797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US" sz="1797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GB" sz="1797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54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 title + images in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B92EA5C9-7D43-4F8C-92C8-EBC72120F79D}"/>
              </a:ext>
            </a:extLst>
          </p:cNvPr>
          <p:cNvSpPr/>
          <p:nvPr userDrawn="1"/>
        </p:nvSpPr>
        <p:spPr>
          <a:xfrm>
            <a:off x="0" y="408075"/>
            <a:ext cx="9144304" cy="709185"/>
          </a:xfrm>
          <a:prstGeom prst="rect">
            <a:avLst/>
          </a:prstGeom>
          <a:gradFill flip="none" rotWithShape="1">
            <a:gsLst>
              <a:gs pos="25000">
                <a:srgbClr val="004899"/>
              </a:gs>
              <a:gs pos="0">
                <a:sysClr val="window" lastClr="FFFFFF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193F78"/>
              </a:solidFill>
              <a:effectLst/>
              <a:uLnTx/>
              <a:uFillTx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17053" y="1534781"/>
            <a:ext cx="5465018" cy="45138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397" b="1" kern="1200" baseline="0">
                <a:solidFill>
                  <a:srgbClr val="004899"/>
                </a:solidFill>
              </a:defRPr>
            </a:lvl1pPr>
            <a:lvl2pPr marL="456560" indent="0">
              <a:buNone/>
              <a:defRPr sz="1997" b="1"/>
            </a:lvl2pPr>
            <a:lvl3pPr marL="913120" indent="0">
              <a:buNone/>
              <a:defRPr sz="1797" b="1"/>
            </a:lvl3pPr>
            <a:lvl4pPr marL="1369680" indent="0">
              <a:buNone/>
              <a:defRPr sz="1598" b="1"/>
            </a:lvl4pPr>
            <a:lvl5pPr marL="1826240" indent="0">
              <a:buNone/>
              <a:defRPr sz="1598" b="1"/>
            </a:lvl5pPr>
            <a:lvl6pPr marL="2282800" indent="0">
              <a:buNone/>
              <a:defRPr sz="1598" b="1"/>
            </a:lvl6pPr>
            <a:lvl7pPr marL="2739360" indent="0">
              <a:buNone/>
              <a:defRPr sz="1598" b="1"/>
            </a:lvl7pPr>
            <a:lvl8pPr marL="3195919" indent="0">
              <a:buNone/>
              <a:defRPr sz="1598" b="1"/>
            </a:lvl8pPr>
            <a:lvl9pPr marL="3652479" indent="0">
              <a:buNone/>
              <a:defRPr sz="159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056" y="480216"/>
            <a:ext cx="711006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69703" y="1553322"/>
            <a:ext cx="2157004" cy="216400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797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69703" y="3861853"/>
            <a:ext cx="2157004" cy="216400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797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EF67AE6-DD97-40AC-A8FE-B8769DCB82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7053" y="2130455"/>
            <a:ext cx="5465018" cy="4328347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►"/>
              <a:defRPr sz="2397">
                <a:solidFill>
                  <a:srgbClr val="000000"/>
                </a:solidFill>
              </a:defRPr>
            </a:lvl1pPr>
            <a:lvl2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US" sz="1797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US" sz="1797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US" sz="1797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9825" indent="-509588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rgbClr val="004899"/>
              </a:buClr>
              <a:buFont typeface="Arial" panose="020B0604020202020204" pitchFamily="34" charset="0"/>
              <a:buChar char="─"/>
              <a:defRPr lang="en-GB" sz="1797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14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19072" y="6314665"/>
            <a:ext cx="371701" cy="277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3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D923C-5D92-4243-A7E5-9E9C74E7EBFC}" type="slidenum">
              <a:rPr kumimoji="0" lang="en-GB" sz="1198" b="0" i="0" u="none" strike="noStrike" kern="1200" cap="none" spc="0" normalizeH="0" baseline="0" noProof="0" smtClean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3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98" b="0" i="0" u="none" strike="noStrike" kern="1200" cap="none" spc="0" normalizeH="0" baseline="0" noProof="0" dirty="0">
              <a:ln>
                <a:noFill/>
              </a:ln>
              <a:solidFill>
                <a:srgbClr val="0048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02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  <p:sldLayoutId id="2147484024" r:id="rId18"/>
    <p:sldLayoutId id="2147484025" r:id="rId19"/>
    <p:sldLayoutId id="2147484026" r:id="rId20"/>
    <p:sldLayoutId id="2147484027" r:id="rId21"/>
    <p:sldLayoutId id="2147484028" r:id="rId22"/>
    <p:sldLayoutId id="2147484029" r:id="rId23"/>
    <p:sldLayoutId id="2147484081" r:id="rId24"/>
    <p:sldLayoutId id="2147484086" r:id="rId25"/>
    <p:sldLayoutId id="2147484087" r:id="rId26"/>
  </p:sldLayoutIdLst>
  <p:hf hdr="0" ftr="0" dt="0"/>
  <p:txStyles>
    <p:titleStyle>
      <a:lvl1pPr algn="ctr" defTabSz="913120" rtl="0" eaLnBrk="1" latinLnBrk="0" hangingPunct="1">
        <a:spcBef>
          <a:spcPct val="0"/>
        </a:spcBef>
        <a:buNone/>
        <a:defRPr sz="4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20" indent="-342420" algn="l" defTabSz="913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1pPr>
      <a:lvl2pPr marL="741910" indent="-285350" algn="l" defTabSz="913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6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0" indent="-228280" algn="l" defTabSz="913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597960" indent="-228280" algn="l" defTabSz="913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7" kern="1200">
          <a:solidFill>
            <a:schemeClr val="tx1"/>
          </a:solidFill>
          <a:latin typeface="+mn-lt"/>
          <a:ea typeface="+mn-ea"/>
          <a:cs typeface="+mn-cs"/>
        </a:defRPr>
      </a:lvl4pPr>
      <a:lvl5pPr marL="2054520" indent="-228280" algn="l" defTabSz="913120" rtl="0" eaLnBrk="1" latinLnBrk="0" hangingPunct="1">
        <a:spcBef>
          <a:spcPct val="20000"/>
        </a:spcBef>
        <a:buFont typeface="Arial" panose="020B0604020202020204" pitchFamily="34" charset="0"/>
        <a:buChar char="»"/>
        <a:defRPr sz="1997" kern="1200">
          <a:solidFill>
            <a:schemeClr val="tx1"/>
          </a:solidFill>
          <a:latin typeface="+mn-lt"/>
          <a:ea typeface="+mn-ea"/>
          <a:cs typeface="+mn-cs"/>
        </a:defRPr>
      </a:lvl5pPr>
      <a:lvl6pPr marL="2511080" indent="-228280" algn="l" defTabSz="913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6pPr>
      <a:lvl7pPr marL="2967639" indent="-228280" algn="l" defTabSz="913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3424199" indent="-228280" algn="l" defTabSz="913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8pPr>
      <a:lvl9pPr marL="3880759" indent="-228280" algn="l" defTabSz="913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560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3120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680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6240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0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9360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5919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2479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89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54" r:id="rId6"/>
    <p:sldLayoutId id="214748405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  <p:sldLayoutId id="2147484045" r:id="rId17"/>
    <p:sldLayoutId id="2147484046" r:id="rId18"/>
    <p:sldLayoutId id="2147484047" r:id="rId19"/>
    <p:sldLayoutId id="2147484048" r:id="rId20"/>
    <p:sldLayoutId id="2147484049" r:id="rId21"/>
    <p:sldLayoutId id="2147484050" r:id="rId22"/>
    <p:sldLayoutId id="2147484051" r:id="rId23"/>
    <p:sldLayoutId id="2147484052" r:id="rId24"/>
    <p:sldLayoutId id="2147484053" r:id="rId25"/>
    <p:sldLayoutId id="2147484083" r:id="rId26"/>
  </p:sldLayoutIdLst>
  <p:hf hdr="0" ftr="0" dt="0"/>
  <p:txStyles>
    <p:titleStyle>
      <a:lvl1pPr algn="ctr" defTabSz="913120" rtl="0" eaLnBrk="1" latinLnBrk="0" hangingPunct="1">
        <a:spcBef>
          <a:spcPct val="0"/>
        </a:spcBef>
        <a:buNone/>
        <a:defRPr sz="4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20" indent="-342420" algn="l" defTabSz="913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1pPr>
      <a:lvl2pPr marL="741910" indent="-285350" algn="l" defTabSz="913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6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0" indent="-228280" algn="l" defTabSz="913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597960" indent="-228280" algn="l" defTabSz="913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7" kern="1200">
          <a:solidFill>
            <a:schemeClr val="tx1"/>
          </a:solidFill>
          <a:latin typeface="+mn-lt"/>
          <a:ea typeface="+mn-ea"/>
          <a:cs typeface="+mn-cs"/>
        </a:defRPr>
      </a:lvl4pPr>
      <a:lvl5pPr marL="2054520" indent="-228280" algn="l" defTabSz="913120" rtl="0" eaLnBrk="1" latinLnBrk="0" hangingPunct="1">
        <a:spcBef>
          <a:spcPct val="20000"/>
        </a:spcBef>
        <a:buFont typeface="Arial" panose="020B0604020202020204" pitchFamily="34" charset="0"/>
        <a:buChar char="»"/>
        <a:defRPr sz="1997" kern="1200">
          <a:solidFill>
            <a:schemeClr val="tx1"/>
          </a:solidFill>
          <a:latin typeface="+mn-lt"/>
          <a:ea typeface="+mn-ea"/>
          <a:cs typeface="+mn-cs"/>
        </a:defRPr>
      </a:lvl5pPr>
      <a:lvl6pPr marL="2511080" indent="-228280" algn="l" defTabSz="913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6pPr>
      <a:lvl7pPr marL="2967639" indent="-228280" algn="l" defTabSz="913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3424199" indent="-228280" algn="l" defTabSz="913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8pPr>
      <a:lvl9pPr marL="3880759" indent="-228280" algn="l" defTabSz="913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560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3120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680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6240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0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9360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5919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2479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96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  <p:sldLayoutId id="2147484073" r:id="rId17"/>
    <p:sldLayoutId id="2147484074" r:id="rId18"/>
    <p:sldLayoutId id="2147484075" r:id="rId19"/>
    <p:sldLayoutId id="2147484076" r:id="rId20"/>
    <p:sldLayoutId id="2147484077" r:id="rId21"/>
    <p:sldLayoutId id="2147484078" r:id="rId22"/>
    <p:sldLayoutId id="2147484079" r:id="rId23"/>
    <p:sldLayoutId id="2147484080" r:id="rId24"/>
  </p:sldLayoutIdLst>
  <p:hf hdr="0" ftr="0" dt="0"/>
  <p:txStyles>
    <p:titleStyle>
      <a:lvl1pPr algn="ctr" defTabSz="913120" rtl="0" eaLnBrk="1" latinLnBrk="0" hangingPunct="1">
        <a:spcBef>
          <a:spcPct val="0"/>
        </a:spcBef>
        <a:buNone/>
        <a:defRPr sz="4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20" indent="-342420" algn="l" defTabSz="913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1pPr>
      <a:lvl2pPr marL="741910" indent="-285350" algn="l" defTabSz="913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6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0" indent="-228280" algn="l" defTabSz="913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597960" indent="-228280" algn="l" defTabSz="913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7" kern="1200">
          <a:solidFill>
            <a:schemeClr val="tx1"/>
          </a:solidFill>
          <a:latin typeface="+mn-lt"/>
          <a:ea typeface="+mn-ea"/>
          <a:cs typeface="+mn-cs"/>
        </a:defRPr>
      </a:lvl4pPr>
      <a:lvl5pPr marL="2054520" indent="-228280" algn="l" defTabSz="913120" rtl="0" eaLnBrk="1" latinLnBrk="0" hangingPunct="1">
        <a:spcBef>
          <a:spcPct val="20000"/>
        </a:spcBef>
        <a:buFont typeface="Arial" panose="020B0604020202020204" pitchFamily="34" charset="0"/>
        <a:buChar char="»"/>
        <a:defRPr sz="1997" kern="1200">
          <a:solidFill>
            <a:schemeClr val="tx1"/>
          </a:solidFill>
          <a:latin typeface="+mn-lt"/>
          <a:ea typeface="+mn-ea"/>
          <a:cs typeface="+mn-cs"/>
        </a:defRPr>
      </a:lvl5pPr>
      <a:lvl6pPr marL="2511080" indent="-228280" algn="l" defTabSz="913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6pPr>
      <a:lvl7pPr marL="2967639" indent="-228280" algn="l" defTabSz="913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3424199" indent="-228280" algn="l" defTabSz="913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8pPr>
      <a:lvl9pPr marL="3880759" indent="-228280" algn="l" defTabSz="913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560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3120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680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6240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0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9360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5919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2479" algn="l" defTabSz="91312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651C4C-986E-D84A-A05F-F0BAADA106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" y="4077072"/>
            <a:ext cx="6182664" cy="936103"/>
          </a:xfrm>
        </p:spPr>
        <p:txBody>
          <a:bodyPr/>
          <a:lstStyle/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Annette Dale-Perera </a:t>
            </a:r>
          </a:p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Consultant for UNODC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DF4DF-60ED-DA42-B581-7D3DBBD37C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1772816"/>
            <a:ext cx="6182666" cy="2448273"/>
          </a:xfrm>
          <a:ln>
            <a:noFill/>
          </a:ln>
        </p:spPr>
        <p:txBody>
          <a:bodyPr/>
          <a:lstStyle/>
          <a:p>
            <a:r>
              <a:rPr lang="en-US" sz="3600" dirty="0"/>
              <a:t>UNODC Drug Use Disorder Treatment System Quality Assurance Training in Pakistan: March 2021 </a:t>
            </a:r>
          </a:p>
        </p:txBody>
      </p:sp>
    </p:spTree>
    <p:extLst>
      <p:ext uri="{BB962C8B-B14F-4D97-AF65-F5344CB8AC3E}">
        <p14:creationId xmlns:p14="http://schemas.microsoft.com/office/powerpoint/2010/main" val="1693166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Rate the system on each standard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79512" y="1340768"/>
            <a:ext cx="4968552" cy="503701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Narrative responses and</a:t>
            </a:r>
          </a:p>
          <a:p>
            <a:pPr marL="0" indent="0">
              <a:buNone/>
            </a:pPr>
            <a:r>
              <a:rPr lang="en-US" b="1" dirty="0"/>
              <a:t>BRAG rating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Blue</a:t>
            </a:r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=</a:t>
            </a:r>
            <a:r>
              <a:rPr lang="en-US" sz="2000" b="1" dirty="0">
                <a:solidFill>
                  <a:srgbClr val="FF0000"/>
                </a:solidFill>
              </a:rPr>
              <a:t>   </a:t>
            </a:r>
            <a:r>
              <a:rPr lang="en-US" sz="2000" dirty="0">
                <a:solidFill>
                  <a:srgbClr val="0070C0"/>
                </a:solidFill>
              </a:rPr>
              <a:t>Not Applicable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Red</a:t>
            </a:r>
            <a:r>
              <a:rPr lang="en-US" sz="2000" dirty="0"/>
              <a:t>      =   </a:t>
            </a:r>
            <a:r>
              <a:rPr lang="en-US" sz="2000" dirty="0">
                <a:solidFill>
                  <a:srgbClr val="FF0000"/>
                </a:solidFill>
              </a:rPr>
              <a:t>Not met/ Inadequate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9933"/>
                </a:solidFill>
              </a:rPr>
              <a:t>Amber</a:t>
            </a:r>
            <a:r>
              <a:rPr lang="en-US" sz="2000" dirty="0"/>
              <a:t> =   </a:t>
            </a:r>
            <a:r>
              <a:rPr lang="en-US" sz="2000" dirty="0">
                <a:solidFill>
                  <a:srgbClr val="FF9933"/>
                </a:solidFill>
              </a:rPr>
              <a:t>Partially met/ partially adequate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8A3E"/>
                </a:solidFill>
              </a:rPr>
              <a:t>Green</a:t>
            </a:r>
            <a:r>
              <a:rPr lang="en-US" sz="2000" dirty="0"/>
              <a:t>  =   </a:t>
            </a:r>
            <a:r>
              <a:rPr lang="en-US" sz="2000" dirty="0">
                <a:solidFill>
                  <a:srgbClr val="008A3E"/>
                </a:solidFill>
              </a:rPr>
              <a:t>Met/ Good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Summary graphic of system also                            produced – </a:t>
            </a:r>
            <a:r>
              <a:rPr lang="en-US" dirty="0">
                <a:solidFill>
                  <a:schemeClr val="tx1"/>
                </a:solidFill>
              </a:rPr>
              <a:t>how far off the                       WHO/UNODC  ‘pyramid’?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C68FD7-0E87-AA46-A8B2-3BE849221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226744"/>
            <a:ext cx="3510594" cy="2644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B6727A-B3E6-FE40-9D02-4C1AD401E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525" y="4016952"/>
            <a:ext cx="3495149" cy="261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5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496019-B2CB-FF49-A345-80943947D2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Results – what did participants say?</a:t>
            </a:r>
          </a:p>
        </p:txBody>
      </p:sp>
      <p:pic>
        <p:nvPicPr>
          <p:cNvPr id="4100" name="Picture 4" descr="Free Data Results Cliparts, Download Free Data Results Cliparts png images,  Free ClipArts on Clipart Library">
            <a:extLst>
              <a:ext uri="{FF2B5EF4-FFF2-40B4-BE49-F238E27FC236}">
                <a16:creationId xmlns:a16="http://schemas.microsoft.com/office/drawing/2014/main" id="{2A922E31-F532-E14F-A6B1-DCC07ACD7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69650"/>
            <a:ext cx="4248472" cy="494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18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A56F79-A9DD-F743-8A3D-EB71EEE57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System Standard 1: Strategic 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40494-F9A4-1A46-B4E5-B73116489B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9512" y="1268760"/>
            <a:ext cx="8352928" cy="5400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Who plans</a:t>
            </a:r>
          </a:p>
          <a:p>
            <a:r>
              <a:rPr lang="en-US" dirty="0"/>
              <a:t>There is a (good) national policy and                      ministries plan but often in isolation </a:t>
            </a:r>
          </a:p>
          <a:p>
            <a:r>
              <a:rPr lang="en-US" dirty="0"/>
              <a:t>Provincial planning but in ‘silo’s’</a:t>
            </a:r>
          </a:p>
          <a:p>
            <a:r>
              <a:rPr lang="en-US" dirty="0"/>
              <a:t>Co-ordinated planning mechanism involving all                       stakeholders was lacking though started                            by health in some Provinces</a:t>
            </a:r>
          </a:p>
          <a:p>
            <a:pPr marL="0" indent="0">
              <a:buNone/>
            </a:pPr>
            <a:r>
              <a:rPr lang="en-US" b="1" dirty="0"/>
              <a:t>Who funds</a:t>
            </a:r>
            <a:r>
              <a:rPr lang="en-US" dirty="0"/>
              <a:t>: </a:t>
            </a:r>
          </a:p>
          <a:p>
            <a:r>
              <a:rPr lang="en-GB" b="1" dirty="0"/>
              <a:t>Multiple funding sources</a:t>
            </a:r>
            <a:r>
              <a:rPr lang="en-GB" dirty="0"/>
              <a:t>: </a:t>
            </a:r>
            <a:r>
              <a:rPr lang="en-GB" b="1" dirty="0"/>
              <a:t>uncoordinated.</a:t>
            </a:r>
            <a:r>
              <a:rPr lang="en-GB" dirty="0"/>
              <a:t> Health (20 beds in all Mental Health tertiary hospitals); Anti-Narcotics Force (ANF), social welfare departments; private funding; donor funding, charitable funding/local benefactors </a:t>
            </a:r>
            <a:endParaRPr lang="en-US" dirty="0"/>
          </a:p>
        </p:txBody>
      </p:sp>
      <p:pic>
        <p:nvPicPr>
          <p:cNvPr id="4" name="Picture 3" descr="A picture containing text, green&#10;&#10;Description automatically generated">
            <a:extLst>
              <a:ext uri="{FF2B5EF4-FFF2-40B4-BE49-F238E27FC236}">
                <a16:creationId xmlns:a16="http://schemas.microsoft.com/office/drawing/2014/main" id="{923D6D1D-98BA-F642-9C32-185448F72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24" y="1268760"/>
            <a:ext cx="236436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79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E9824F-5B19-F24E-8772-B52513C5AA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480216"/>
            <a:ext cx="8064896" cy="568115"/>
          </a:xfrm>
        </p:spPr>
        <p:txBody>
          <a:bodyPr/>
          <a:lstStyle/>
          <a:p>
            <a:r>
              <a:rPr lang="en-US" dirty="0"/>
              <a:t>Use and need for drug use disorder 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AEA64-5E60-0E47-A87E-6FE50550A4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3528" y="1268760"/>
            <a:ext cx="8064896" cy="5400600"/>
          </a:xfrm>
        </p:spPr>
        <p:txBody>
          <a:bodyPr/>
          <a:lstStyle/>
          <a:p>
            <a:r>
              <a:rPr lang="en-US" b="1" dirty="0"/>
              <a:t>Recent data on use is lacking</a:t>
            </a:r>
            <a:r>
              <a:rPr lang="en-US" dirty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b="1" dirty="0"/>
              <a:t>Anecdotal feedback from participants</a:t>
            </a:r>
          </a:p>
          <a:p>
            <a:r>
              <a:rPr lang="en-US" dirty="0"/>
              <a:t>More adults using drugs than 2012 - Increase in population</a:t>
            </a:r>
          </a:p>
          <a:p>
            <a:r>
              <a:rPr lang="en-US" dirty="0"/>
              <a:t>Opioid use still a major problem</a:t>
            </a:r>
          </a:p>
          <a:p>
            <a:r>
              <a:rPr lang="en-US" dirty="0"/>
              <a:t>‘Widespread’ cannabis use</a:t>
            </a:r>
          </a:p>
          <a:p>
            <a:r>
              <a:rPr lang="en-US" dirty="0"/>
              <a:t>Increase in stimulant use: methamphetamine use (students and young adults), New psycho-active substances (</a:t>
            </a:r>
            <a:r>
              <a:rPr lang="en-US" dirty="0" err="1"/>
              <a:t>Flaka</a:t>
            </a:r>
            <a:r>
              <a:rPr lang="en-US" dirty="0"/>
              <a:t>)</a:t>
            </a:r>
          </a:p>
          <a:p>
            <a:r>
              <a:rPr lang="en-US" dirty="0"/>
              <a:t>Increase in non-medical use of illicit prescription and over the counter medication (inc opioids) </a:t>
            </a:r>
          </a:p>
          <a:p>
            <a:r>
              <a:rPr lang="en-US" dirty="0"/>
              <a:t>All groups impacted: real concern about young adults</a:t>
            </a:r>
          </a:p>
        </p:txBody>
      </p:sp>
    </p:spTree>
    <p:extLst>
      <p:ext uri="{BB962C8B-B14F-4D97-AF65-F5344CB8AC3E}">
        <p14:creationId xmlns:p14="http://schemas.microsoft.com/office/powerpoint/2010/main" val="1674707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05C3E7-0601-6649-8A91-C1E7446FB4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480216"/>
            <a:ext cx="8064896" cy="568115"/>
          </a:xfrm>
        </p:spPr>
        <p:txBody>
          <a:bodyPr/>
          <a:lstStyle/>
          <a:p>
            <a:r>
              <a:rPr lang="en-US" dirty="0"/>
              <a:t>Need and coverage of need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C281F-C6AB-BF4F-B3D1-B5A8CAAD41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9512" y="1268760"/>
            <a:ext cx="8784976" cy="4757994"/>
          </a:xfrm>
        </p:spPr>
        <p:txBody>
          <a:bodyPr/>
          <a:lstStyle/>
          <a:p>
            <a:r>
              <a:rPr lang="en-US" dirty="0"/>
              <a:t>Very little data on drug-related mortality and morbidity. </a:t>
            </a:r>
          </a:p>
          <a:p>
            <a:r>
              <a:rPr lang="en-US" dirty="0"/>
              <a:t>Many groups impacted: men, women, students, homeless  </a:t>
            </a:r>
          </a:p>
          <a:p>
            <a:r>
              <a:rPr lang="en-US" dirty="0"/>
              <a:t>2012 estimate was 1.8%</a:t>
            </a:r>
          </a:p>
          <a:p>
            <a:pPr marL="0" indent="0">
              <a:buNone/>
            </a:pPr>
            <a:r>
              <a:rPr lang="en-US" b="1" dirty="0"/>
              <a:t>Participant feedback on how many people who need drug treatment get it</a:t>
            </a:r>
          </a:p>
          <a:p>
            <a:r>
              <a:rPr lang="en-US" dirty="0"/>
              <a:t>No data on how many people receive drug treatment a year</a:t>
            </a:r>
          </a:p>
          <a:p>
            <a:r>
              <a:rPr lang="en-US" dirty="0"/>
              <a:t>National group: 2-10% of people who need treatment get it</a:t>
            </a:r>
          </a:p>
          <a:p>
            <a:r>
              <a:rPr lang="en-US" dirty="0"/>
              <a:t>Provinces: range of estimates 1.8 to 10%.</a:t>
            </a:r>
          </a:p>
          <a:p>
            <a:r>
              <a:rPr lang="en-US" dirty="0"/>
              <a:t>Less access to treatment in rural areas and in some provinces.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53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E7A7A9-9309-6E47-8ABA-AF0B1CD124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504" y="480216"/>
            <a:ext cx="8280920" cy="568115"/>
          </a:xfrm>
        </p:spPr>
        <p:txBody>
          <a:bodyPr/>
          <a:lstStyle/>
          <a:p>
            <a:r>
              <a:rPr lang="en-US" dirty="0"/>
              <a:t>Non-specialized drug treatment settings: ratings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93F003-90F1-9843-8663-78AE005EE2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504" y="1196752"/>
            <a:ext cx="8856984" cy="261804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Primary care for people with DUD</a:t>
            </a:r>
            <a:r>
              <a:rPr lang="en-US" sz="2400" dirty="0"/>
              <a:t>: </a:t>
            </a:r>
          </a:p>
          <a:p>
            <a:r>
              <a:rPr lang="en-US" sz="2400" dirty="0"/>
              <a:t>inadequate </a:t>
            </a:r>
            <a:r>
              <a:rPr lang="en-US" sz="2400" b="1" dirty="0"/>
              <a:t>SBIRT </a:t>
            </a:r>
            <a:r>
              <a:rPr lang="en-US" sz="2400" dirty="0"/>
              <a:t>except 2 areas</a:t>
            </a:r>
          </a:p>
          <a:p>
            <a:r>
              <a:rPr lang="en-US" sz="2400" b="1" dirty="0"/>
              <a:t>Basic health care</a:t>
            </a:r>
            <a:r>
              <a:rPr lang="en-US" sz="2400" dirty="0"/>
              <a:t>: partially adequate, better in urban areas, KPK MH-Gap</a:t>
            </a:r>
          </a:p>
          <a:p>
            <a:pPr marL="0" indent="0">
              <a:buNone/>
            </a:pPr>
            <a:r>
              <a:rPr lang="en-US" sz="2400" b="1" dirty="0"/>
              <a:t>Tertiary MH hospital </a:t>
            </a:r>
            <a:r>
              <a:rPr lang="en-US" sz="2400" dirty="0"/>
              <a:t>rated highest (good/partially adequate) dedicated beds in MH hospitals – but often not dedicated wards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5545C-8D91-BE4C-A9AE-38D3C01C2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134810"/>
            <a:ext cx="5161087" cy="2618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D33E98-0B9B-7849-8783-FB1D28D97B4D}"/>
              </a:ext>
            </a:extLst>
          </p:cNvPr>
          <p:cNvSpPr txBox="1"/>
          <p:nvPr/>
        </p:nvSpPr>
        <p:spPr>
          <a:xfrm>
            <a:off x="4097867" y="2590800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buSzPct val="80000"/>
            </a:pPr>
            <a:endParaRPr lang="en-US" dirty="0"/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A5958B6D-0B8E-2F4D-9A36-83A66AD7052F}"/>
              </a:ext>
            </a:extLst>
          </p:cNvPr>
          <p:cNvSpPr/>
          <p:nvPr/>
        </p:nvSpPr>
        <p:spPr>
          <a:xfrm>
            <a:off x="6372200" y="4653136"/>
            <a:ext cx="1296144" cy="37096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8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E7A7A9-9309-6E47-8ABA-AF0B1CD124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504" y="480216"/>
            <a:ext cx="8280920" cy="568115"/>
          </a:xfrm>
        </p:spPr>
        <p:txBody>
          <a:bodyPr/>
          <a:lstStyle/>
          <a:p>
            <a:r>
              <a:rPr lang="en-US" dirty="0"/>
              <a:t>Non-specialized drug treatment settings: ratings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93F003-90F1-9843-8663-78AE005EE2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504" y="1196752"/>
            <a:ext cx="8856984" cy="5400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HIV/AIDs and internal medicine</a:t>
            </a:r>
            <a:r>
              <a:rPr lang="en-US" sz="2400" dirty="0"/>
              <a:t>: Mixed picture. Inadequate in Baluchistan</a:t>
            </a:r>
          </a:p>
          <a:p>
            <a:pPr marL="0" indent="0">
              <a:buNone/>
            </a:pPr>
            <a:r>
              <a:rPr lang="en-US" sz="2400" b="1" dirty="0"/>
              <a:t>Emergency Dept </a:t>
            </a:r>
            <a:r>
              <a:rPr lang="en-US" sz="2400" dirty="0"/>
              <a:t>– including overdose responses. Good some areas but rated as poor in rural areas and Baluchistan</a:t>
            </a:r>
          </a:p>
          <a:p>
            <a:pPr marL="0" indent="0">
              <a:buNone/>
            </a:pPr>
            <a:r>
              <a:rPr lang="en-US" sz="2400" b="1" dirty="0"/>
              <a:t>Social welfare – </a:t>
            </a:r>
            <a:r>
              <a:rPr lang="en-US" sz="2400" dirty="0"/>
              <a:t>generally rated inadequate, some good Informal community settings rated inadequate/partially inadequate – stigma talked about as a major issue</a:t>
            </a:r>
          </a:p>
          <a:p>
            <a:pPr marL="0" indent="0">
              <a:buNone/>
            </a:pPr>
            <a:r>
              <a:rPr lang="en-US" sz="2400" b="1" dirty="0"/>
              <a:t>Prison/criminal                                                                      justice setting </a:t>
            </a:r>
          </a:p>
          <a:p>
            <a:pPr marL="0" indent="0">
              <a:buNone/>
            </a:pPr>
            <a:r>
              <a:rPr lang="en-US" sz="2400" dirty="0"/>
              <a:t>treatment: inadequate</a:t>
            </a:r>
          </a:p>
          <a:p>
            <a:pPr marL="0" indent="0">
              <a:buNone/>
            </a:pPr>
            <a:r>
              <a:rPr lang="en-US" sz="2400" dirty="0"/>
              <a:t>/partially inadequate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5545C-8D91-BE4C-A9AE-38D3C01C2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481736"/>
            <a:ext cx="4684446" cy="2376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D33E98-0B9B-7849-8783-FB1D28D97B4D}"/>
              </a:ext>
            </a:extLst>
          </p:cNvPr>
          <p:cNvSpPr txBox="1"/>
          <p:nvPr/>
        </p:nvSpPr>
        <p:spPr>
          <a:xfrm>
            <a:off x="4097867" y="2590800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buSzPct val="80000"/>
            </a:pPr>
            <a:endParaRPr lang="en-US" dirty="0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9CDA5CBF-DA99-8F44-8765-D225560539BD}"/>
              </a:ext>
            </a:extLst>
          </p:cNvPr>
          <p:cNvSpPr/>
          <p:nvPr/>
        </p:nvSpPr>
        <p:spPr>
          <a:xfrm>
            <a:off x="7986258" y="5661247"/>
            <a:ext cx="762206" cy="284389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F4892F0C-7FEE-2A4D-BE59-90BD7829FB16}"/>
              </a:ext>
            </a:extLst>
          </p:cNvPr>
          <p:cNvSpPr/>
          <p:nvPr/>
        </p:nvSpPr>
        <p:spPr>
          <a:xfrm flipV="1">
            <a:off x="7986258" y="6093396"/>
            <a:ext cx="762206" cy="28438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14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B3D086-0285-2C49-A7F9-8DEDB9446B84}"/>
              </a:ext>
            </a:extLst>
          </p:cNvPr>
          <p:cNvPicPr/>
          <p:nvPr/>
        </p:nvPicPr>
        <p:blipFill rotWithShape="1">
          <a:blip r:embed="rId3"/>
          <a:srcRect l="3165" t="23204" r="25351" b="-12"/>
          <a:stretch/>
        </p:blipFill>
        <p:spPr bwMode="auto">
          <a:xfrm>
            <a:off x="4860032" y="1772824"/>
            <a:ext cx="3619879" cy="3244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9FBEB1-E1D9-4240-A0C6-5CB19B86F99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33320" y="2454690"/>
            <a:ext cx="4075482" cy="324476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FF618F-8C4F-4357-9A58-134B07F382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512" y="480216"/>
            <a:ext cx="8121643" cy="568115"/>
          </a:xfrm>
        </p:spPr>
        <p:txBody>
          <a:bodyPr/>
          <a:lstStyle/>
          <a:p>
            <a:r>
              <a:rPr lang="en-US" dirty="0"/>
              <a:t>Specialized drug use disorder treatment services</a:t>
            </a: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F19CB89A-7385-6C48-9A13-2533BC0CCB3C}"/>
              </a:ext>
            </a:extLst>
          </p:cNvPr>
          <p:cNvSpPr/>
          <p:nvPr/>
        </p:nvSpPr>
        <p:spPr>
          <a:xfrm>
            <a:off x="1374409" y="2382681"/>
            <a:ext cx="1922004" cy="1944216"/>
          </a:xfrm>
          <a:prstGeom prst="donut">
            <a:avLst>
              <a:gd name="adj" fmla="val 6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0983AD80-3071-4441-B84F-B739FEC7FEC3}"/>
              </a:ext>
            </a:extLst>
          </p:cNvPr>
          <p:cNvSpPr/>
          <p:nvPr/>
        </p:nvSpPr>
        <p:spPr>
          <a:xfrm>
            <a:off x="4250621" y="1268760"/>
            <a:ext cx="4713867" cy="4392488"/>
          </a:xfrm>
          <a:prstGeom prst="donut">
            <a:avLst>
              <a:gd name="adj" fmla="val 3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FB4DC6-0FE6-4B49-9C70-69EC160D27B1}"/>
              </a:ext>
            </a:extLst>
          </p:cNvPr>
          <p:cNvCxnSpPr>
            <a:cxnSpLocks/>
          </p:cNvCxnSpPr>
          <p:nvPr/>
        </p:nvCxnSpPr>
        <p:spPr>
          <a:xfrm>
            <a:off x="3131840" y="2996952"/>
            <a:ext cx="1327265" cy="0"/>
          </a:xfrm>
          <a:prstGeom prst="line">
            <a:avLst/>
          </a:prstGeom>
          <a:ln w="920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885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7E478-FD63-A540-81BB-DA6AC04421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Specialized drug treatment – core settings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3BF4F5-116B-1949-8EC8-AACC4392D7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9512" y="1196752"/>
            <a:ext cx="8712968" cy="26642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Participants rated</a:t>
            </a:r>
          </a:p>
          <a:p>
            <a:r>
              <a:rPr lang="en-US" dirty="0"/>
              <a:t>Outreach and recovery management as inadequate or partially inadequate</a:t>
            </a:r>
          </a:p>
          <a:p>
            <a:r>
              <a:rPr lang="en-US" dirty="0"/>
              <a:t>In-patient and residential rehabilitation as adequate or partially adequate – except in Baluchistan</a:t>
            </a:r>
          </a:p>
          <a:p>
            <a:r>
              <a:rPr lang="en-US" dirty="0"/>
              <a:t>Treatment in ‘other settings’ inadequate/partially inadequate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7ECF6A-2326-6540-8471-B58711495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679191"/>
              </p:ext>
            </p:extLst>
          </p:nvPr>
        </p:nvGraphicFramePr>
        <p:xfrm>
          <a:off x="1619672" y="4097875"/>
          <a:ext cx="6120680" cy="2468080"/>
        </p:xfrm>
        <a:graphic>
          <a:graphicData uri="http://schemas.openxmlformats.org/drawingml/2006/table">
            <a:tbl>
              <a:tblPr firstRow="1" firstCol="1" bandRow="1"/>
              <a:tblGrid>
                <a:gridCol w="1709574">
                  <a:extLst>
                    <a:ext uri="{9D8B030D-6E8A-4147-A177-3AD203B41FA5}">
                      <a16:colId xmlns:a16="http://schemas.microsoft.com/office/drawing/2014/main" val="3706360944"/>
                    </a:ext>
                  </a:extLst>
                </a:gridCol>
                <a:gridCol w="450255">
                  <a:extLst>
                    <a:ext uri="{9D8B030D-6E8A-4147-A177-3AD203B41FA5}">
                      <a16:colId xmlns:a16="http://schemas.microsoft.com/office/drawing/2014/main" val="3990238019"/>
                    </a:ext>
                  </a:extLst>
                </a:gridCol>
                <a:gridCol w="450255">
                  <a:extLst>
                    <a:ext uri="{9D8B030D-6E8A-4147-A177-3AD203B41FA5}">
                      <a16:colId xmlns:a16="http://schemas.microsoft.com/office/drawing/2014/main" val="3992301429"/>
                    </a:ext>
                  </a:extLst>
                </a:gridCol>
                <a:gridCol w="418502">
                  <a:extLst>
                    <a:ext uri="{9D8B030D-6E8A-4147-A177-3AD203B41FA5}">
                      <a16:colId xmlns:a16="http://schemas.microsoft.com/office/drawing/2014/main" val="640541272"/>
                    </a:ext>
                  </a:extLst>
                </a:gridCol>
                <a:gridCol w="330865">
                  <a:extLst>
                    <a:ext uri="{9D8B030D-6E8A-4147-A177-3AD203B41FA5}">
                      <a16:colId xmlns:a16="http://schemas.microsoft.com/office/drawing/2014/main" val="3860265813"/>
                    </a:ext>
                  </a:extLst>
                </a:gridCol>
                <a:gridCol w="330865">
                  <a:extLst>
                    <a:ext uri="{9D8B030D-6E8A-4147-A177-3AD203B41FA5}">
                      <a16:colId xmlns:a16="http://schemas.microsoft.com/office/drawing/2014/main" val="3406669236"/>
                    </a:ext>
                  </a:extLst>
                </a:gridCol>
                <a:gridCol w="624897">
                  <a:extLst>
                    <a:ext uri="{9D8B030D-6E8A-4147-A177-3AD203B41FA5}">
                      <a16:colId xmlns:a16="http://schemas.microsoft.com/office/drawing/2014/main" val="1173240044"/>
                    </a:ext>
                  </a:extLst>
                </a:gridCol>
                <a:gridCol w="455338">
                  <a:extLst>
                    <a:ext uri="{9D8B030D-6E8A-4147-A177-3AD203B41FA5}">
                      <a16:colId xmlns:a16="http://schemas.microsoft.com/office/drawing/2014/main" val="3870686101"/>
                    </a:ext>
                  </a:extLst>
                </a:gridCol>
                <a:gridCol w="464861">
                  <a:extLst>
                    <a:ext uri="{9D8B030D-6E8A-4147-A177-3AD203B41FA5}">
                      <a16:colId xmlns:a16="http://schemas.microsoft.com/office/drawing/2014/main" val="1731184268"/>
                    </a:ext>
                  </a:extLst>
                </a:gridCol>
                <a:gridCol w="442634">
                  <a:extLst>
                    <a:ext uri="{9D8B030D-6E8A-4147-A177-3AD203B41FA5}">
                      <a16:colId xmlns:a16="http://schemas.microsoft.com/office/drawing/2014/main" val="646200157"/>
                    </a:ext>
                  </a:extLst>
                </a:gridCol>
                <a:gridCol w="442634">
                  <a:extLst>
                    <a:ext uri="{9D8B030D-6E8A-4147-A177-3AD203B41FA5}">
                      <a16:colId xmlns:a16="http://schemas.microsoft.com/office/drawing/2014/main" val="2566197725"/>
                    </a:ext>
                  </a:extLst>
                </a:gridCol>
              </a:tblGrid>
              <a:tr h="169653">
                <a:tc gridSpan="11">
                  <a:txBody>
                    <a:bodyPr/>
                    <a:lstStyle/>
                    <a:p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Table 11: Specialised drug treatment settings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77018"/>
                  </a:ext>
                </a:extLst>
              </a:tr>
              <a:tr h="301255"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Provinces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Punjab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Sindh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KPK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Baluchistan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798662"/>
                  </a:ext>
                </a:extLst>
              </a:tr>
              <a:tr h="155516">
                <a:tc>
                  <a:txBody>
                    <a:bodyPr/>
                    <a:lstStyle/>
                    <a:p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Groups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25445"/>
                  </a:ext>
                </a:extLst>
              </a:tr>
              <a:tr h="197928">
                <a:tc>
                  <a:txBody>
                    <a:bodyPr/>
                    <a:lstStyle/>
                    <a:p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Outreach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717135"/>
                  </a:ext>
                </a:extLst>
              </a:tr>
              <a:tr h="201111">
                <a:tc>
                  <a:txBody>
                    <a:bodyPr/>
                    <a:lstStyle/>
                    <a:p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Out-patient drug services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247464"/>
                  </a:ext>
                </a:extLst>
              </a:tr>
              <a:tr h="201111">
                <a:tc>
                  <a:txBody>
                    <a:bodyPr/>
                    <a:lstStyle/>
                    <a:p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In-patient drug services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408614"/>
                  </a:ext>
                </a:extLst>
              </a:tr>
              <a:tr h="201111"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Residential rehabilitation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33522"/>
                  </a:ext>
                </a:extLst>
              </a:tr>
              <a:tr h="201111">
                <a:tc>
                  <a:txBody>
                    <a:bodyPr/>
                    <a:lstStyle/>
                    <a:p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Recovery management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113079"/>
                  </a:ext>
                </a:extLst>
              </a:tr>
              <a:tr h="414225">
                <a:tc>
                  <a:txBody>
                    <a:bodyPr/>
                    <a:lstStyle/>
                    <a:p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Specialised drug treatment in other settings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752859"/>
                  </a:ext>
                </a:extLst>
              </a:tr>
              <a:tr h="311031"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you have a pyramid shaped system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812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133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224674-B733-A645-8D1E-90BD259F63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480216"/>
            <a:ext cx="9144000" cy="568115"/>
          </a:xfrm>
        </p:spPr>
        <p:txBody>
          <a:bodyPr/>
          <a:lstStyle/>
          <a:p>
            <a:r>
              <a:rPr lang="en-US" dirty="0"/>
              <a:t>Recommended specialized drug treatment interventions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88247-84FC-C64A-BAF3-8BE7DE34B7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9512" y="1196752"/>
            <a:ext cx="8964488" cy="1872208"/>
          </a:xfrm>
        </p:spPr>
        <p:txBody>
          <a:bodyPr/>
          <a:lstStyle/>
          <a:p>
            <a:r>
              <a:rPr lang="en-US" dirty="0"/>
              <a:t>Interventions coverage as inadequate or partially inadequate. </a:t>
            </a:r>
          </a:p>
          <a:p>
            <a:r>
              <a:rPr lang="en-US" dirty="0"/>
              <a:t>Amber or Green: NSP; assessment and treatment planning , psychosocial interventions, pharmacological withdrawal, some recovery management </a:t>
            </a:r>
          </a:p>
          <a:p>
            <a:r>
              <a:rPr lang="en-US" dirty="0"/>
              <a:t>Punjab &amp; Sindh rated higher, Baluchistan mainly Red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F6F91-BB39-4B44-A517-E65078639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429000"/>
            <a:ext cx="5328592" cy="3146233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98CD46D4-6048-C842-A90B-F6718FBE2C87}"/>
              </a:ext>
            </a:extLst>
          </p:cNvPr>
          <p:cNvSpPr/>
          <p:nvPr/>
        </p:nvSpPr>
        <p:spPr>
          <a:xfrm>
            <a:off x="1763688" y="4077072"/>
            <a:ext cx="1008112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9B15EC51-D44F-0B47-8FA6-0F5083E84CB2}"/>
              </a:ext>
            </a:extLst>
          </p:cNvPr>
          <p:cNvSpPr/>
          <p:nvPr/>
        </p:nvSpPr>
        <p:spPr>
          <a:xfrm>
            <a:off x="1763688" y="4509591"/>
            <a:ext cx="1008112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75FC3B53-E967-8341-8387-F365E6D59F34}"/>
              </a:ext>
            </a:extLst>
          </p:cNvPr>
          <p:cNvSpPr/>
          <p:nvPr/>
        </p:nvSpPr>
        <p:spPr>
          <a:xfrm flipV="1">
            <a:off x="1763688" y="5373212"/>
            <a:ext cx="1008112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1DF83EA-DD56-0248-A51A-970BBAE9F316}"/>
              </a:ext>
            </a:extLst>
          </p:cNvPr>
          <p:cNvSpPr/>
          <p:nvPr/>
        </p:nvSpPr>
        <p:spPr>
          <a:xfrm>
            <a:off x="1763688" y="5949747"/>
            <a:ext cx="1008112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FFC8C8BB-C045-1148-A20F-11423223A616}"/>
              </a:ext>
            </a:extLst>
          </p:cNvPr>
          <p:cNvSpPr/>
          <p:nvPr/>
        </p:nvSpPr>
        <p:spPr>
          <a:xfrm>
            <a:off x="1763688" y="4876827"/>
            <a:ext cx="1008112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8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0996F-4AFF-234B-859B-3386228177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480216"/>
            <a:ext cx="8352928" cy="568115"/>
          </a:xfrm>
        </p:spPr>
        <p:txBody>
          <a:bodyPr/>
          <a:lstStyle/>
          <a:p>
            <a:r>
              <a:rPr lang="en-US" dirty="0"/>
              <a:t>Acknowledgements: Present result of team work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ED6B6-CD46-5C4A-AC20-6473A1ADFC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512" y="1196752"/>
            <a:ext cx="8784976" cy="5472608"/>
          </a:xfrm>
        </p:spPr>
        <p:txBody>
          <a:bodyPr/>
          <a:lstStyle/>
          <a:p>
            <a:r>
              <a:rPr lang="en-US" b="1" dirty="0"/>
              <a:t>UNODC </a:t>
            </a:r>
          </a:p>
          <a:p>
            <a:pPr lvl="1"/>
            <a:r>
              <a:rPr lang="en-US" dirty="0"/>
              <a:t>Pakistan: Dr Manzoor Ul Haq, Rashda </a:t>
            </a:r>
            <a:r>
              <a:rPr lang="en-US" dirty="0" err="1"/>
              <a:t>Saif</a:t>
            </a:r>
            <a:r>
              <a:rPr lang="en-US" dirty="0"/>
              <a:t> </a:t>
            </a:r>
            <a:r>
              <a:rPr lang="en-US" dirty="0" err="1"/>
              <a:t>Naizi</a:t>
            </a:r>
            <a:r>
              <a:rPr lang="en-US" dirty="0"/>
              <a:t>, Ahmed Nawaz (consultants: Zahid Khan, Dr Arif Wafa, Dr </a:t>
            </a:r>
            <a:r>
              <a:rPr lang="en-US" dirty="0" err="1"/>
              <a:t>Nael</a:t>
            </a:r>
            <a:r>
              <a:rPr lang="en-US" dirty="0"/>
              <a:t> Hasan)</a:t>
            </a:r>
          </a:p>
          <a:p>
            <a:pPr lvl="1"/>
            <a:r>
              <a:rPr lang="en-US" dirty="0"/>
              <a:t>UNODC CA: Dr Jeremy Milson and UNODC PTRS Vienna: Anja Busse, Dr Wataru Kashino</a:t>
            </a:r>
          </a:p>
          <a:p>
            <a:r>
              <a:rPr lang="en-US" dirty="0"/>
              <a:t>Senior Joint Secretary MCN </a:t>
            </a:r>
            <a:r>
              <a:rPr lang="en-US" dirty="0" err="1"/>
              <a:t>Mr</a:t>
            </a:r>
            <a:r>
              <a:rPr lang="en-US" dirty="0"/>
              <a:t> Sabino </a:t>
            </a:r>
            <a:r>
              <a:rPr lang="en-US" dirty="0" err="1"/>
              <a:t>Sakinda</a:t>
            </a:r>
            <a:r>
              <a:rPr lang="en-US" dirty="0"/>
              <a:t> Jalal Ministry of Narcotics Control, Pakistan Government </a:t>
            </a:r>
          </a:p>
          <a:p>
            <a:r>
              <a:rPr lang="en-GB" dirty="0"/>
              <a:t>Dr Samra Mazhar, Deputy Director of Programs, Ministry of National Health Services, Regulations &amp; Coordination </a:t>
            </a:r>
            <a:endParaRPr lang="en-US" dirty="0"/>
          </a:p>
          <a:p>
            <a:r>
              <a:rPr lang="en-US" dirty="0"/>
              <a:t>INL funding the work and </a:t>
            </a:r>
            <a:r>
              <a:rPr lang="en-US" dirty="0" err="1"/>
              <a:t>Christan</a:t>
            </a:r>
            <a:r>
              <a:rPr lang="en-US" dirty="0"/>
              <a:t> Martinez </a:t>
            </a:r>
            <a:r>
              <a:rPr lang="en-US" dirty="0" err="1"/>
              <a:t>LuSane</a:t>
            </a:r>
            <a:endParaRPr lang="en-US" dirty="0"/>
          </a:p>
          <a:p>
            <a:r>
              <a:rPr lang="en-US" dirty="0"/>
              <a:t>Expert participants from Pakistan: this was genuine co-production: analysis of systems and redesign recommendations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84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6365EC-90BC-6F40-987C-94716EF972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59F8-E047-1F40-95AA-048565FA2C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1520" y="1268760"/>
            <a:ext cx="8640960" cy="54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public resources for free or affordable treatment</a:t>
            </a:r>
          </a:p>
          <a:p>
            <a:r>
              <a:rPr lang="en-US" dirty="0"/>
              <a:t>In-patient beds in MH hospitals</a:t>
            </a:r>
          </a:p>
          <a:p>
            <a:r>
              <a:rPr lang="en-US" dirty="0"/>
              <a:t>ANF activities</a:t>
            </a:r>
          </a:p>
          <a:p>
            <a:r>
              <a:rPr lang="en-US" dirty="0"/>
              <a:t>Doner funding – particularly for training</a:t>
            </a:r>
          </a:p>
          <a:p>
            <a:r>
              <a:rPr lang="en-US" dirty="0"/>
              <a:t>Private sector services – unknown size and quality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- Little knowledge in participants about how much resource. Comments about resources in silo’s. Some questions about how resources are used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Clarity would be helpful to aid planning</a:t>
            </a:r>
          </a:p>
        </p:txBody>
      </p:sp>
    </p:spTree>
    <p:extLst>
      <p:ext uri="{BB962C8B-B14F-4D97-AF65-F5344CB8AC3E}">
        <p14:creationId xmlns:p14="http://schemas.microsoft.com/office/powerpoint/2010/main" val="1696186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B0FD2B-3038-D740-9566-806951674C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System quality interventions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CF24E-6DFA-A44B-97D0-F0E2E7B456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1520" y="1418073"/>
            <a:ext cx="8712968" cy="2803015"/>
          </a:xfrm>
        </p:spPr>
        <p:txBody>
          <a:bodyPr/>
          <a:lstStyle/>
          <a:p>
            <a:r>
              <a:rPr lang="en-US" dirty="0"/>
              <a:t>No national data system for specialized drug treatment. </a:t>
            </a:r>
          </a:p>
          <a:p>
            <a:r>
              <a:rPr lang="en-US" dirty="0"/>
              <a:t>Some work on quality standards – HealthCare Commission particularly Punjab</a:t>
            </a:r>
          </a:p>
          <a:p>
            <a:r>
              <a:rPr lang="en-US" dirty="0"/>
              <a:t>Workforce development activities but not strategic approach</a:t>
            </a:r>
          </a:p>
          <a:p>
            <a:r>
              <a:rPr lang="en-US" dirty="0"/>
              <a:t>Activities to tackle stigma and discrimination thought critical but rated inadequate/ partially inadequate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0EDA82-CC30-7248-8FE6-8DD8D3F8A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834604"/>
              </p:ext>
            </p:extLst>
          </p:nvPr>
        </p:nvGraphicFramePr>
        <p:xfrm>
          <a:off x="899592" y="4221088"/>
          <a:ext cx="7272807" cy="2156695"/>
        </p:xfrm>
        <a:graphic>
          <a:graphicData uri="http://schemas.openxmlformats.org/drawingml/2006/table">
            <a:tbl>
              <a:tblPr firstRow="1" firstCol="1" bandRow="1"/>
              <a:tblGrid>
                <a:gridCol w="2276532">
                  <a:extLst>
                    <a:ext uri="{9D8B030D-6E8A-4147-A177-3AD203B41FA5}">
                      <a16:colId xmlns:a16="http://schemas.microsoft.com/office/drawing/2014/main" val="1403160949"/>
                    </a:ext>
                  </a:extLst>
                </a:gridCol>
                <a:gridCol w="678540">
                  <a:extLst>
                    <a:ext uri="{9D8B030D-6E8A-4147-A177-3AD203B41FA5}">
                      <a16:colId xmlns:a16="http://schemas.microsoft.com/office/drawing/2014/main" val="1414058188"/>
                    </a:ext>
                  </a:extLst>
                </a:gridCol>
                <a:gridCol w="110357">
                  <a:extLst>
                    <a:ext uri="{9D8B030D-6E8A-4147-A177-3AD203B41FA5}">
                      <a16:colId xmlns:a16="http://schemas.microsoft.com/office/drawing/2014/main" val="463627233"/>
                    </a:ext>
                  </a:extLst>
                </a:gridCol>
                <a:gridCol w="573922">
                  <a:extLst>
                    <a:ext uri="{9D8B030D-6E8A-4147-A177-3AD203B41FA5}">
                      <a16:colId xmlns:a16="http://schemas.microsoft.com/office/drawing/2014/main" val="3654577325"/>
                    </a:ext>
                  </a:extLst>
                </a:gridCol>
                <a:gridCol w="543715">
                  <a:extLst>
                    <a:ext uri="{9D8B030D-6E8A-4147-A177-3AD203B41FA5}">
                      <a16:colId xmlns:a16="http://schemas.microsoft.com/office/drawing/2014/main" val="913887796"/>
                    </a:ext>
                  </a:extLst>
                </a:gridCol>
                <a:gridCol w="110357">
                  <a:extLst>
                    <a:ext uri="{9D8B030D-6E8A-4147-A177-3AD203B41FA5}">
                      <a16:colId xmlns:a16="http://schemas.microsoft.com/office/drawing/2014/main" val="1555576139"/>
                    </a:ext>
                  </a:extLst>
                </a:gridCol>
                <a:gridCol w="571712">
                  <a:extLst>
                    <a:ext uri="{9D8B030D-6E8A-4147-A177-3AD203B41FA5}">
                      <a16:colId xmlns:a16="http://schemas.microsoft.com/office/drawing/2014/main" val="945660515"/>
                    </a:ext>
                  </a:extLst>
                </a:gridCol>
                <a:gridCol w="263754">
                  <a:extLst>
                    <a:ext uri="{9D8B030D-6E8A-4147-A177-3AD203B41FA5}">
                      <a16:colId xmlns:a16="http://schemas.microsoft.com/office/drawing/2014/main" val="772978868"/>
                    </a:ext>
                  </a:extLst>
                </a:gridCol>
                <a:gridCol w="264490">
                  <a:extLst>
                    <a:ext uri="{9D8B030D-6E8A-4147-A177-3AD203B41FA5}">
                      <a16:colId xmlns:a16="http://schemas.microsoft.com/office/drawing/2014/main" val="3846315352"/>
                    </a:ext>
                  </a:extLst>
                </a:gridCol>
                <a:gridCol w="269647">
                  <a:extLst>
                    <a:ext uri="{9D8B030D-6E8A-4147-A177-3AD203B41FA5}">
                      <a16:colId xmlns:a16="http://schemas.microsoft.com/office/drawing/2014/main" val="2725023320"/>
                    </a:ext>
                  </a:extLst>
                </a:gridCol>
                <a:gridCol w="269647">
                  <a:extLst>
                    <a:ext uri="{9D8B030D-6E8A-4147-A177-3AD203B41FA5}">
                      <a16:colId xmlns:a16="http://schemas.microsoft.com/office/drawing/2014/main" val="740988281"/>
                    </a:ext>
                  </a:extLst>
                </a:gridCol>
                <a:gridCol w="609286">
                  <a:extLst>
                    <a:ext uri="{9D8B030D-6E8A-4147-A177-3AD203B41FA5}">
                      <a16:colId xmlns:a16="http://schemas.microsoft.com/office/drawing/2014/main" val="1465613376"/>
                    </a:ext>
                  </a:extLst>
                </a:gridCol>
                <a:gridCol w="730848">
                  <a:extLst>
                    <a:ext uri="{9D8B030D-6E8A-4147-A177-3AD203B41FA5}">
                      <a16:colId xmlns:a16="http://schemas.microsoft.com/office/drawing/2014/main" val="1431008762"/>
                    </a:ext>
                  </a:extLst>
                </a:gridCol>
              </a:tblGrid>
              <a:tr h="230647">
                <a:tc gridSpan="13"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Table 13: System quality interventions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658455"/>
                  </a:ext>
                </a:extLst>
              </a:tr>
              <a:tr h="211425">
                <a:tc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Provinces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Punjab *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Sindh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KPK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Baluchistan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828908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2/3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858009"/>
                  </a:ext>
                </a:extLst>
              </a:tr>
              <a:tr h="422849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System data system for drug use disorder treatment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039279"/>
                  </a:ext>
                </a:extLst>
              </a:tr>
              <a:tr h="422849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Quality standards and a quality improvement mechanism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657124"/>
                  </a:ext>
                </a:extLst>
              </a:tr>
              <a:tr h="211425"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Workforce Development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21620"/>
                  </a:ext>
                </a:extLst>
              </a:tr>
              <a:tr h="422849"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Activities to reduce stigma and discrimination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36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257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8B046-2AC6-1342-A841-9793F75AB6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520" y="480216"/>
            <a:ext cx="8136904" cy="568115"/>
          </a:xfrm>
        </p:spPr>
        <p:txBody>
          <a:bodyPr/>
          <a:lstStyle/>
          <a:p>
            <a:r>
              <a:rPr lang="en-US" sz="2800" dirty="0"/>
              <a:t>What ‘shape’ current Provincial systems? 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E790-8266-6449-A93A-FED5FC0B6D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1520" y="1628800"/>
            <a:ext cx="8136904" cy="45943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           Punjab 				Sindh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132DF-E823-5C41-8B84-D9FD372D9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71576"/>
            <a:ext cx="4283968" cy="3212976"/>
          </a:xfrm>
          <a:prstGeom prst="rect">
            <a:avLst/>
          </a:prstGeom>
          <a:ln>
            <a:solidFill>
              <a:srgbClr val="004899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04C78F-79E4-5F47-85AA-86DDDB5F3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130565"/>
            <a:ext cx="4283968" cy="3212976"/>
          </a:xfrm>
          <a:prstGeom prst="rect">
            <a:avLst/>
          </a:prstGeom>
          <a:ln>
            <a:solidFill>
              <a:srgbClr val="004899"/>
            </a:solidFill>
          </a:ln>
        </p:spPr>
      </p:pic>
    </p:spTree>
    <p:extLst>
      <p:ext uri="{BB962C8B-B14F-4D97-AF65-F5344CB8AC3E}">
        <p14:creationId xmlns:p14="http://schemas.microsoft.com/office/powerpoint/2010/main" val="2940469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F3C73-4674-7441-9895-D73ADE172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83" y="2024053"/>
            <a:ext cx="4248714" cy="3256109"/>
          </a:xfrm>
          <a:prstGeom prst="rect">
            <a:avLst/>
          </a:prstGeom>
          <a:solidFill>
            <a:srgbClr val="004899"/>
          </a:solidFill>
          <a:ln w="28575">
            <a:solidFill>
              <a:srgbClr val="004899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23852-CC0E-AB48-8F8E-16E576F61E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536" y="480216"/>
            <a:ext cx="7992888" cy="568115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What ‘shape’ current Provincial systems?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59BFF2-2A7F-4948-835F-2AFE8BB043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0169" y="1268760"/>
            <a:ext cx="8703662" cy="755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/>
              <a:t>KPK                                Baluchistan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E9860-6CE0-6744-B75E-FC9D09536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69" y="2024053"/>
            <a:ext cx="4248715" cy="3256109"/>
          </a:xfrm>
          <a:prstGeom prst="rect">
            <a:avLst/>
          </a:prstGeom>
          <a:solidFill>
            <a:srgbClr val="004899"/>
          </a:solidFill>
          <a:ln w="28575">
            <a:solidFill>
              <a:srgbClr val="004899"/>
            </a:solidFill>
          </a:ln>
        </p:spPr>
      </p:pic>
    </p:spTree>
    <p:extLst>
      <p:ext uri="{BB962C8B-B14F-4D97-AF65-F5344CB8AC3E}">
        <p14:creationId xmlns:p14="http://schemas.microsoft.com/office/powerpoint/2010/main" val="1011406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8B046-2AC6-1342-A841-9793F75AB6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Participant recommended system redesign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E790-8266-6449-A93A-FED5FC0B6D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504" y="1268760"/>
            <a:ext cx="8856984" cy="5472608"/>
          </a:xfrm>
        </p:spPr>
        <p:txBody>
          <a:bodyPr/>
          <a:lstStyle/>
          <a:p>
            <a:r>
              <a:rPr lang="en-US" dirty="0"/>
              <a:t>Better </a:t>
            </a:r>
            <a:r>
              <a:rPr lang="en-US" dirty="0" err="1"/>
              <a:t>co-ordinated</a:t>
            </a:r>
            <a:r>
              <a:rPr lang="en-US" dirty="0"/>
              <a:t> planning and transparency</a:t>
            </a:r>
          </a:p>
          <a:p>
            <a:r>
              <a:rPr lang="en-US" dirty="0"/>
              <a:t>Create a ‘pyramid’ shaped system in each Province</a:t>
            </a:r>
          </a:p>
          <a:p>
            <a:r>
              <a:rPr lang="en-US" dirty="0"/>
              <a:t>‘Increase treatment coverage (different ways suggested) </a:t>
            </a:r>
          </a:p>
          <a:p>
            <a:pPr lvl="1"/>
            <a:r>
              <a:rPr lang="en-US" sz="2400" dirty="0"/>
              <a:t>Expand specialized out-patient treatment </a:t>
            </a:r>
          </a:p>
          <a:p>
            <a:pPr lvl="1"/>
            <a:r>
              <a:rPr lang="en-US" sz="2400" dirty="0"/>
              <a:t>Expand recovery support and mutual aid</a:t>
            </a:r>
          </a:p>
          <a:p>
            <a:pPr lvl="1"/>
            <a:r>
              <a:rPr lang="en-US" sz="2400" dirty="0"/>
              <a:t>Expand primary care interventions and social care (use national infrastructure) </a:t>
            </a:r>
          </a:p>
          <a:p>
            <a:pPr lvl="1"/>
            <a:r>
              <a:rPr lang="en-US" sz="2400" dirty="0"/>
              <a:t>Increase treatment for people with mild to moderate issues </a:t>
            </a:r>
          </a:p>
          <a:p>
            <a:pPr lvl="1"/>
            <a:r>
              <a:rPr lang="en-US" sz="2400" dirty="0"/>
              <a:t>Targeted help women, students, poor,  rural areas</a:t>
            </a:r>
          </a:p>
          <a:p>
            <a:r>
              <a:rPr lang="en-US" dirty="0"/>
              <a:t>Tackle Stigma</a:t>
            </a:r>
          </a:p>
          <a:p>
            <a:r>
              <a:rPr lang="en-US" dirty="0"/>
              <a:t>Need data on need and numbers in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49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86ACF1-560B-B345-8D71-4361036FFA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C0776-04DF-D34B-B87C-7C105C1401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1520" y="1196752"/>
            <a:ext cx="6653486" cy="5498806"/>
          </a:xfrm>
        </p:spPr>
        <p:txBody>
          <a:bodyPr/>
          <a:lstStyle/>
          <a:p>
            <a:r>
              <a:rPr lang="en-US" dirty="0"/>
              <a:t>Treatment model is ‘acute’ rather than ‘recovery-orientated’. </a:t>
            </a:r>
          </a:p>
          <a:p>
            <a:r>
              <a:rPr lang="en-US" dirty="0"/>
              <a:t>Current system is high cost, low volume </a:t>
            </a:r>
          </a:p>
          <a:p>
            <a:r>
              <a:rPr lang="en-US" dirty="0"/>
              <a:t>Lack of aftercare and recovery support likely high levels of relapse and overdose death</a:t>
            </a:r>
          </a:p>
          <a:p>
            <a:r>
              <a:rPr lang="en-US" dirty="0"/>
              <a:t>Significant lack of opioid medication assisted treatment and overdose prevention medication, mutual aid and recovery support</a:t>
            </a:r>
          </a:p>
          <a:p>
            <a:r>
              <a:rPr lang="en-US" dirty="0"/>
              <a:t>Few options for people not seeking abstinence</a:t>
            </a:r>
          </a:p>
          <a:p>
            <a:r>
              <a:rPr lang="en-US" dirty="0"/>
              <a:t>Tackling Stigma thought critical</a:t>
            </a:r>
          </a:p>
          <a:p>
            <a:r>
              <a:rPr lang="en-US" dirty="0"/>
              <a:t>Improve across all 5 system standards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text, green&#10;&#10;Description automatically generated">
            <a:extLst>
              <a:ext uri="{FF2B5EF4-FFF2-40B4-BE49-F238E27FC236}">
                <a16:creationId xmlns:a16="http://schemas.microsoft.com/office/drawing/2014/main" id="{E7D47161-F854-E247-B347-6D9FF2307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06" y="1196752"/>
            <a:ext cx="2020685" cy="2830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F98650-1E1C-3446-BE23-046F29266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349" y="4191939"/>
            <a:ext cx="1767998" cy="25036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0091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86ACF1-560B-B345-8D71-4361036FFA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C0776-04DF-D34B-B87C-7C105C1401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9512" y="1196752"/>
            <a:ext cx="8784976" cy="5181032"/>
          </a:xfrm>
        </p:spPr>
        <p:txBody>
          <a:bodyPr/>
          <a:lstStyle/>
          <a:p>
            <a:r>
              <a:rPr lang="en-US" dirty="0"/>
              <a:t>Work to do </a:t>
            </a:r>
          </a:p>
          <a:p>
            <a:r>
              <a:rPr lang="en-US" dirty="0"/>
              <a:t>Consensus from participants to bring system in line with international guidance</a:t>
            </a:r>
          </a:p>
          <a:p>
            <a:r>
              <a:rPr lang="en-US" dirty="0"/>
              <a:t>Government commitment for this work</a:t>
            </a:r>
          </a:p>
          <a:p>
            <a:pPr lvl="1"/>
            <a:r>
              <a:rPr lang="en-US" dirty="0"/>
              <a:t>Senior Joint Secretary MCN </a:t>
            </a:r>
            <a:r>
              <a:rPr lang="en-US" dirty="0" err="1"/>
              <a:t>Mr</a:t>
            </a:r>
            <a:r>
              <a:rPr lang="en-US" dirty="0"/>
              <a:t> Sabino </a:t>
            </a:r>
            <a:r>
              <a:rPr lang="en-US" dirty="0" err="1"/>
              <a:t>Sakinda</a:t>
            </a:r>
            <a:r>
              <a:rPr lang="en-US" dirty="0"/>
              <a:t> Jalal MNC</a:t>
            </a:r>
          </a:p>
          <a:p>
            <a:pPr lvl="1"/>
            <a:r>
              <a:rPr lang="en-GB" dirty="0"/>
              <a:t>Dr Samra Mazhar, Deputy Director of Programs, NHSRC</a:t>
            </a:r>
          </a:p>
          <a:p>
            <a:pPr lvl="1"/>
            <a:r>
              <a:rPr lang="en-GB" dirty="0"/>
              <a:t>National Anti-Narcotics Policy and draft Bill for New Agency</a:t>
            </a:r>
          </a:p>
          <a:p>
            <a:r>
              <a:rPr lang="en-GB" dirty="0"/>
              <a:t>Support from UNODC and INL </a:t>
            </a:r>
          </a:p>
          <a:p>
            <a:r>
              <a:rPr lang="en-GB" dirty="0"/>
              <a:t>ISSUP Pakistan – many excellent professionals committed to improving quality – please think systems as well as services</a:t>
            </a:r>
          </a:p>
          <a:p>
            <a:r>
              <a:rPr lang="en-GB" dirty="0"/>
              <a:t>Thank you for the opportunity to facilitate this work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6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444D-01CE-C849-A863-3A2E613A13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UNODC System QA Training outline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CCBC4-800E-644A-95AF-0F12B8D2DF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9512" y="1196752"/>
            <a:ext cx="8964488" cy="566124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Aims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899"/>
                </a:solidFill>
              </a:rPr>
              <a:t>Gain knowledge of ‘The Standards’ (WHO/UNODC 2020)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4899"/>
                </a:solidFill>
              </a:rPr>
              <a:t>Analyse</a:t>
            </a:r>
            <a:r>
              <a:rPr lang="en-US" dirty="0">
                <a:solidFill>
                  <a:srgbClr val="004899"/>
                </a:solidFill>
              </a:rPr>
              <a:t> national/provincial systems against ‘The Standards’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899"/>
                </a:solidFill>
              </a:rPr>
              <a:t>Participants recommend system redesign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Training</a:t>
            </a:r>
          </a:p>
          <a:p>
            <a:r>
              <a:rPr lang="en-US" sz="2000" dirty="0"/>
              <a:t>National Stakeholder training October 2020 – 14 participants</a:t>
            </a:r>
          </a:p>
          <a:p>
            <a:r>
              <a:rPr lang="en-US" sz="2000" dirty="0"/>
              <a:t>4 Provincial trainings March 2021: Punjab; Sindh; KPK; Baluchistan – (61)</a:t>
            </a:r>
          </a:p>
          <a:p>
            <a:r>
              <a:rPr lang="en-US" sz="2000" dirty="0"/>
              <a:t>Internet based training (via </a:t>
            </a:r>
            <a:r>
              <a:rPr lang="en-US" sz="2000" dirty="0" err="1"/>
              <a:t>MTeams</a:t>
            </a:r>
            <a:r>
              <a:rPr lang="en-US" sz="2000" dirty="0"/>
              <a:t>), 4 days  x 4.5 </a:t>
            </a:r>
            <a:r>
              <a:rPr lang="en-US" sz="2000" dirty="0" err="1"/>
              <a:t>hrs</a:t>
            </a:r>
            <a:r>
              <a:rPr lang="en-US" sz="2000" dirty="0"/>
              <a:t> a day</a:t>
            </a:r>
          </a:p>
          <a:p>
            <a:r>
              <a:rPr lang="en-US" sz="2000" dirty="0"/>
              <a:t>Very interactive: plenary, breakouts, feedback, discussion (Urdu/English)</a:t>
            </a:r>
          </a:p>
          <a:p>
            <a:pPr marL="0" indent="0">
              <a:buNone/>
            </a:pPr>
            <a:r>
              <a:rPr lang="en-US" b="1" dirty="0"/>
              <a:t>Training evaluation ratings: </a:t>
            </a:r>
          </a:p>
          <a:p>
            <a:r>
              <a:rPr lang="en-US" sz="2000" dirty="0"/>
              <a:t>National 4.65 out of 5, Provincial training 4.55 out of 5</a:t>
            </a:r>
          </a:p>
        </p:txBody>
      </p:sp>
    </p:spTree>
    <p:extLst>
      <p:ext uri="{BB962C8B-B14F-4D97-AF65-F5344CB8AC3E}">
        <p14:creationId xmlns:p14="http://schemas.microsoft.com/office/powerpoint/2010/main" val="2867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44DFFF-EA83-4215-BE78-B92FEB1EE6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270" y="480216"/>
            <a:ext cx="8296773" cy="568115"/>
          </a:xfrm>
        </p:spPr>
        <p:txBody>
          <a:bodyPr/>
          <a:lstStyle/>
          <a:p>
            <a:r>
              <a:rPr lang="de-AT" dirty="0"/>
              <a:t> `</a:t>
            </a:r>
            <a:r>
              <a:rPr lang="de-AT" i="1" dirty="0"/>
              <a:t>the Standards</a:t>
            </a:r>
            <a:r>
              <a:rPr lang="de-AT" dirty="0"/>
              <a:t>‘ WHO/UNODC 2020 – quick </a:t>
            </a:r>
            <a:r>
              <a:rPr lang="de-AT" dirty="0" err="1"/>
              <a:t>recap</a:t>
            </a:r>
            <a:endParaRPr lang="de-AT" dirty="0"/>
          </a:p>
          <a:p>
            <a:endParaRPr lang="de-A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A10628-D7E5-4794-BEC0-257170FBBC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63888" y="1196753"/>
            <a:ext cx="5580112" cy="5181031"/>
          </a:xfrm>
        </p:spPr>
        <p:txBody>
          <a:bodyPr/>
          <a:lstStyle/>
          <a:p>
            <a:r>
              <a:rPr lang="de-AT" dirty="0"/>
              <a:t>By WHO and UNODC  and international experts from all </a:t>
            </a:r>
            <a:r>
              <a:rPr lang="de-AT" dirty="0" err="1"/>
              <a:t>regions</a:t>
            </a:r>
            <a:endParaRPr lang="de-AT" dirty="0"/>
          </a:p>
          <a:p>
            <a:r>
              <a:rPr lang="de-AT" dirty="0"/>
              <a:t>Signed off by all UN Member States</a:t>
            </a:r>
          </a:p>
          <a:p>
            <a:r>
              <a:rPr lang="de-AT" dirty="0" err="1"/>
              <a:t>Designed</a:t>
            </a:r>
            <a:r>
              <a:rPr lang="de-AT" dirty="0"/>
              <a:t> to help countries plan and </a:t>
            </a:r>
            <a:r>
              <a:rPr lang="de-AT" dirty="0" err="1"/>
              <a:t>deliver</a:t>
            </a:r>
            <a:r>
              <a:rPr lang="de-AT" dirty="0"/>
              <a:t> treatment of </a:t>
            </a:r>
            <a:r>
              <a:rPr lang="en-GB" dirty="0"/>
              <a:t>drug use disorders systems and services </a:t>
            </a:r>
            <a:r>
              <a:rPr lang="de-AT" dirty="0" err="1"/>
              <a:t>based</a:t>
            </a:r>
            <a:r>
              <a:rPr lang="de-AT" dirty="0"/>
              <a:t> on </a:t>
            </a:r>
            <a:r>
              <a:rPr lang="de-AT" dirty="0" err="1"/>
              <a:t>scientific</a:t>
            </a:r>
            <a:r>
              <a:rPr lang="de-AT" dirty="0"/>
              <a:t> evidence</a:t>
            </a:r>
          </a:p>
          <a:p>
            <a:r>
              <a:rPr lang="en-GB" i="1" dirty="0">
                <a:solidFill>
                  <a:srgbClr val="0070C0"/>
                </a:solidFill>
              </a:rPr>
              <a:t>‘the Standards’ 2020</a:t>
            </a:r>
            <a:r>
              <a:rPr lang="en-GB" i="1" dirty="0"/>
              <a:t> </a:t>
            </a:r>
            <a:r>
              <a:rPr lang="en-GB" dirty="0"/>
              <a:t>are aspirational and will take time to achieve</a:t>
            </a:r>
          </a:p>
          <a:p>
            <a:r>
              <a:rPr lang="en-GB" dirty="0"/>
              <a:t>Primary focus is drug use disorders but principles also apply to alcohol and mental health disorders</a:t>
            </a:r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9B1D75-CF30-3649-BC40-C03F0E9937D2}"/>
              </a:ext>
            </a:extLst>
          </p:cNvPr>
          <p:cNvSpPr txBox="1"/>
          <p:nvPr/>
        </p:nvSpPr>
        <p:spPr>
          <a:xfrm>
            <a:off x="8455044" y="6165304"/>
            <a:ext cx="365428" cy="604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SzPct val="80000"/>
            </a:pP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1848F5A-0FAF-2340-9B6A-26D230608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2951710" cy="41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7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9D82ABB-B0FC-4209-8EED-33DB6D22A7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536" y="480216"/>
            <a:ext cx="7992888" cy="568115"/>
          </a:xfrm>
        </p:spPr>
        <p:txBody>
          <a:bodyPr/>
          <a:lstStyle/>
          <a:p>
            <a:r>
              <a:rPr lang="en-US" dirty="0"/>
              <a:t>System organization pyramid</a:t>
            </a:r>
          </a:p>
        </p:txBody>
      </p:sp>
      <p:pic>
        <p:nvPicPr>
          <p:cNvPr id="32" name="Picture 3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86D299-04CE-AF4C-A25A-B1EED8A922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8674" y="1588886"/>
            <a:ext cx="5299430" cy="46933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7D1607-BAC6-AB4D-A18B-4F3F8301A2DE}"/>
              </a:ext>
            </a:extLst>
          </p:cNvPr>
          <p:cNvSpPr txBox="1"/>
          <p:nvPr/>
        </p:nvSpPr>
        <p:spPr>
          <a:xfrm>
            <a:off x="5321243" y="1196752"/>
            <a:ext cx="3499230" cy="532453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en-US" sz="2000" b="1" dirty="0"/>
              <a:t>Key points</a:t>
            </a:r>
          </a:p>
          <a:p>
            <a:pPr>
              <a:buSzPct val="80000"/>
            </a:pPr>
            <a:endParaRPr lang="en-US" sz="2000" b="1" dirty="0"/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Offer the </a:t>
            </a:r>
            <a:r>
              <a:rPr lang="en-US" sz="2000" b="1" dirty="0"/>
              <a:t>most effective, least invasive and lowest cost intervention first </a:t>
            </a:r>
            <a:r>
              <a:rPr lang="en-US" sz="2000" dirty="0"/>
              <a:t>– in line with Public Health principles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sz="2000" b="1" dirty="0"/>
              <a:t>Public investment should match the volume and type of treatment needed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sz="2000" b="1" dirty="0"/>
              <a:t>Most people can be treated in the community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We need </a:t>
            </a:r>
            <a:r>
              <a:rPr lang="en-US" sz="2000" b="1" dirty="0"/>
              <a:t>a system approach to meet need - </a:t>
            </a:r>
            <a:r>
              <a:rPr lang="en-US" sz="2000" dirty="0"/>
              <a:t>not individual services working in isolation</a:t>
            </a:r>
          </a:p>
        </p:txBody>
      </p:sp>
    </p:spTree>
    <p:extLst>
      <p:ext uri="{BB962C8B-B14F-4D97-AF65-F5344CB8AC3E}">
        <p14:creationId xmlns:p14="http://schemas.microsoft.com/office/powerpoint/2010/main" val="33946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6D0AFA-9FCB-43EB-9C3A-063AF5E00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Drug use disorder treatment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E12EE-54D6-4260-B5F0-0471F74A5B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1520" y="1268760"/>
            <a:ext cx="8892480" cy="5256584"/>
          </a:xfrm>
        </p:spPr>
        <p:txBody>
          <a:bodyPr/>
          <a:lstStyle/>
          <a:p>
            <a:r>
              <a:rPr lang="en-US" sz="2000" b="1" dirty="0"/>
              <a:t>Drug use disorders are complex bio-psychosocial health conditions </a:t>
            </a:r>
            <a:endParaRPr lang="en-US" sz="2000" dirty="0"/>
          </a:p>
          <a:p>
            <a:r>
              <a:rPr lang="en-US" sz="2000" dirty="0"/>
              <a:t>Drug use disorders are a </a:t>
            </a:r>
            <a:r>
              <a:rPr lang="en-US" sz="2000" b="1" dirty="0"/>
              <a:t>spectrum disorder </a:t>
            </a:r>
            <a:r>
              <a:rPr lang="en-US" sz="2000" dirty="0"/>
              <a:t>from low to high severity and complexity of need</a:t>
            </a:r>
          </a:p>
          <a:p>
            <a:r>
              <a:rPr lang="en-GB" sz="2000" dirty="0"/>
              <a:t>Organise</a:t>
            </a:r>
            <a:r>
              <a:rPr lang="en-US" sz="2000" dirty="0"/>
              <a:t> local </a:t>
            </a:r>
            <a:r>
              <a:rPr lang="en-US" sz="2000" b="1" dirty="0"/>
              <a:t>systems to </a:t>
            </a:r>
            <a:r>
              <a:rPr lang="en-US" sz="2000" dirty="0"/>
              <a:t>meet the </a:t>
            </a:r>
            <a:r>
              <a:rPr lang="en-US" sz="2000" b="1" dirty="0"/>
              <a:t>varied needs</a:t>
            </a:r>
          </a:p>
          <a:p>
            <a:r>
              <a:rPr lang="en-US" sz="2000" b="1" dirty="0"/>
              <a:t>Recovery-orientated system </a:t>
            </a:r>
            <a:r>
              <a:rPr lang="en-US" sz="2000" dirty="0"/>
              <a:t>for those with chronic and relapsing dependence – support over time and help to build recovery capital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de-AT" sz="2400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18CBAF-F712-EA4F-8C3E-A4E6F7310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" y="3849006"/>
            <a:ext cx="4320480" cy="291847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E3E8E02-E2A1-E04A-A2C7-0C4279921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4344729"/>
              </p:ext>
            </p:extLst>
          </p:nvPr>
        </p:nvGraphicFramePr>
        <p:xfrm>
          <a:off x="4788498" y="3849006"/>
          <a:ext cx="3815950" cy="2676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393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5623E3-640D-4FD0-B273-6CCE768F7E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System and service standards 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9BE2314-77B0-450A-97CE-B62382C62B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Drug treatment system planning &amp; funding influences all service &amp; patient outcomes</a:t>
            </a:r>
            <a:r>
              <a:rPr lang="de-AT" dirty="0"/>
              <a:t>.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243581A-07F0-4D1D-B94D-A6D3350E4ED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7" r="571" b="6785"/>
          <a:stretch/>
        </p:blipFill>
        <p:spPr>
          <a:xfrm>
            <a:off x="755575" y="2708920"/>
            <a:ext cx="7350355" cy="39814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7FCF38E-1C12-414E-86CC-0D0FC71328FC}"/>
              </a:ext>
            </a:extLst>
          </p:cNvPr>
          <p:cNvGrpSpPr/>
          <p:nvPr/>
        </p:nvGrpSpPr>
        <p:grpSpPr>
          <a:xfrm>
            <a:off x="3580823" y="4123308"/>
            <a:ext cx="2334398" cy="745610"/>
            <a:chOff x="3580823" y="4123308"/>
            <a:chExt cx="2334398" cy="74561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1D21E1-D64B-41E9-9CCB-9BFBAB94E766}"/>
                </a:ext>
              </a:extLst>
            </p:cNvPr>
            <p:cNvSpPr txBox="1"/>
            <p:nvPr/>
          </p:nvSpPr>
          <p:spPr>
            <a:xfrm rot="-300000">
              <a:off x="4872803" y="4123308"/>
              <a:ext cx="1042418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SzPct val="80000"/>
              </a:pPr>
              <a:r>
                <a:rPr lang="de-AT" sz="1600" b="1" dirty="0">
                  <a:solidFill>
                    <a:srgbClr val="004899"/>
                  </a:solidFill>
                </a:rPr>
                <a:t>Service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14EAC5-1B97-4C00-A12A-5763008E8A53}"/>
                </a:ext>
              </a:extLst>
            </p:cNvPr>
            <p:cNvSpPr txBox="1"/>
            <p:nvPr/>
          </p:nvSpPr>
          <p:spPr>
            <a:xfrm rot="-120000">
              <a:off x="3580823" y="4530364"/>
              <a:ext cx="1008112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SzPct val="80000"/>
              </a:pPr>
              <a:r>
                <a:rPr lang="de-AT" sz="1600" b="1" dirty="0">
                  <a:solidFill>
                    <a:srgbClr val="004899"/>
                  </a:solidFill>
                </a:rPr>
                <a:t>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848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UNODC System QA standards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941E833-1CCA-284B-9456-C375E32D1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371912"/>
              </p:ext>
            </p:extLst>
          </p:nvPr>
        </p:nvGraphicFramePr>
        <p:xfrm>
          <a:off x="251520" y="1412776"/>
          <a:ext cx="8712968" cy="4856657"/>
        </p:xfrm>
        <a:graphic>
          <a:graphicData uri="http://schemas.openxmlformats.org/drawingml/2006/table">
            <a:tbl>
              <a:tblPr firstRow="1" firstCol="1" bandRow="1"/>
              <a:tblGrid>
                <a:gridCol w="653473">
                  <a:extLst>
                    <a:ext uri="{9D8B030D-6E8A-4147-A177-3AD203B41FA5}">
                      <a16:colId xmlns:a16="http://schemas.microsoft.com/office/drawing/2014/main" val="2253669873"/>
                    </a:ext>
                  </a:extLst>
                </a:gridCol>
                <a:gridCol w="8059495">
                  <a:extLst>
                    <a:ext uri="{9D8B030D-6E8A-4147-A177-3AD203B41FA5}">
                      <a16:colId xmlns:a16="http://schemas.microsoft.com/office/drawing/2014/main" val="3359445548"/>
                    </a:ext>
                  </a:extLst>
                </a:gridCol>
              </a:tblGrid>
              <a:tr h="77837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standard statements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211981"/>
                  </a:ext>
                </a:extLst>
              </a:tr>
              <a:tr h="8013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Sys1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area has </a:t>
                      </a: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mechanism that co-ordinates and oversees </a:t>
                      </a: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planning, funding, monitoring and review of the drug use disorder treatment system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318949"/>
                  </a:ext>
                </a:extLst>
              </a:tr>
              <a:tr h="8013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area has </a:t>
                      </a: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recent comprehensive needs assessment </a:t>
                      </a: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 informs drug use disorder treatment and guide system planning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293302"/>
                  </a:ext>
                </a:extLst>
              </a:tr>
              <a:tr h="8013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Sys3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97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drug use disorder treatment system features </a:t>
                      </a:r>
                      <a:r>
                        <a:rPr lang="en-GB" sz="1797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tiered or ‘pyramid’ model, with settings, modalities and interventions </a:t>
                      </a:r>
                      <a:r>
                        <a:rPr lang="en-GB" sz="1797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outlined in </a:t>
                      </a:r>
                      <a:r>
                        <a:rPr lang="en-GB" sz="1797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Standards’ (</a:t>
                      </a:r>
                      <a:r>
                        <a:rPr lang="en-GB" sz="1797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WHO/UNODC 2020)</a:t>
                      </a:r>
                      <a:r>
                        <a:rPr lang="en-GB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GB" sz="1797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938218"/>
                  </a:ext>
                </a:extLst>
              </a:tr>
              <a:tr h="8013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SyS4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97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area has a </a:t>
                      </a:r>
                      <a:r>
                        <a:rPr lang="en-GB" sz="1797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funded plan to develop and sustain its drug use disorder treatment system </a:t>
                      </a:r>
                      <a:r>
                        <a:rPr lang="en-GB" sz="1797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line with </a:t>
                      </a:r>
                      <a:r>
                        <a:rPr lang="en-GB" sz="1797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797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Standards’(WHO/UNODC 2020)</a:t>
                      </a:r>
                      <a:r>
                        <a:rPr lang="en-GB" sz="2000" b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en-GB" sz="20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662676"/>
                  </a:ext>
                </a:extLst>
              </a:tr>
              <a:tr h="8013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SyS5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97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system has </a:t>
                      </a:r>
                      <a:r>
                        <a:rPr lang="en-GB" sz="1797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planned and monitored mechanisms to enable and improve quality, </a:t>
                      </a:r>
                      <a:r>
                        <a:rPr lang="en-GB" sz="1797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including </a:t>
                      </a:r>
                      <a:r>
                        <a:rPr lang="en-GB" sz="1797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addressing inhuman or degrading treatment, stigma and discrimination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715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29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AEFC37-1819-3042-85FE-15DCBFF9FD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520" y="480216"/>
            <a:ext cx="8712968" cy="568115"/>
          </a:xfrm>
        </p:spPr>
        <p:txBody>
          <a:bodyPr/>
          <a:lstStyle/>
          <a:p>
            <a:r>
              <a:rPr lang="en-US" dirty="0"/>
              <a:t>Each standard discussed and systems were rated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794F24FC-2346-FB45-8BB5-EF6530A2E1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056653"/>
              </p:ext>
            </p:extLst>
          </p:nvPr>
        </p:nvGraphicFramePr>
        <p:xfrm>
          <a:off x="251520" y="1340768"/>
          <a:ext cx="87129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2055015"/>
      </p:ext>
    </p:extLst>
  </p:cSld>
  <p:clrMapOvr>
    <a:masterClrMapping/>
  </p:clrMapOvr>
</p:sld>
</file>

<file path=ppt/theme/theme1.xml><?xml version="1.0" encoding="utf-8"?>
<a:theme xmlns:a="http://schemas.openxmlformats.org/drawingml/2006/main" name="4_Treatnet_Volume_D_Template">
  <a:themeElements>
    <a:clrScheme name="Custom 2">
      <a:dk1>
        <a:sysClr val="windowText" lastClr="000000"/>
      </a:dk1>
      <a:lt1>
        <a:sysClr val="window" lastClr="FFFFFF"/>
      </a:lt1>
      <a:dk2>
        <a:srgbClr val="2F1F58"/>
      </a:dk2>
      <a:lt2>
        <a:srgbClr val="FFFFFF"/>
      </a:lt2>
      <a:accent1>
        <a:srgbClr val="F351B9"/>
      </a:accent1>
      <a:accent2>
        <a:srgbClr val="D29EDD"/>
      </a:accent2>
      <a:accent3>
        <a:srgbClr val="C5A6E8"/>
      </a:accent3>
      <a:accent4>
        <a:srgbClr val="B45EC7"/>
      </a:accent4>
      <a:accent5>
        <a:srgbClr val="F0DEF3"/>
      </a:accent5>
      <a:accent6>
        <a:srgbClr val="F0DEF3"/>
      </a:accent6>
      <a:hlink>
        <a:srgbClr val="B31EBE"/>
      </a:hlink>
      <a:folHlink>
        <a:srgbClr val="D29EDD"/>
      </a:folHlink>
    </a:clrScheme>
    <a:fontScheme name="Treatn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buSzPct val="80000"/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No page no.s">
  <a:themeElements>
    <a:clrScheme name="Treatnet">
      <a:dk1>
        <a:srgbClr val="193F78"/>
      </a:dk1>
      <a:lt1>
        <a:sysClr val="window" lastClr="FFFFFF"/>
      </a:lt1>
      <a:dk2>
        <a:srgbClr val="193F78"/>
      </a:dk2>
      <a:lt2>
        <a:srgbClr val="EEECE1"/>
      </a:lt2>
      <a:accent1>
        <a:srgbClr val="4F81BD"/>
      </a:accent1>
      <a:accent2>
        <a:srgbClr val="C0504D"/>
      </a:accent2>
      <a:accent3>
        <a:srgbClr val="7A9E1A"/>
      </a:accent3>
      <a:accent4>
        <a:srgbClr val="009FE3"/>
      </a:accent4>
      <a:accent5>
        <a:srgbClr val="EA5B0C"/>
      </a:accent5>
      <a:accent6>
        <a:srgbClr val="008D36"/>
      </a:accent6>
      <a:hlink>
        <a:srgbClr val="193F78"/>
      </a:hlink>
      <a:folHlink>
        <a:srgbClr val="009FE3"/>
      </a:folHlink>
    </a:clrScheme>
    <a:fontScheme name="Treatn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o page no.s">
  <a:themeElements>
    <a:clrScheme name="Treatnet">
      <a:dk1>
        <a:srgbClr val="193F78"/>
      </a:dk1>
      <a:lt1>
        <a:sysClr val="window" lastClr="FFFFFF"/>
      </a:lt1>
      <a:dk2>
        <a:srgbClr val="193F78"/>
      </a:dk2>
      <a:lt2>
        <a:srgbClr val="EEECE1"/>
      </a:lt2>
      <a:accent1>
        <a:srgbClr val="4F81BD"/>
      </a:accent1>
      <a:accent2>
        <a:srgbClr val="C0504D"/>
      </a:accent2>
      <a:accent3>
        <a:srgbClr val="7A9E1A"/>
      </a:accent3>
      <a:accent4>
        <a:srgbClr val="009FE3"/>
      </a:accent4>
      <a:accent5>
        <a:srgbClr val="EA5B0C"/>
      </a:accent5>
      <a:accent6>
        <a:srgbClr val="008D36"/>
      </a:accent6>
      <a:hlink>
        <a:srgbClr val="193F78"/>
      </a:hlink>
      <a:folHlink>
        <a:srgbClr val="009FE3"/>
      </a:folHlink>
    </a:clrScheme>
    <a:fontScheme name="Treatn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4807</TotalTime>
  <Words>2113</Words>
  <Application>Microsoft Macintosh PowerPoint</Application>
  <PresentationFormat>On-screen Show (4:3)</PresentationFormat>
  <Paragraphs>354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4_Treatnet_Volume_D_Template</vt:lpstr>
      <vt:lpstr>1_No page no.s</vt:lpstr>
      <vt:lpstr>2_No page no.s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 Dale-Perera</dc:creator>
  <cp:lastModifiedBy>Annette Dale-Perera</cp:lastModifiedBy>
  <cp:revision>79</cp:revision>
  <dcterms:created xsi:type="dcterms:W3CDTF">2020-10-22T16:21:39Z</dcterms:created>
  <dcterms:modified xsi:type="dcterms:W3CDTF">2021-06-08T09:00:10Z</dcterms:modified>
</cp:coreProperties>
</file>