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74" y="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4.jpeg"/></Relationships>
</file>

<file path=ppt/diagrams/_rels/data2.xml.rels><?xml version="1.0" encoding="UTF-8" standalone="yes"?>
<Relationships xmlns="http://schemas.openxmlformats.org/package/2006/relationships"><Relationship Id="rId1" Type="http://schemas.openxmlformats.org/officeDocument/2006/relationships/image" Target="../media/image4.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A3AEF7-5E94-4FE0-9BD1-2F8FDC44208B}"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B63976C5-AAFD-4132-8721-35BF44ACC79B}">
      <dgm:prSet phldrT="[Text]"/>
      <dgm:spPr>
        <a:solidFill>
          <a:schemeClr val="tx1">
            <a:lumMod val="95000"/>
            <a:lumOff val="5000"/>
          </a:schemeClr>
        </a:solidFill>
      </dgm:spPr>
      <dgm:t>
        <a:bodyPr/>
        <a:lstStyle/>
        <a:p>
          <a:r>
            <a:rPr lang="en-US" b="1" dirty="0">
              <a:solidFill>
                <a:srgbClr val="FF0000"/>
              </a:solidFill>
            </a:rPr>
            <a:t>PATIENTS</a:t>
          </a:r>
        </a:p>
      </dgm:t>
    </dgm:pt>
    <dgm:pt modelId="{2948C74D-EB74-4712-8FE1-1DDFABEFA3B8}" type="parTrans" cxnId="{7D0BDDCB-1756-4189-A98B-7070E0AE49A2}">
      <dgm:prSet/>
      <dgm:spPr/>
      <dgm:t>
        <a:bodyPr/>
        <a:lstStyle/>
        <a:p>
          <a:endParaRPr lang="en-US"/>
        </a:p>
      </dgm:t>
    </dgm:pt>
    <dgm:pt modelId="{D0284CB7-FCAB-4DEC-B0CE-32EAF92DA511}" type="sibTrans" cxnId="{7D0BDDCB-1756-4189-A98B-7070E0AE49A2}">
      <dgm:prSet/>
      <dgm:spPr>
        <a:solidFill>
          <a:schemeClr val="accent3"/>
        </a:solidFill>
      </dgm:spPr>
      <dgm:t>
        <a:bodyPr/>
        <a:lstStyle/>
        <a:p>
          <a:endParaRPr lang="en-US" dirty="0"/>
        </a:p>
      </dgm:t>
    </dgm:pt>
    <dgm:pt modelId="{51D6AB78-DAC1-4A05-A078-111C3D1F25CE}">
      <dgm:prSet phldrT="[Text]"/>
      <dgm:spPr>
        <a:solidFill>
          <a:srgbClr val="7030A0"/>
        </a:solidFill>
      </dgm:spPr>
      <dgm:t>
        <a:bodyPr/>
        <a:lstStyle/>
        <a:p>
          <a:r>
            <a:rPr lang="en-US" b="1" dirty="0"/>
            <a:t>THERAPISTS</a:t>
          </a:r>
        </a:p>
      </dgm:t>
    </dgm:pt>
    <dgm:pt modelId="{DB3ED8E0-0831-41A0-9734-A0FD9D1B4F66}" type="parTrans" cxnId="{AC9D33CA-EDD8-4FC6-B1C6-EABB56D40DD7}">
      <dgm:prSet/>
      <dgm:spPr/>
      <dgm:t>
        <a:bodyPr/>
        <a:lstStyle/>
        <a:p>
          <a:endParaRPr lang="en-US"/>
        </a:p>
      </dgm:t>
    </dgm:pt>
    <dgm:pt modelId="{D5C65211-2A1B-475F-978C-C9323CE96340}" type="sibTrans" cxnId="{AC9D33CA-EDD8-4FC6-B1C6-EABB56D40DD7}">
      <dgm:prSet/>
      <dgm:spPr>
        <a:solidFill>
          <a:srgbClr val="FF0000"/>
        </a:solidFill>
      </dgm:spPr>
      <dgm:t>
        <a:bodyPr/>
        <a:lstStyle/>
        <a:p>
          <a:endParaRPr lang="en-US" dirty="0"/>
        </a:p>
      </dgm:t>
    </dgm:pt>
    <dgm:pt modelId="{36BA0840-80A9-4904-BA1A-E2B2B1401AAF}">
      <dgm:prSet phldrT="[Text]"/>
      <dgm:spPr>
        <a:solidFill>
          <a:schemeClr val="accent2">
            <a:lumMod val="50000"/>
          </a:schemeClr>
        </a:solidFill>
      </dgm:spPr>
      <dgm:t>
        <a:bodyPr/>
        <a:lstStyle/>
        <a:p>
          <a:r>
            <a:rPr lang="en-US" b="1" dirty="0"/>
            <a:t>PARENTS</a:t>
          </a:r>
        </a:p>
      </dgm:t>
    </dgm:pt>
    <dgm:pt modelId="{2B9EADED-B4A4-475F-9060-00B529322C19}" type="parTrans" cxnId="{6816EBA3-0BA4-43E8-9EA8-A6C0B7D90E07}">
      <dgm:prSet/>
      <dgm:spPr/>
      <dgm:t>
        <a:bodyPr/>
        <a:lstStyle/>
        <a:p>
          <a:endParaRPr lang="en-US"/>
        </a:p>
      </dgm:t>
    </dgm:pt>
    <dgm:pt modelId="{7428CF43-CB65-4C13-BBBC-79743627B0F2}" type="sibTrans" cxnId="{6816EBA3-0BA4-43E8-9EA8-A6C0B7D90E07}">
      <dgm:prSet/>
      <dgm:spPr>
        <a:solidFill>
          <a:schemeClr val="accent1"/>
        </a:solidFill>
      </dgm:spPr>
      <dgm:t>
        <a:bodyPr/>
        <a:lstStyle/>
        <a:p>
          <a:endParaRPr lang="en-US" dirty="0"/>
        </a:p>
      </dgm:t>
    </dgm:pt>
    <dgm:pt modelId="{8E4A7749-C85D-44D3-B1B1-00D925E972CF}" type="pres">
      <dgm:prSet presAssocID="{D0A3AEF7-5E94-4FE0-9BD1-2F8FDC44208B}" presName="Name0" presStyleCnt="0">
        <dgm:presLayoutVars>
          <dgm:dir/>
          <dgm:resizeHandles val="exact"/>
        </dgm:presLayoutVars>
      </dgm:prSet>
      <dgm:spPr/>
    </dgm:pt>
    <dgm:pt modelId="{9E2D39D1-8FF5-4FFF-8F2B-2F05D8918E43}" type="pres">
      <dgm:prSet presAssocID="{B63976C5-AAFD-4132-8721-35BF44ACC79B}" presName="node" presStyleLbl="node1" presStyleIdx="0" presStyleCnt="3" custScaleX="107787" custScaleY="93613">
        <dgm:presLayoutVars>
          <dgm:bulletEnabled val="1"/>
        </dgm:presLayoutVars>
      </dgm:prSet>
      <dgm:spPr/>
    </dgm:pt>
    <dgm:pt modelId="{B450D3B8-7860-4303-87CF-81EC03829CE7}" type="pres">
      <dgm:prSet presAssocID="{D0284CB7-FCAB-4DEC-B0CE-32EAF92DA511}" presName="sibTrans" presStyleLbl="sibTrans2D1" presStyleIdx="0" presStyleCnt="3"/>
      <dgm:spPr/>
    </dgm:pt>
    <dgm:pt modelId="{EEA7137D-42AA-487B-8646-1F7E44684204}" type="pres">
      <dgm:prSet presAssocID="{D0284CB7-FCAB-4DEC-B0CE-32EAF92DA511}" presName="connectorText" presStyleLbl="sibTrans2D1" presStyleIdx="0" presStyleCnt="3"/>
      <dgm:spPr/>
    </dgm:pt>
    <dgm:pt modelId="{734AD34A-86C8-44C8-B5F8-F1FA904E850A}" type="pres">
      <dgm:prSet presAssocID="{51D6AB78-DAC1-4A05-A078-111C3D1F25CE}" presName="node" presStyleLbl="node1" presStyleIdx="1" presStyleCnt="3" custScaleX="76831" custScaleY="93613">
        <dgm:presLayoutVars>
          <dgm:bulletEnabled val="1"/>
        </dgm:presLayoutVars>
      </dgm:prSet>
      <dgm:spPr/>
    </dgm:pt>
    <dgm:pt modelId="{C2CA3EA9-B92F-4068-B9FC-AAFD9F2B19E1}" type="pres">
      <dgm:prSet presAssocID="{D5C65211-2A1B-475F-978C-C9323CE96340}" presName="sibTrans" presStyleLbl="sibTrans2D1" presStyleIdx="1" presStyleCnt="3"/>
      <dgm:spPr/>
    </dgm:pt>
    <dgm:pt modelId="{D0A2509F-AA34-4D6F-8575-766E158495D0}" type="pres">
      <dgm:prSet presAssocID="{D5C65211-2A1B-475F-978C-C9323CE96340}" presName="connectorText" presStyleLbl="sibTrans2D1" presStyleIdx="1" presStyleCnt="3"/>
      <dgm:spPr/>
    </dgm:pt>
    <dgm:pt modelId="{38CB2A0B-C199-44D1-B8B2-AF0366FB3549}" type="pres">
      <dgm:prSet presAssocID="{36BA0840-80A9-4904-BA1A-E2B2B1401AAF}" presName="node" presStyleLbl="node1" presStyleIdx="2" presStyleCnt="3" custScaleX="70924">
        <dgm:presLayoutVars>
          <dgm:bulletEnabled val="1"/>
        </dgm:presLayoutVars>
      </dgm:prSet>
      <dgm:spPr/>
    </dgm:pt>
    <dgm:pt modelId="{AC7044C4-243C-4329-A99A-A57D0D6D9417}" type="pres">
      <dgm:prSet presAssocID="{7428CF43-CB65-4C13-BBBC-79743627B0F2}" presName="sibTrans" presStyleLbl="sibTrans2D1" presStyleIdx="2" presStyleCnt="3"/>
      <dgm:spPr/>
    </dgm:pt>
    <dgm:pt modelId="{7D81BBD2-C708-44B6-8BF4-71A2269CCADE}" type="pres">
      <dgm:prSet presAssocID="{7428CF43-CB65-4C13-BBBC-79743627B0F2}" presName="connectorText" presStyleLbl="sibTrans2D1" presStyleIdx="2" presStyleCnt="3"/>
      <dgm:spPr/>
    </dgm:pt>
  </dgm:ptLst>
  <dgm:cxnLst>
    <dgm:cxn modelId="{70BF2626-F1D2-4840-A127-B32F1DF8DB1C}" type="presOf" srcId="{36BA0840-80A9-4904-BA1A-E2B2B1401AAF}" destId="{38CB2A0B-C199-44D1-B8B2-AF0366FB3549}" srcOrd="0" destOrd="0" presId="urn:microsoft.com/office/officeart/2005/8/layout/cycle7"/>
    <dgm:cxn modelId="{FC520A61-040E-4B7B-92DF-44F3E3EA7F77}" type="presOf" srcId="{B63976C5-AAFD-4132-8721-35BF44ACC79B}" destId="{9E2D39D1-8FF5-4FFF-8F2B-2F05D8918E43}" srcOrd="0" destOrd="0" presId="urn:microsoft.com/office/officeart/2005/8/layout/cycle7"/>
    <dgm:cxn modelId="{8EFDF661-0787-4A2E-A7AF-AC807AD5B8F1}" type="presOf" srcId="{D5C65211-2A1B-475F-978C-C9323CE96340}" destId="{D0A2509F-AA34-4D6F-8575-766E158495D0}" srcOrd="1" destOrd="0" presId="urn:microsoft.com/office/officeart/2005/8/layout/cycle7"/>
    <dgm:cxn modelId="{7C0ADE69-D7F3-4F46-96D7-3D09506EAF9A}" type="presOf" srcId="{D0A3AEF7-5E94-4FE0-9BD1-2F8FDC44208B}" destId="{8E4A7749-C85D-44D3-B1B1-00D925E972CF}" srcOrd="0" destOrd="0" presId="urn:microsoft.com/office/officeart/2005/8/layout/cycle7"/>
    <dgm:cxn modelId="{29325485-442C-4EF9-8886-839E11B9A09A}" type="presOf" srcId="{D5C65211-2A1B-475F-978C-C9323CE96340}" destId="{C2CA3EA9-B92F-4068-B9FC-AAFD9F2B19E1}" srcOrd="0" destOrd="0" presId="urn:microsoft.com/office/officeart/2005/8/layout/cycle7"/>
    <dgm:cxn modelId="{E29E6698-EFC5-4243-8FDA-C94F5B48B855}" type="presOf" srcId="{7428CF43-CB65-4C13-BBBC-79743627B0F2}" destId="{7D81BBD2-C708-44B6-8BF4-71A2269CCADE}" srcOrd="1" destOrd="0" presId="urn:microsoft.com/office/officeart/2005/8/layout/cycle7"/>
    <dgm:cxn modelId="{6816EBA3-0BA4-43E8-9EA8-A6C0B7D90E07}" srcId="{D0A3AEF7-5E94-4FE0-9BD1-2F8FDC44208B}" destId="{36BA0840-80A9-4904-BA1A-E2B2B1401AAF}" srcOrd="2" destOrd="0" parTransId="{2B9EADED-B4A4-475F-9060-00B529322C19}" sibTransId="{7428CF43-CB65-4C13-BBBC-79743627B0F2}"/>
    <dgm:cxn modelId="{AB3253AD-6D60-4752-940C-E054A01E2449}" type="presOf" srcId="{51D6AB78-DAC1-4A05-A078-111C3D1F25CE}" destId="{734AD34A-86C8-44C8-B5F8-F1FA904E850A}" srcOrd="0" destOrd="0" presId="urn:microsoft.com/office/officeart/2005/8/layout/cycle7"/>
    <dgm:cxn modelId="{1B7F12B1-A736-4E10-BAFF-43CCDB9E3597}" type="presOf" srcId="{7428CF43-CB65-4C13-BBBC-79743627B0F2}" destId="{AC7044C4-243C-4329-A99A-A57D0D6D9417}" srcOrd="0" destOrd="0" presId="urn:microsoft.com/office/officeart/2005/8/layout/cycle7"/>
    <dgm:cxn modelId="{84EE39B3-6177-4A69-9787-2EE0F59282EB}" type="presOf" srcId="{D0284CB7-FCAB-4DEC-B0CE-32EAF92DA511}" destId="{EEA7137D-42AA-487B-8646-1F7E44684204}" srcOrd="1" destOrd="0" presId="urn:microsoft.com/office/officeart/2005/8/layout/cycle7"/>
    <dgm:cxn modelId="{8ED7D8B5-2CE5-4B89-81BB-0C308BB76411}" type="presOf" srcId="{D0284CB7-FCAB-4DEC-B0CE-32EAF92DA511}" destId="{B450D3B8-7860-4303-87CF-81EC03829CE7}" srcOrd="0" destOrd="0" presId="urn:microsoft.com/office/officeart/2005/8/layout/cycle7"/>
    <dgm:cxn modelId="{AC9D33CA-EDD8-4FC6-B1C6-EABB56D40DD7}" srcId="{D0A3AEF7-5E94-4FE0-9BD1-2F8FDC44208B}" destId="{51D6AB78-DAC1-4A05-A078-111C3D1F25CE}" srcOrd="1" destOrd="0" parTransId="{DB3ED8E0-0831-41A0-9734-A0FD9D1B4F66}" sibTransId="{D5C65211-2A1B-475F-978C-C9323CE96340}"/>
    <dgm:cxn modelId="{7D0BDDCB-1756-4189-A98B-7070E0AE49A2}" srcId="{D0A3AEF7-5E94-4FE0-9BD1-2F8FDC44208B}" destId="{B63976C5-AAFD-4132-8721-35BF44ACC79B}" srcOrd="0" destOrd="0" parTransId="{2948C74D-EB74-4712-8FE1-1DDFABEFA3B8}" sibTransId="{D0284CB7-FCAB-4DEC-B0CE-32EAF92DA511}"/>
    <dgm:cxn modelId="{109F23BE-FAC4-41A4-AF9F-F0B3763384DC}" type="presParOf" srcId="{8E4A7749-C85D-44D3-B1B1-00D925E972CF}" destId="{9E2D39D1-8FF5-4FFF-8F2B-2F05D8918E43}" srcOrd="0" destOrd="0" presId="urn:microsoft.com/office/officeart/2005/8/layout/cycle7"/>
    <dgm:cxn modelId="{41371202-C798-49CF-9D70-BE80F18C8DC7}" type="presParOf" srcId="{8E4A7749-C85D-44D3-B1B1-00D925E972CF}" destId="{B450D3B8-7860-4303-87CF-81EC03829CE7}" srcOrd="1" destOrd="0" presId="urn:microsoft.com/office/officeart/2005/8/layout/cycle7"/>
    <dgm:cxn modelId="{0A1F57D6-4936-4C2F-8317-C78DF0C56110}" type="presParOf" srcId="{B450D3B8-7860-4303-87CF-81EC03829CE7}" destId="{EEA7137D-42AA-487B-8646-1F7E44684204}" srcOrd="0" destOrd="0" presId="urn:microsoft.com/office/officeart/2005/8/layout/cycle7"/>
    <dgm:cxn modelId="{01869C22-84E0-48B9-8868-314519C65CB6}" type="presParOf" srcId="{8E4A7749-C85D-44D3-B1B1-00D925E972CF}" destId="{734AD34A-86C8-44C8-B5F8-F1FA904E850A}" srcOrd="2" destOrd="0" presId="urn:microsoft.com/office/officeart/2005/8/layout/cycle7"/>
    <dgm:cxn modelId="{DEDD9D8E-0B1B-4554-8631-7C513ED16645}" type="presParOf" srcId="{8E4A7749-C85D-44D3-B1B1-00D925E972CF}" destId="{C2CA3EA9-B92F-4068-B9FC-AAFD9F2B19E1}" srcOrd="3" destOrd="0" presId="urn:microsoft.com/office/officeart/2005/8/layout/cycle7"/>
    <dgm:cxn modelId="{8F25C195-4836-4FA3-B679-2EFF80783F2F}" type="presParOf" srcId="{C2CA3EA9-B92F-4068-B9FC-AAFD9F2B19E1}" destId="{D0A2509F-AA34-4D6F-8575-766E158495D0}" srcOrd="0" destOrd="0" presId="urn:microsoft.com/office/officeart/2005/8/layout/cycle7"/>
    <dgm:cxn modelId="{64CB509D-A50B-4260-AE52-92A03E987D59}" type="presParOf" srcId="{8E4A7749-C85D-44D3-B1B1-00D925E972CF}" destId="{38CB2A0B-C199-44D1-B8B2-AF0366FB3549}" srcOrd="4" destOrd="0" presId="urn:microsoft.com/office/officeart/2005/8/layout/cycle7"/>
    <dgm:cxn modelId="{052EA1B4-7DB3-48C7-A3AD-844D2BC6EAC2}" type="presParOf" srcId="{8E4A7749-C85D-44D3-B1B1-00D925E972CF}" destId="{AC7044C4-243C-4329-A99A-A57D0D6D9417}" srcOrd="5" destOrd="0" presId="urn:microsoft.com/office/officeart/2005/8/layout/cycle7"/>
    <dgm:cxn modelId="{327A9316-BAB2-4711-8125-4B5A24C3A5FB}" type="presParOf" srcId="{AC7044C4-243C-4329-A99A-A57D0D6D9417}" destId="{7D81BBD2-C708-44B6-8BF4-71A2269CCADE}" srcOrd="0" destOrd="0" presId="urn:microsoft.com/office/officeart/2005/8/layout/cycle7"/>
  </dgm:cxnLst>
  <dgm:bg>
    <a:blipFill>
      <a:blip xmlns:r="http://schemas.openxmlformats.org/officeDocument/2006/relationships" r:embed="rId1"/>
      <a:tile tx="0" ty="0" sx="100000" sy="100000" flip="none" algn="tl"/>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F2225E-5493-4FD4-8F3C-18D4E55D29BD}" type="doc">
      <dgm:prSet loTypeId="urn:microsoft.com/office/officeart/2005/8/layout/pyramid2" loCatId="pyramid" qsTypeId="urn:microsoft.com/office/officeart/2005/8/quickstyle/simple1" qsCatId="simple" csTypeId="urn:microsoft.com/office/officeart/2005/8/colors/accent1_2" csCatId="accent1" phldr="1"/>
      <dgm:spPr/>
    </dgm:pt>
    <dgm:pt modelId="{12AD2BBD-0B76-413E-9388-48337EEB41F4}">
      <dgm:prSet phldrT="[Text]"/>
      <dgm:spPr>
        <a:blipFill rotWithShape="0">
          <a:blip xmlns:r="http://schemas.openxmlformats.org/officeDocument/2006/relationships" r:embed="rId1"/>
          <a:tile tx="0" ty="0" sx="100000" sy="100000" flip="none" algn="tl"/>
        </a:blipFill>
      </dgm:spPr>
      <dgm:t>
        <a:bodyPr/>
        <a:lstStyle/>
        <a:p>
          <a:r>
            <a:rPr lang="en-US" dirty="0"/>
            <a:t>Psycho education</a:t>
          </a:r>
        </a:p>
      </dgm:t>
    </dgm:pt>
    <dgm:pt modelId="{6A492C4E-3459-430F-AEF8-0C8CCB51F1D1}" type="parTrans" cxnId="{ACA07197-04CC-496C-8A2C-8F4119CD1E37}">
      <dgm:prSet/>
      <dgm:spPr/>
      <dgm:t>
        <a:bodyPr/>
        <a:lstStyle/>
        <a:p>
          <a:endParaRPr lang="en-US"/>
        </a:p>
      </dgm:t>
    </dgm:pt>
    <dgm:pt modelId="{315F284B-6218-4042-984A-0DF390D683F7}" type="sibTrans" cxnId="{ACA07197-04CC-496C-8A2C-8F4119CD1E37}">
      <dgm:prSet/>
      <dgm:spPr/>
      <dgm:t>
        <a:bodyPr/>
        <a:lstStyle/>
        <a:p>
          <a:endParaRPr lang="en-US"/>
        </a:p>
      </dgm:t>
    </dgm:pt>
    <dgm:pt modelId="{663DD5B6-D4B7-4292-94BE-8E26D92C0446}">
      <dgm:prSet phldrT="[Text]"/>
      <dgm:spPr>
        <a:blipFill rotWithShape="0">
          <a:blip xmlns:r="http://schemas.openxmlformats.org/officeDocument/2006/relationships" r:embed="rId1"/>
          <a:tile tx="0" ty="0" sx="100000" sy="100000" flip="none" algn="tl"/>
        </a:blipFill>
      </dgm:spPr>
      <dgm:t>
        <a:bodyPr/>
        <a:lstStyle/>
        <a:p>
          <a:r>
            <a:rPr lang="en-US" dirty="0"/>
            <a:t>Support Group</a:t>
          </a:r>
        </a:p>
      </dgm:t>
    </dgm:pt>
    <dgm:pt modelId="{E43E491D-77B0-47AA-AB6B-9B9DDF87D6D7}" type="parTrans" cxnId="{9298E71F-B0E6-4C4C-B230-DCEFB8AF656C}">
      <dgm:prSet/>
      <dgm:spPr/>
      <dgm:t>
        <a:bodyPr/>
        <a:lstStyle/>
        <a:p>
          <a:endParaRPr lang="en-US"/>
        </a:p>
      </dgm:t>
    </dgm:pt>
    <dgm:pt modelId="{91D034C0-C6EA-4D46-A64F-B852775E134E}" type="sibTrans" cxnId="{9298E71F-B0E6-4C4C-B230-DCEFB8AF656C}">
      <dgm:prSet/>
      <dgm:spPr/>
      <dgm:t>
        <a:bodyPr/>
        <a:lstStyle/>
        <a:p>
          <a:endParaRPr lang="en-US"/>
        </a:p>
      </dgm:t>
    </dgm:pt>
    <dgm:pt modelId="{9797D0D4-AAE3-4377-A3C1-F8DA877221EE}">
      <dgm:prSet phldrT="[Text]"/>
      <dgm:spPr>
        <a:blipFill rotWithShape="0">
          <a:blip xmlns:r="http://schemas.openxmlformats.org/officeDocument/2006/relationships" r:embed="rId1"/>
          <a:tile tx="0" ty="0" sx="100000" sy="100000" flip="none" algn="tl"/>
        </a:blipFill>
      </dgm:spPr>
      <dgm:t>
        <a:bodyPr/>
        <a:lstStyle/>
        <a:p>
          <a:r>
            <a:rPr lang="en-US" dirty="0"/>
            <a:t>Counseling</a:t>
          </a:r>
        </a:p>
      </dgm:t>
    </dgm:pt>
    <dgm:pt modelId="{9DA37BB4-2946-4F74-8C6D-FAD07A908E21}" type="parTrans" cxnId="{96212A93-475A-4534-8A6A-814EDA5145CB}">
      <dgm:prSet/>
      <dgm:spPr/>
      <dgm:t>
        <a:bodyPr/>
        <a:lstStyle/>
        <a:p>
          <a:endParaRPr lang="en-US"/>
        </a:p>
      </dgm:t>
    </dgm:pt>
    <dgm:pt modelId="{4BED41A3-7A7C-4DA6-82B8-9F99C3722E21}" type="sibTrans" cxnId="{96212A93-475A-4534-8A6A-814EDA5145CB}">
      <dgm:prSet/>
      <dgm:spPr/>
      <dgm:t>
        <a:bodyPr/>
        <a:lstStyle/>
        <a:p>
          <a:endParaRPr lang="en-US"/>
        </a:p>
      </dgm:t>
    </dgm:pt>
    <dgm:pt modelId="{8108044A-2B2A-4DA8-A63C-146CCD0BBF12}" type="pres">
      <dgm:prSet presAssocID="{8CF2225E-5493-4FD4-8F3C-18D4E55D29BD}" presName="compositeShape" presStyleCnt="0">
        <dgm:presLayoutVars>
          <dgm:dir/>
          <dgm:resizeHandles/>
        </dgm:presLayoutVars>
      </dgm:prSet>
      <dgm:spPr/>
    </dgm:pt>
    <dgm:pt modelId="{15D62B0E-0288-4C23-84D5-8813B4CA8462}" type="pres">
      <dgm:prSet presAssocID="{8CF2225E-5493-4FD4-8F3C-18D4E55D29BD}" presName="pyramid" presStyleLbl="node1" presStyleIdx="0" presStyleCnt="1" custScaleX="86830" custScaleY="95238"/>
      <dgm:spPr/>
    </dgm:pt>
    <dgm:pt modelId="{D0275406-8B2E-4A16-A146-644D4771952E}" type="pres">
      <dgm:prSet presAssocID="{8CF2225E-5493-4FD4-8F3C-18D4E55D29BD}" presName="theList" presStyleCnt="0"/>
      <dgm:spPr/>
    </dgm:pt>
    <dgm:pt modelId="{4E0BD4D9-4EBC-435A-88F4-77865B37E314}" type="pres">
      <dgm:prSet presAssocID="{12AD2BBD-0B76-413E-9388-48337EEB41F4}" presName="aNode" presStyleLbl="fgAcc1" presStyleIdx="0" presStyleCnt="3" custScaleX="223880">
        <dgm:presLayoutVars>
          <dgm:bulletEnabled val="1"/>
        </dgm:presLayoutVars>
      </dgm:prSet>
      <dgm:spPr/>
    </dgm:pt>
    <dgm:pt modelId="{1683475D-18C8-4CEB-ADDD-6432B7135CD4}" type="pres">
      <dgm:prSet presAssocID="{12AD2BBD-0B76-413E-9388-48337EEB41F4}" presName="aSpace" presStyleCnt="0"/>
      <dgm:spPr/>
    </dgm:pt>
    <dgm:pt modelId="{A4269FE3-CF0E-4120-8F5A-F55151FE113A}" type="pres">
      <dgm:prSet presAssocID="{663DD5B6-D4B7-4292-94BE-8E26D92C0446}" presName="aNode" presStyleLbl="fgAcc1" presStyleIdx="1" presStyleCnt="3" custScaleX="227569">
        <dgm:presLayoutVars>
          <dgm:bulletEnabled val="1"/>
        </dgm:presLayoutVars>
      </dgm:prSet>
      <dgm:spPr/>
    </dgm:pt>
    <dgm:pt modelId="{BA0DD624-ABA8-4731-8E80-67AFF3848D23}" type="pres">
      <dgm:prSet presAssocID="{663DD5B6-D4B7-4292-94BE-8E26D92C0446}" presName="aSpace" presStyleCnt="0"/>
      <dgm:spPr/>
    </dgm:pt>
    <dgm:pt modelId="{E653D259-0820-40FF-8610-3596ACE3CE3D}" type="pres">
      <dgm:prSet presAssocID="{9797D0D4-AAE3-4377-A3C1-F8DA877221EE}" presName="aNode" presStyleLbl="fgAcc1" presStyleIdx="2" presStyleCnt="3" custScaleX="211907">
        <dgm:presLayoutVars>
          <dgm:bulletEnabled val="1"/>
        </dgm:presLayoutVars>
      </dgm:prSet>
      <dgm:spPr/>
    </dgm:pt>
    <dgm:pt modelId="{6FFE0F91-8B40-4D97-B9B9-87B8EFF24121}" type="pres">
      <dgm:prSet presAssocID="{9797D0D4-AAE3-4377-A3C1-F8DA877221EE}" presName="aSpace" presStyleCnt="0"/>
      <dgm:spPr/>
    </dgm:pt>
  </dgm:ptLst>
  <dgm:cxnLst>
    <dgm:cxn modelId="{55537D1F-F283-4089-8D7B-E97A88E8E4C2}" type="presOf" srcId="{663DD5B6-D4B7-4292-94BE-8E26D92C0446}" destId="{A4269FE3-CF0E-4120-8F5A-F55151FE113A}" srcOrd="0" destOrd="0" presId="urn:microsoft.com/office/officeart/2005/8/layout/pyramid2"/>
    <dgm:cxn modelId="{9298E71F-B0E6-4C4C-B230-DCEFB8AF656C}" srcId="{8CF2225E-5493-4FD4-8F3C-18D4E55D29BD}" destId="{663DD5B6-D4B7-4292-94BE-8E26D92C0446}" srcOrd="1" destOrd="0" parTransId="{E43E491D-77B0-47AA-AB6B-9B9DDF87D6D7}" sibTransId="{91D034C0-C6EA-4D46-A64F-B852775E134E}"/>
    <dgm:cxn modelId="{8D37B492-68E4-421C-878F-594642A753F7}" type="presOf" srcId="{9797D0D4-AAE3-4377-A3C1-F8DA877221EE}" destId="{E653D259-0820-40FF-8610-3596ACE3CE3D}" srcOrd="0" destOrd="0" presId="urn:microsoft.com/office/officeart/2005/8/layout/pyramid2"/>
    <dgm:cxn modelId="{96212A93-475A-4534-8A6A-814EDA5145CB}" srcId="{8CF2225E-5493-4FD4-8F3C-18D4E55D29BD}" destId="{9797D0D4-AAE3-4377-A3C1-F8DA877221EE}" srcOrd="2" destOrd="0" parTransId="{9DA37BB4-2946-4F74-8C6D-FAD07A908E21}" sibTransId="{4BED41A3-7A7C-4DA6-82B8-9F99C3722E21}"/>
    <dgm:cxn modelId="{ACA07197-04CC-496C-8A2C-8F4119CD1E37}" srcId="{8CF2225E-5493-4FD4-8F3C-18D4E55D29BD}" destId="{12AD2BBD-0B76-413E-9388-48337EEB41F4}" srcOrd="0" destOrd="0" parTransId="{6A492C4E-3459-430F-AEF8-0C8CCB51F1D1}" sibTransId="{315F284B-6218-4042-984A-0DF390D683F7}"/>
    <dgm:cxn modelId="{1CAEE9C3-C81A-42FB-BE2F-575AD059DC43}" type="presOf" srcId="{12AD2BBD-0B76-413E-9388-48337EEB41F4}" destId="{4E0BD4D9-4EBC-435A-88F4-77865B37E314}" srcOrd="0" destOrd="0" presId="urn:microsoft.com/office/officeart/2005/8/layout/pyramid2"/>
    <dgm:cxn modelId="{F2C55EDB-B38D-4E8F-8C34-D6BC57ECEF40}" type="presOf" srcId="{8CF2225E-5493-4FD4-8F3C-18D4E55D29BD}" destId="{8108044A-2B2A-4DA8-A63C-146CCD0BBF12}" srcOrd="0" destOrd="0" presId="urn:microsoft.com/office/officeart/2005/8/layout/pyramid2"/>
    <dgm:cxn modelId="{367FC49C-3894-4456-8910-715EC1071B26}" type="presParOf" srcId="{8108044A-2B2A-4DA8-A63C-146CCD0BBF12}" destId="{15D62B0E-0288-4C23-84D5-8813B4CA8462}" srcOrd="0" destOrd="0" presId="urn:microsoft.com/office/officeart/2005/8/layout/pyramid2"/>
    <dgm:cxn modelId="{E1193D2B-B000-4EFA-BCB3-F20117B949E0}" type="presParOf" srcId="{8108044A-2B2A-4DA8-A63C-146CCD0BBF12}" destId="{D0275406-8B2E-4A16-A146-644D4771952E}" srcOrd="1" destOrd="0" presId="urn:microsoft.com/office/officeart/2005/8/layout/pyramid2"/>
    <dgm:cxn modelId="{75E64849-E633-415D-98CB-88C5DE0A7DED}" type="presParOf" srcId="{D0275406-8B2E-4A16-A146-644D4771952E}" destId="{4E0BD4D9-4EBC-435A-88F4-77865B37E314}" srcOrd="0" destOrd="0" presId="urn:microsoft.com/office/officeart/2005/8/layout/pyramid2"/>
    <dgm:cxn modelId="{7546B4EC-A6CE-4F05-837E-F522CC7738FE}" type="presParOf" srcId="{D0275406-8B2E-4A16-A146-644D4771952E}" destId="{1683475D-18C8-4CEB-ADDD-6432B7135CD4}" srcOrd="1" destOrd="0" presId="urn:microsoft.com/office/officeart/2005/8/layout/pyramid2"/>
    <dgm:cxn modelId="{3B9194C2-21E0-4A3F-8BB0-962AF5A00AF3}" type="presParOf" srcId="{D0275406-8B2E-4A16-A146-644D4771952E}" destId="{A4269FE3-CF0E-4120-8F5A-F55151FE113A}" srcOrd="2" destOrd="0" presId="urn:microsoft.com/office/officeart/2005/8/layout/pyramid2"/>
    <dgm:cxn modelId="{2C4971BB-26AF-4DB4-B436-05F5C751DC3D}" type="presParOf" srcId="{D0275406-8B2E-4A16-A146-644D4771952E}" destId="{BA0DD624-ABA8-4731-8E80-67AFF3848D23}" srcOrd="3" destOrd="0" presId="urn:microsoft.com/office/officeart/2005/8/layout/pyramid2"/>
    <dgm:cxn modelId="{1B8FFA80-4EEC-49D6-A2DB-0BBEC7885C27}" type="presParOf" srcId="{D0275406-8B2E-4A16-A146-644D4771952E}" destId="{E653D259-0820-40FF-8610-3596ACE3CE3D}" srcOrd="4" destOrd="0" presId="urn:microsoft.com/office/officeart/2005/8/layout/pyramid2"/>
    <dgm:cxn modelId="{1DB423CC-3EB0-4E00-BB93-02860AA85A3A}" type="presParOf" srcId="{D0275406-8B2E-4A16-A146-644D4771952E}" destId="{6FFE0F91-8B40-4D97-B9B9-87B8EFF24121}" srcOrd="5" destOrd="0" presId="urn:microsoft.com/office/officeart/2005/8/layout/pyramid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2D39D1-8FF5-4FFF-8F2B-2F05D8918E43}">
      <dsp:nvSpPr>
        <dsp:cNvPr id="0" name=""/>
        <dsp:cNvSpPr/>
      </dsp:nvSpPr>
      <dsp:spPr>
        <a:xfrm>
          <a:off x="2209796" y="300541"/>
          <a:ext cx="2817410" cy="1223460"/>
        </a:xfrm>
        <a:prstGeom prst="roundRect">
          <a:avLst>
            <a:gd name="adj" fmla="val 10000"/>
          </a:avLst>
        </a:prstGeom>
        <a:solidFill>
          <a:schemeClr val="tx1">
            <a:lumMod val="95000"/>
            <a:lumOff val="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rgbClr val="FF0000"/>
              </a:solidFill>
            </a:rPr>
            <a:t>PATIENTS</a:t>
          </a:r>
        </a:p>
      </dsp:txBody>
      <dsp:txXfrm>
        <a:off x="2245630" y="336375"/>
        <a:ext cx="2745742" cy="1151792"/>
      </dsp:txXfrm>
    </dsp:sp>
    <dsp:sp modelId="{B450D3B8-7860-4303-87CF-81EC03829CE7}">
      <dsp:nvSpPr>
        <dsp:cNvPr id="0" name=""/>
        <dsp:cNvSpPr/>
      </dsp:nvSpPr>
      <dsp:spPr>
        <a:xfrm rot="3600000">
          <a:off x="3743475" y="2552586"/>
          <a:ext cx="1908220" cy="457426"/>
        </a:xfrm>
        <a:prstGeom prst="leftRigh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dirty="0"/>
        </a:p>
      </dsp:txBody>
      <dsp:txXfrm>
        <a:off x="3880703" y="2644071"/>
        <a:ext cx="1633764" cy="274456"/>
      </dsp:txXfrm>
    </dsp:sp>
    <dsp:sp modelId="{734AD34A-86C8-44C8-B5F8-F1FA904E850A}">
      <dsp:nvSpPr>
        <dsp:cNvPr id="0" name=""/>
        <dsp:cNvSpPr/>
      </dsp:nvSpPr>
      <dsp:spPr>
        <a:xfrm>
          <a:off x="4772539" y="4038598"/>
          <a:ext cx="2008261" cy="1223460"/>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t>THERAPISTS</a:t>
          </a:r>
        </a:p>
      </dsp:txBody>
      <dsp:txXfrm>
        <a:off x="4808373" y="4074432"/>
        <a:ext cx="1936593" cy="1151792"/>
      </dsp:txXfrm>
    </dsp:sp>
    <dsp:sp modelId="{C2CA3EA9-B92F-4068-B9FC-AAFD9F2B19E1}">
      <dsp:nvSpPr>
        <dsp:cNvPr id="0" name=""/>
        <dsp:cNvSpPr/>
      </dsp:nvSpPr>
      <dsp:spPr>
        <a:xfrm rot="10800000">
          <a:off x="2625791" y="4421615"/>
          <a:ext cx="1908220" cy="457426"/>
        </a:xfrm>
        <a:prstGeom prst="leftRightArrow">
          <a:avLst>
            <a:gd name="adj1" fmla="val 60000"/>
            <a:gd name="adj2" fmla="val 50000"/>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dirty="0"/>
        </a:p>
      </dsp:txBody>
      <dsp:txXfrm rot="10800000">
        <a:off x="2763019" y="4513100"/>
        <a:ext cx="1633764" cy="274456"/>
      </dsp:txXfrm>
    </dsp:sp>
    <dsp:sp modelId="{38CB2A0B-C199-44D1-B8B2-AF0366FB3549}">
      <dsp:nvSpPr>
        <dsp:cNvPr id="0" name=""/>
        <dsp:cNvSpPr/>
      </dsp:nvSpPr>
      <dsp:spPr>
        <a:xfrm>
          <a:off x="533403" y="3996861"/>
          <a:ext cx="1853859" cy="1306934"/>
        </a:xfrm>
        <a:prstGeom prst="roundRect">
          <a:avLst>
            <a:gd name="adj" fmla="val 10000"/>
          </a:avLst>
        </a:prstGeom>
        <a:solidFill>
          <a:schemeClr val="accent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t>PARENTS</a:t>
          </a:r>
        </a:p>
      </dsp:txBody>
      <dsp:txXfrm>
        <a:off x="571682" y="4035140"/>
        <a:ext cx="1777301" cy="1230376"/>
      </dsp:txXfrm>
    </dsp:sp>
    <dsp:sp modelId="{AC7044C4-243C-4329-A99A-A57D0D6D9417}">
      <dsp:nvSpPr>
        <dsp:cNvPr id="0" name=""/>
        <dsp:cNvSpPr/>
      </dsp:nvSpPr>
      <dsp:spPr>
        <a:xfrm rot="18000000">
          <a:off x="1597355" y="2531718"/>
          <a:ext cx="1908220" cy="457426"/>
        </a:xfrm>
        <a:prstGeom prst="leftRightArrow">
          <a:avLst>
            <a:gd name="adj1" fmla="val 60000"/>
            <a:gd name="adj2" fmla="val 50000"/>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dirty="0"/>
        </a:p>
      </dsp:txBody>
      <dsp:txXfrm>
        <a:off x="1734583" y="2623203"/>
        <a:ext cx="1633764" cy="2744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D62B0E-0288-4C23-84D5-8813B4CA8462}">
      <dsp:nvSpPr>
        <dsp:cNvPr id="0" name=""/>
        <dsp:cNvSpPr/>
      </dsp:nvSpPr>
      <dsp:spPr>
        <a:xfrm>
          <a:off x="-14181" y="130631"/>
          <a:ext cx="1208385" cy="5225137"/>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0BD4D9-4EBC-435A-88F4-77865B37E314}">
      <dsp:nvSpPr>
        <dsp:cNvPr id="0" name=""/>
        <dsp:cNvSpPr/>
      </dsp:nvSpPr>
      <dsp:spPr>
        <a:xfrm>
          <a:off x="29712" y="553727"/>
          <a:ext cx="2025184" cy="1297465"/>
        </a:xfrm>
        <a:prstGeom prst="roundRect">
          <a:avLst/>
        </a:prstGeom>
        <a:blipFill rotWithShape="0">
          <a:blip xmlns:r="http://schemas.openxmlformats.org/officeDocument/2006/relationships" r:embed="rId1"/>
          <a:tile tx="0" ty="0" sx="100000" sy="100000" flip="none" algn="tl"/>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Psycho education</a:t>
          </a:r>
        </a:p>
      </dsp:txBody>
      <dsp:txXfrm>
        <a:off x="93049" y="617064"/>
        <a:ext cx="1898510" cy="1170791"/>
      </dsp:txXfrm>
    </dsp:sp>
    <dsp:sp modelId="{A4269FE3-CF0E-4120-8F5A-F55151FE113A}">
      <dsp:nvSpPr>
        <dsp:cNvPr id="0" name=""/>
        <dsp:cNvSpPr/>
      </dsp:nvSpPr>
      <dsp:spPr>
        <a:xfrm>
          <a:off x="13027" y="2013375"/>
          <a:ext cx="2058554" cy="1297465"/>
        </a:xfrm>
        <a:prstGeom prst="roundRect">
          <a:avLst/>
        </a:prstGeom>
        <a:blipFill rotWithShape="0">
          <a:blip xmlns:r="http://schemas.openxmlformats.org/officeDocument/2006/relationships" r:embed="rId1"/>
          <a:tile tx="0" ty="0" sx="100000" sy="100000" flip="none" algn="tl"/>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Support Group</a:t>
          </a:r>
        </a:p>
      </dsp:txBody>
      <dsp:txXfrm>
        <a:off x="76364" y="2076712"/>
        <a:ext cx="1931880" cy="1170791"/>
      </dsp:txXfrm>
    </dsp:sp>
    <dsp:sp modelId="{E653D259-0820-40FF-8610-3596ACE3CE3D}">
      <dsp:nvSpPr>
        <dsp:cNvPr id="0" name=""/>
        <dsp:cNvSpPr/>
      </dsp:nvSpPr>
      <dsp:spPr>
        <a:xfrm>
          <a:off x="83865" y="3473024"/>
          <a:ext cx="1916878" cy="1297465"/>
        </a:xfrm>
        <a:prstGeom prst="roundRect">
          <a:avLst/>
        </a:prstGeom>
        <a:blipFill rotWithShape="0">
          <a:blip xmlns:r="http://schemas.openxmlformats.org/officeDocument/2006/relationships" r:embed="rId1"/>
          <a:tile tx="0" ty="0" sx="100000" sy="100000" flip="none" algn="tl"/>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Counseling</a:t>
          </a:r>
        </a:p>
      </dsp:txBody>
      <dsp:txXfrm>
        <a:off x="147202" y="3536361"/>
        <a:ext cx="1790204" cy="1170791"/>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50"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1048751"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DEB7A5-05DC-43CA-A634-93F79190937C}" type="datetimeFigureOut">
              <a:rPr lang="en-US" smtClean="0"/>
              <a:t>3/25/2021</a:t>
            </a:fld>
            <a:endParaRPr lang="en-US"/>
          </a:p>
        </p:txBody>
      </p:sp>
      <p:sp>
        <p:nvSpPr>
          <p:cNvPr id="1048752"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1048753"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54"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1048755"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44CCC3-0DB5-404E-BF02-E0C9C6F27DD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Slide Image Placeholder 1"/>
          <p:cNvSpPr>
            <a:spLocks noGrp="1" noRot="1" noChangeAspect="1"/>
          </p:cNvSpPr>
          <p:nvPr>
            <p:ph type="sldImg"/>
          </p:nvPr>
        </p:nvSpPr>
        <p:spPr/>
      </p:sp>
      <p:sp>
        <p:nvSpPr>
          <p:cNvPr id="1048634" name="Notes Placeholder 2"/>
          <p:cNvSpPr>
            <a:spLocks noGrp="1"/>
          </p:cNvSpPr>
          <p:nvPr>
            <p:ph type="body" idx="1"/>
          </p:nvPr>
        </p:nvSpPr>
        <p:spPr/>
        <p:txBody>
          <a:bodyPr>
            <a:normAutofit/>
          </a:bodyPr>
          <a:lstStyle/>
          <a:p>
            <a:r>
              <a:rPr lang="en-US" dirty="0">
                <a:latin typeface="Bookman Old Style" pitchFamily="18" charset="0"/>
              </a:rPr>
              <a:t>Family approach </a:t>
            </a:r>
            <a:r>
              <a:rPr lang="en-US" dirty="0" err="1">
                <a:latin typeface="Bookman Old Style" pitchFamily="18" charset="0"/>
              </a:rPr>
              <a:t>capitalise</a:t>
            </a:r>
            <a:r>
              <a:rPr lang="en-US" dirty="0">
                <a:latin typeface="Bookman Old Style" pitchFamily="18" charset="0"/>
              </a:rPr>
              <a:t> on family strength, mobilizing ongoing support for the client’s and the family’s recovery</a:t>
            </a:r>
            <a:endParaRPr lang="en-US" dirty="0"/>
          </a:p>
        </p:txBody>
      </p:sp>
      <p:sp>
        <p:nvSpPr>
          <p:cNvPr id="1048635" name="Slide Number Placeholder 3"/>
          <p:cNvSpPr>
            <a:spLocks noGrp="1"/>
          </p:cNvSpPr>
          <p:nvPr>
            <p:ph type="sldNum" sz="quarter" idx="10"/>
          </p:nvPr>
        </p:nvSpPr>
        <p:spPr/>
        <p:txBody>
          <a:bodyPr/>
          <a:lstStyle/>
          <a:p>
            <a:fld id="{BE44CCC3-0DB5-404E-BF02-E0C9C6F27DDC}" type="slidenum">
              <a:rPr lang="en-US" smtClean="0"/>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Slide Image Placeholder 1"/>
          <p:cNvSpPr>
            <a:spLocks noGrp="1" noRot="1" noChangeAspect="1"/>
          </p:cNvSpPr>
          <p:nvPr>
            <p:ph type="sldImg"/>
          </p:nvPr>
        </p:nvSpPr>
        <p:spPr/>
      </p:sp>
      <p:sp>
        <p:nvSpPr>
          <p:cNvPr id="1048654" name="Notes Placeholder 2"/>
          <p:cNvSpPr>
            <a:spLocks noGrp="1"/>
          </p:cNvSpPr>
          <p:nvPr>
            <p:ph type="body" idx="1"/>
          </p:nvPr>
        </p:nvSpPr>
        <p:spPr/>
        <p:txBody>
          <a:bodyPr>
            <a:normAutofit/>
          </a:bodyPr>
          <a:lstStyle/>
          <a:p>
            <a:r>
              <a:rPr lang="en-US" dirty="0"/>
              <a:t>There are lot of barriers that militating against recovery:</a:t>
            </a:r>
          </a:p>
        </p:txBody>
      </p:sp>
      <p:sp>
        <p:nvSpPr>
          <p:cNvPr id="1048655" name="Slide Number Placeholder 3"/>
          <p:cNvSpPr>
            <a:spLocks noGrp="1"/>
          </p:cNvSpPr>
          <p:nvPr>
            <p:ph type="sldNum" sz="quarter" idx="10"/>
          </p:nvPr>
        </p:nvSpPr>
        <p:spPr/>
        <p:txBody>
          <a:bodyPr/>
          <a:lstStyle/>
          <a:p>
            <a:fld id="{BE44CCC3-0DB5-404E-BF02-E0C9C6F27DDC}" type="slidenum">
              <a:rPr lang="en-US" smtClean="0"/>
              <a:t>19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8" name="Slide Image Placeholder 1"/>
          <p:cNvSpPr>
            <a:spLocks noGrp="1" noRot="1" noChangeAspect="1"/>
          </p:cNvSpPr>
          <p:nvPr>
            <p:ph type="sldImg"/>
          </p:nvPr>
        </p:nvSpPr>
        <p:spPr/>
      </p:sp>
      <p:sp>
        <p:nvSpPr>
          <p:cNvPr id="1048659" name="Notes Placeholder 2"/>
          <p:cNvSpPr>
            <a:spLocks noGrp="1"/>
          </p:cNvSpPr>
          <p:nvPr>
            <p:ph type="body" idx="1"/>
          </p:nvPr>
        </p:nvSpPr>
        <p:spPr/>
        <p:txBody>
          <a:bodyPr>
            <a:normAutofit/>
          </a:bodyPr>
          <a:lstStyle/>
          <a:p>
            <a:r>
              <a:rPr lang="en-US" b="1" dirty="0">
                <a:solidFill>
                  <a:schemeClr val="bg1"/>
                </a:solidFill>
              </a:rPr>
              <a:t>how to handle affiliate stigma issues:</a:t>
            </a:r>
          </a:p>
          <a:p>
            <a:r>
              <a:rPr lang="en-US" dirty="0"/>
              <a:t>Today, the stigma of addiction is seen as a primary barrier to effective addiction prevention, treatment  and recovery efforts at the individual, family, community and societal levels.. </a:t>
            </a:r>
          </a:p>
          <a:p>
            <a:r>
              <a:rPr lang="en-US" dirty="0"/>
              <a:t>At the individual and family levels, addiction is considered private matter and individuals and families often avoid seeking help for fear of even acknowledging the problem the</a:t>
            </a:r>
          </a:p>
          <a:p>
            <a:r>
              <a:rPr lang="en-US" dirty="0"/>
              <a:t> At the community and societal levels, the same addiction stigma keeps drug addiction under-diagnosed, under-treated, under-funded and misunderstood by many as compared with  polio, heart disease, </a:t>
            </a:r>
            <a:r>
              <a:rPr lang="en-US" dirty="0" err="1"/>
              <a:t>Hiv</a:t>
            </a:r>
            <a:r>
              <a:rPr lang="en-US" dirty="0"/>
              <a:t>/Aids. </a:t>
            </a:r>
          </a:p>
          <a:p>
            <a:endParaRPr lang="en-US" dirty="0"/>
          </a:p>
        </p:txBody>
      </p:sp>
      <p:sp>
        <p:nvSpPr>
          <p:cNvPr id="1048660" name="Slide Number Placeholder 3"/>
          <p:cNvSpPr>
            <a:spLocks noGrp="1"/>
          </p:cNvSpPr>
          <p:nvPr>
            <p:ph type="sldNum" sz="quarter" idx="10"/>
          </p:nvPr>
        </p:nvSpPr>
        <p:spPr/>
        <p:txBody>
          <a:bodyPr/>
          <a:lstStyle/>
          <a:p>
            <a:fld id="{BE44CCC3-0DB5-404E-BF02-E0C9C6F27DDC}" type="slidenum">
              <a:rPr lang="en-US" smtClean="0"/>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1048587"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1048588"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048589" name="Date Placeholder 27"/>
          <p:cNvSpPr>
            <a:spLocks noGrp="1"/>
          </p:cNvSpPr>
          <p:nvPr>
            <p:ph type="dt" sz="half" idx="10"/>
          </p:nvPr>
        </p:nvSpPr>
        <p:spPr bwMode="auto">
          <a:xfrm rot="5400000">
            <a:off x="7764621" y="1174097"/>
            <a:ext cx="2286000" cy="381000"/>
          </a:xfrm>
        </p:spPr>
        <p:txBody>
          <a:bodyPr/>
          <a:lstStyle/>
          <a:p>
            <a:fld id="{813D4A7A-F61C-4F29-AA79-8A7EDDD77527}" type="datetimeFigureOut">
              <a:rPr lang="en-US" smtClean="0"/>
              <a:t>3/25/2021</a:t>
            </a:fld>
            <a:endParaRPr lang="en-US" dirty="0"/>
          </a:p>
        </p:txBody>
      </p:sp>
      <p:sp>
        <p:nvSpPr>
          <p:cNvPr id="1048590"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48591"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3"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4"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5"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96"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97"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98"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99"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00"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01"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2"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5"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6"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7" name="Slide Number Placeholder 28"/>
          <p:cNvSpPr>
            <a:spLocks noGrp="1"/>
          </p:cNvSpPr>
          <p:nvPr>
            <p:ph type="sldNum" sz="quarter" idx="12"/>
          </p:nvPr>
        </p:nvSpPr>
        <p:spPr bwMode="auto">
          <a:xfrm>
            <a:off x="1325544" y="4928702"/>
            <a:ext cx="609600" cy="517524"/>
          </a:xfrm>
        </p:spPr>
        <p:txBody>
          <a:bodyPr/>
          <a:lstStyle/>
          <a:p>
            <a:fld id="{BCBEF854-9432-427B-88E2-F2659DAAD289}"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732" name="Title 1"/>
          <p:cNvSpPr>
            <a:spLocks noGrp="1"/>
          </p:cNvSpPr>
          <p:nvPr>
            <p:ph type="title"/>
          </p:nvPr>
        </p:nvSpPr>
        <p:spPr/>
        <p:txBody>
          <a:bodyPr/>
          <a:lstStyle/>
          <a:p>
            <a:r>
              <a:rPr kumimoji="0" lang="en-US"/>
              <a:t>Click to edit Master title style</a:t>
            </a:r>
          </a:p>
        </p:txBody>
      </p:sp>
      <p:sp>
        <p:nvSpPr>
          <p:cNvPr id="104873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734" name="Date Placeholder 3"/>
          <p:cNvSpPr>
            <a:spLocks noGrp="1"/>
          </p:cNvSpPr>
          <p:nvPr>
            <p:ph type="dt" sz="half" idx="10"/>
          </p:nvPr>
        </p:nvSpPr>
        <p:spPr/>
        <p:txBody>
          <a:bodyPr/>
          <a:lstStyle/>
          <a:p>
            <a:fld id="{813D4A7A-F61C-4F29-AA79-8A7EDDD77527}" type="datetimeFigureOut">
              <a:rPr lang="en-US" smtClean="0"/>
              <a:t>3/25/2021</a:t>
            </a:fld>
            <a:endParaRPr lang="en-US" dirty="0"/>
          </a:p>
        </p:txBody>
      </p:sp>
      <p:sp>
        <p:nvSpPr>
          <p:cNvPr id="1048735" name="Footer Placeholder 4"/>
          <p:cNvSpPr>
            <a:spLocks noGrp="1"/>
          </p:cNvSpPr>
          <p:nvPr>
            <p:ph type="ftr" sz="quarter" idx="11"/>
          </p:nvPr>
        </p:nvSpPr>
        <p:spPr/>
        <p:txBody>
          <a:bodyPr/>
          <a:lstStyle/>
          <a:p>
            <a:endParaRPr lang="en-US" dirty="0"/>
          </a:p>
        </p:txBody>
      </p:sp>
      <p:sp>
        <p:nvSpPr>
          <p:cNvPr id="1048736" name="Slide Number Placeholder 5"/>
          <p:cNvSpPr>
            <a:spLocks noGrp="1"/>
          </p:cNvSpPr>
          <p:nvPr>
            <p:ph type="sldNum" sz="quarter" idx="12"/>
          </p:nvPr>
        </p:nvSpPr>
        <p:spPr/>
        <p:txBody>
          <a:bodyPr/>
          <a:lstStyle/>
          <a:p>
            <a:fld id="{BCBEF854-9432-427B-88E2-F2659DAAD28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90"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1048691"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92" name="Date Placeholder 3"/>
          <p:cNvSpPr>
            <a:spLocks noGrp="1"/>
          </p:cNvSpPr>
          <p:nvPr>
            <p:ph type="dt" sz="half" idx="10"/>
          </p:nvPr>
        </p:nvSpPr>
        <p:spPr/>
        <p:txBody>
          <a:bodyPr/>
          <a:lstStyle/>
          <a:p>
            <a:fld id="{813D4A7A-F61C-4F29-AA79-8A7EDDD77527}" type="datetimeFigureOut">
              <a:rPr lang="en-US" smtClean="0"/>
              <a:t>3/25/2021</a:t>
            </a:fld>
            <a:endParaRPr lang="en-US" dirty="0"/>
          </a:p>
        </p:txBody>
      </p:sp>
      <p:sp>
        <p:nvSpPr>
          <p:cNvPr id="1048693" name="Footer Placeholder 4"/>
          <p:cNvSpPr>
            <a:spLocks noGrp="1"/>
          </p:cNvSpPr>
          <p:nvPr>
            <p:ph type="ftr" sz="quarter" idx="11"/>
          </p:nvPr>
        </p:nvSpPr>
        <p:spPr/>
        <p:txBody>
          <a:bodyPr/>
          <a:lstStyle/>
          <a:p>
            <a:endParaRPr lang="en-US" dirty="0"/>
          </a:p>
        </p:txBody>
      </p:sp>
      <p:sp>
        <p:nvSpPr>
          <p:cNvPr id="1048694" name="Slide Number Placeholder 5"/>
          <p:cNvSpPr>
            <a:spLocks noGrp="1"/>
          </p:cNvSpPr>
          <p:nvPr>
            <p:ph type="sldNum" sz="quarter" idx="12"/>
          </p:nvPr>
        </p:nvSpPr>
        <p:spPr/>
        <p:txBody>
          <a:bodyPr/>
          <a:lstStyle/>
          <a:p>
            <a:fld id="{BCBEF854-9432-427B-88E2-F2659DAAD28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10" name="Title 1"/>
          <p:cNvSpPr>
            <a:spLocks noGrp="1"/>
          </p:cNvSpPr>
          <p:nvPr>
            <p:ph type="title"/>
          </p:nvPr>
        </p:nvSpPr>
        <p:spPr/>
        <p:txBody>
          <a:bodyPr/>
          <a:lstStyle/>
          <a:p>
            <a:r>
              <a:rPr kumimoji="0" lang="en-US"/>
              <a:t>Click to edit Master title style</a:t>
            </a:r>
          </a:p>
        </p:txBody>
      </p:sp>
      <p:sp>
        <p:nvSpPr>
          <p:cNvPr id="1048611"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12" name="Date Placeholder 6"/>
          <p:cNvSpPr>
            <a:spLocks noGrp="1"/>
          </p:cNvSpPr>
          <p:nvPr>
            <p:ph type="dt" sz="half" idx="14"/>
          </p:nvPr>
        </p:nvSpPr>
        <p:spPr/>
        <p:txBody>
          <a:bodyPr rtlCol="0"/>
          <a:lstStyle/>
          <a:p>
            <a:fld id="{813D4A7A-F61C-4F29-AA79-8A7EDDD77527}" type="datetimeFigureOut">
              <a:rPr lang="en-US" smtClean="0"/>
              <a:t>3/25/2021</a:t>
            </a:fld>
            <a:endParaRPr lang="en-US" dirty="0"/>
          </a:p>
        </p:txBody>
      </p:sp>
      <p:sp>
        <p:nvSpPr>
          <p:cNvPr id="1048613" name="Slide Number Placeholder 8"/>
          <p:cNvSpPr>
            <a:spLocks noGrp="1"/>
          </p:cNvSpPr>
          <p:nvPr>
            <p:ph type="sldNum" sz="quarter" idx="15"/>
          </p:nvPr>
        </p:nvSpPr>
        <p:spPr/>
        <p:txBody>
          <a:bodyPr rtlCol="0"/>
          <a:lstStyle/>
          <a:p>
            <a:fld id="{BCBEF854-9432-427B-88E2-F2659DAAD289}" type="slidenum">
              <a:rPr lang="en-US" smtClean="0"/>
              <a:t>‹#›</a:t>
            </a:fld>
            <a:endParaRPr lang="en-US" dirty="0"/>
          </a:p>
        </p:txBody>
      </p:sp>
      <p:sp>
        <p:nvSpPr>
          <p:cNvPr id="1048614"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048711"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1048712"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048713" name="Date Placeholder 3"/>
          <p:cNvSpPr>
            <a:spLocks noGrp="1"/>
          </p:cNvSpPr>
          <p:nvPr>
            <p:ph type="dt" sz="half" idx="10"/>
          </p:nvPr>
        </p:nvSpPr>
        <p:spPr bwMode="auto">
          <a:xfrm rot="5400000">
            <a:off x="7763256" y="1170432"/>
            <a:ext cx="2286000" cy="381000"/>
          </a:xfrm>
        </p:spPr>
        <p:txBody>
          <a:bodyPr/>
          <a:lstStyle/>
          <a:p>
            <a:fld id="{813D4A7A-F61C-4F29-AA79-8A7EDDD77527}" type="datetimeFigureOut">
              <a:rPr lang="en-US" smtClean="0"/>
              <a:t>3/25/2021</a:t>
            </a:fld>
            <a:endParaRPr lang="en-US" dirty="0"/>
          </a:p>
        </p:txBody>
      </p:sp>
      <p:sp>
        <p:nvSpPr>
          <p:cNvPr id="1048714"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1048715"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16"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17"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18"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19"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20"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21"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22"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23"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24"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725"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726"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727"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728"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729"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730"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31" name="Slide Number Placeholder 5"/>
          <p:cNvSpPr>
            <a:spLocks noGrp="1"/>
          </p:cNvSpPr>
          <p:nvPr>
            <p:ph type="sldNum" sz="quarter" idx="12"/>
          </p:nvPr>
        </p:nvSpPr>
        <p:spPr bwMode="auto">
          <a:xfrm>
            <a:off x="1340616" y="4928702"/>
            <a:ext cx="609600" cy="517524"/>
          </a:xfrm>
        </p:spPr>
        <p:txBody>
          <a:bodyPr/>
          <a:lstStyle/>
          <a:p>
            <a:fld id="{BCBEF854-9432-427B-88E2-F2659DAAD289}"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72" name="Title 1"/>
          <p:cNvSpPr>
            <a:spLocks noGrp="1"/>
          </p:cNvSpPr>
          <p:nvPr>
            <p:ph type="title"/>
          </p:nvPr>
        </p:nvSpPr>
        <p:spPr/>
        <p:txBody>
          <a:bodyPr/>
          <a:lstStyle/>
          <a:p>
            <a:r>
              <a:rPr kumimoji="0" lang="en-US"/>
              <a:t>Click to edit Master title style</a:t>
            </a:r>
          </a:p>
        </p:txBody>
      </p:sp>
      <p:sp>
        <p:nvSpPr>
          <p:cNvPr id="1048673" name="Date Placeholder 4"/>
          <p:cNvSpPr>
            <a:spLocks noGrp="1"/>
          </p:cNvSpPr>
          <p:nvPr>
            <p:ph type="dt" sz="half" idx="10"/>
          </p:nvPr>
        </p:nvSpPr>
        <p:spPr/>
        <p:txBody>
          <a:bodyPr/>
          <a:lstStyle/>
          <a:p>
            <a:fld id="{813D4A7A-F61C-4F29-AA79-8A7EDDD77527}" type="datetimeFigureOut">
              <a:rPr lang="en-US" smtClean="0"/>
              <a:t>3/25/2021</a:t>
            </a:fld>
            <a:endParaRPr lang="en-US" dirty="0"/>
          </a:p>
        </p:txBody>
      </p:sp>
      <p:sp>
        <p:nvSpPr>
          <p:cNvPr id="1048674" name="Footer Placeholder 5"/>
          <p:cNvSpPr>
            <a:spLocks noGrp="1"/>
          </p:cNvSpPr>
          <p:nvPr>
            <p:ph type="ftr" sz="quarter" idx="11"/>
          </p:nvPr>
        </p:nvSpPr>
        <p:spPr/>
        <p:txBody>
          <a:bodyPr/>
          <a:lstStyle/>
          <a:p>
            <a:endParaRPr lang="en-US" dirty="0"/>
          </a:p>
        </p:txBody>
      </p:sp>
      <p:sp>
        <p:nvSpPr>
          <p:cNvPr id="1048675" name="Slide Number Placeholder 6"/>
          <p:cNvSpPr>
            <a:spLocks noGrp="1"/>
          </p:cNvSpPr>
          <p:nvPr>
            <p:ph type="sldNum" sz="quarter" idx="12"/>
          </p:nvPr>
        </p:nvSpPr>
        <p:spPr/>
        <p:txBody>
          <a:bodyPr/>
          <a:lstStyle/>
          <a:p>
            <a:fld id="{BCBEF854-9432-427B-88E2-F2659DAAD289}" type="slidenum">
              <a:rPr lang="en-US" smtClean="0"/>
              <a:t>‹#›</a:t>
            </a:fld>
            <a:endParaRPr lang="en-US" dirty="0"/>
          </a:p>
        </p:txBody>
      </p:sp>
      <p:sp>
        <p:nvSpPr>
          <p:cNvPr id="1048676"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77"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78" name="Title 1"/>
          <p:cNvSpPr>
            <a:spLocks noGrp="1"/>
          </p:cNvSpPr>
          <p:nvPr>
            <p:ph type="title"/>
          </p:nvPr>
        </p:nvSpPr>
        <p:spPr>
          <a:xfrm>
            <a:off x="457200" y="273050"/>
            <a:ext cx="7543800" cy="1143000"/>
          </a:xfrm>
        </p:spPr>
        <p:txBody>
          <a:bodyPr anchor="b"/>
          <a:lstStyle/>
          <a:p>
            <a:r>
              <a:rPr kumimoji="0" lang="en-US"/>
              <a:t>Click to edit Master title style</a:t>
            </a:r>
          </a:p>
        </p:txBody>
      </p:sp>
      <p:sp>
        <p:nvSpPr>
          <p:cNvPr id="1048679" name="Date Placeholder 6"/>
          <p:cNvSpPr>
            <a:spLocks noGrp="1"/>
          </p:cNvSpPr>
          <p:nvPr>
            <p:ph type="dt" sz="half" idx="10"/>
          </p:nvPr>
        </p:nvSpPr>
        <p:spPr/>
        <p:txBody>
          <a:bodyPr/>
          <a:lstStyle/>
          <a:p>
            <a:fld id="{813D4A7A-F61C-4F29-AA79-8A7EDDD77527}" type="datetimeFigureOut">
              <a:rPr lang="en-US" smtClean="0"/>
              <a:t>3/25/2021</a:t>
            </a:fld>
            <a:endParaRPr lang="en-US" dirty="0"/>
          </a:p>
        </p:txBody>
      </p:sp>
      <p:sp>
        <p:nvSpPr>
          <p:cNvPr id="1048680" name="Footer Placeholder 7"/>
          <p:cNvSpPr>
            <a:spLocks noGrp="1"/>
          </p:cNvSpPr>
          <p:nvPr>
            <p:ph type="ftr" sz="quarter" idx="11"/>
          </p:nvPr>
        </p:nvSpPr>
        <p:spPr/>
        <p:txBody>
          <a:bodyPr/>
          <a:lstStyle/>
          <a:p>
            <a:endParaRPr lang="en-US" dirty="0"/>
          </a:p>
        </p:txBody>
      </p:sp>
      <p:sp>
        <p:nvSpPr>
          <p:cNvPr id="1048681" name="Slide Number Placeholder 8"/>
          <p:cNvSpPr>
            <a:spLocks noGrp="1"/>
          </p:cNvSpPr>
          <p:nvPr>
            <p:ph type="sldNum" sz="quarter" idx="12"/>
          </p:nvPr>
        </p:nvSpPr>
        <p:spPr/>
        <p:txBody>
          <a:bodyPr/>
          <a:lstStyle/>
          <a:p>
            <a:fld id="{BCBEF854-9432-427B-88E2-F2659DAAD289}" type="slidenum">
              <a:rPr lang="en-US" smtClean="0"/>
              <a:t>‹#›</a:t>
            </a:fld>
            <a:endParaRPr lang="en-US" dirty="0"/>
          </a:p>
        </p:txBody>
      </p:sp>
      <p:sp>
        <p:nvSpPr>
          <p:cNvPr id="1048682"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8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84"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048685"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86" name="Title 1"/>
          <p:cNvSpPr>
            <a:spLocks noGrp="1"/>
          </p:cNvSpPr>
          <p:nvPr>
            <p:ph type="title"/>
          </p:nvPr>
        </p:nvSpPr>
        <p:spPr/>
        <p:txBody>
          <a:bodyPr/>
          <a:lstStyle/>
          <a:p>
            <a:r>
              <a:rPr kumimoji="0" lang="en-US"/>
              <a:t>Click to edit Master title style</a:t>
            </a:r>
          </a:p>
        </p:txBody>
      </p:sp>
      <p:sp>
        <p:nvSpPr>
          <p:cNvPr id="1048687" name="Date Placeholder 5"/>
          <p:cNvSpPr>
            <a:spLocks noGrp="1"/>
          </p:cNvSpPr>
          <p:nvPr>
            <p:ph type="dt" sz="half" idx="10"/>
          </p:nvPr>
        </p:nvSpPr>
        <p:spPr/>
        <p:txBody>
          <a:bodyPr rtlCol="0"/>
          <a:lstStyle/>
          <a:p>
            <a:fld id="{813D4A7A-F61C-4F29-AA79-8A7EDDD77527}" type="datetimeFigureOut">
              <a:rPr lang="en-US" smtClean="0"/>
              <a:t>3/25/2021</a:t>
            </a:fld>
            <a:endParaRPr lang="en-US" dirty="0"/>
          </a:p>
        </p:txBody>
      </p:sp>
      <p:sp>
        <p:nvSpPr>
          <p:cNvPr id="1048688" name="Slide Number Placeholder 6"/>
          <p:cNvSpPr>
            <a:spLocks noGrp="1"/>
          </p:cNvSpPr>
          <p:nvPr>
            <p:ph type="sldNum" sz="quarter" idx="11"/>
          </p:nvPr>
        </p:nvSpPr>
        <p:spPr/>
        <p:txBody>
          <a:bodyPr rtlCol="0"/>
          <a:lstStyle/>
          <a:p>
            <a:fld id="{BCBEF854-9432-427B-88E2-F2659DAAD289}" type="slidenum">
              <a:rPr lang="en-US" smtClean="0"/>
              <a:t>‹#›</a:t>
            </a:fld>
            <a:endParaRPr lang="en-US" dirty="0"/>
          </a:p>
        </p:txBody>
      </p:sp>
      <p:sp>
        <p:nvSpPr>
          <p:cNvPr id="1048689"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95" name="Date Placeholder 1"/>
          <p:cNvSpPr>
            <a:spLocks noGrp="1"/>
          </p:cNvSpPr>
          <p:nvPr>
            <p:ph type="dt" sz="half" idx="10"/>
          </p:nvPr>
        </p:nvSpPr>
        <p:spPr/>
        <p:txBody>
          <a:bodyPr/>
          <a:lstStyle/>
          <a:p>
            <a:fld id="{813D4A7A-F61C-4F29-AA79-8A7EDDD77527}" type="datetimeFigureOut">
              <a:rPr lang="en-US" smtClean="0"/>
              <a:t>3/25/2021</a:t>
            </a:fld>
            <a:endParaRPr lang="en-US" dirty="0"/>
          </a:p>
        </p:txBody>
      </p:sp>
      <p:sp>
        <p:nvSpPr>
          <p:cNvPr id="1048696" name="Footer Placeholder 2"/>
          <p:cNvSpPr>
            <a:spLocks noGrp="1"/>
          </p:cNvSpPr>
          <p:nvPr>
            <p:ph type="ftr" sz="quarter" idx="11"/>
          </p:nvPr>
        </p:nvSpPr>
        <p:spPr/>
        <p:txBody>
          <a:bodyPr/>
          <a:lstStyle/>
          <a:p>
            <a:endParaRPr lang="en-US" dirty="0"/>
          </a:p>
        </p:txBody>
      </p:sp>
      <p:sp>
        <p:nvSpPr>
          <p:cNvPr id="1048697" name="Slide Number Placeholder 3"/>
          <p:cNvSpPr>
            <a:spLocks noGrp="1"/>
          </p:cNvSpPr>
          <p:nvPr>
            <p:ph type="sldNum" sz="quarter" idx="12"/>
          </p:nvPr>
        </p:nvSpPr>
        <p:spPr/>
        <p:txBody>
          <a:bodyPr/>
          <a:lstStyle/>
          <a:p>
            <a:fld id="{BCBEF854-9432-427B-88E2-F2659DAAD28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48737"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738"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1048739"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048740"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741"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742"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43"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44"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45"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746"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747" name="Date Placeholder 20"/>
          <p:cNvSpPr>
            <a:spLocks noGrp="1"/>
          </p:cNvSpPr>
          <p:nvPr>
            <p:ph type="dt" sz="half" idx="14"/>
          </p:nvPr>
        </p:nvSpPr>
        <p:spPr/>
        <p:txBody>
          <a:bodyPr rtlCol="0"/>
          <a:lstStyle/>
          <a:p>
            <a:fld id="{813D4A7A-F61C-4F29-AA79-8A7EDDD77527}" type="datetimeFigureOut">
              <a:rPr lang="en-US" smtClean="0"/>
              <a:t>3/25/2021</a:t>
            </a:fld>
            <a:endParaRPr lang="en-US" dirty="0"/>
          </a:p>
        </p:txBody>
      </p:sp>
      <p:sp>
        <p:nvSpPr>
          <p:cNvPr id="1048748" name="Slide Number Placeholder 21"/>
          <p:cNvSpPr>
            <a:spLocks noGrp="1"/>
          </p:cNvSpPr>
          <p:nvPr>
            <p:ph type="sldNum" sz="quarter" idx="15"/>
          </p:nvPr>
        </p:nvSpPr>
        <p:spPr/>
        <p:txBody>
          <a:bodyPr rtlCol="0"/>
          <a:lstStyle/>
          <a:p>
            <a:fld id="{BCBEF854-9432-427B-88E2-F2659DAAD289}" type="slidenum">
              <a:rPr lang="en-US" smtClean="0"/>
              <a:t>‹#›</a:t>
            </a:fld>
            <a:endParaRPr lang="en-US" dirty="0"/>
          </a:p>
        </p:txBody>
      </p:sp>
      <p:sp>
        <p:nvSpPr>
          <p:cNvPr id="1048749"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698"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99"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700"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1048701"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1048702"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48703"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04"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05"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06"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707"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708" name="Date Placeholder 16"/>
          <p:cNvSpPr>
            <a:spLocks noGrp="1"/>
          </p:cNvSpPr>
          <p:nvPr>
            <p:ph type="dt" sz="half" idx="10"/>
          </p:nvPr>
        </p:nvSpPr>
        <p:spPr/>
        <p:txBody>
          <a:bodyPr rtlCol="0"/>
          <a:lstStyle/>
          <a:p>
            <a:fld id="{813D4A7A-F61C-4F29-AA79-8A7EDDD77527}" type="datetimeFigureOut">
              <a:rPr lang="en-US" smtClean="0"/>
              <a:t>3/25/2021</a:t>
            </a:fld>
            <a:endParaRPr lang="en-US" dirty="0"/>
          </a:p>
        </p:txBody>
      </p:sp>
      <p:sp>
        <p:nvSpPr>
          <p:cNvPr id="1048709" name="Slide Number Placeholder 17"/>
          <p:cNvSpPr>
            <a:spLocks noGrp="1"/>
          </p:cNvSpPr>
          <p:nvPr>
            <p:ph type="sldNum" sz="quarter" idx="11"/>
          </p:nvPr>
        </p:nvSpPr>
        <p:spPr/>
        <p:txBody>
          <a:bodyPr rtlCol="0"/>
          <a:lstStyle/>
          <a:p>
            <a:fld id="{BCBEF854-9432-427B-88E2-F2659DAAD289}" type="slidenum">
              <a:rPr lang="en-US" smtClean="0"/>
              <a:t>‹#›</a:t>
            </a:fld>
            <a:endParaRPr lang="en-US" dirty="0"/>
          </a:p>
        </p:txBody>
      </p:sp>
      <p:sp>
        <p:nvSpPr>
          <p:cNvPr id="1048710"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577"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048578"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48579"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13D4A7A-F61C-4F29-AA79-8A7EDDD77527}" type="datetimeFigureOut">
              <a:rPr lang="en-US" smtClean="0"/>
              <a:t>3/25/2021</a:t>
            </a:fld>
            <a:endParaRPr lang="en-US" dirty="0"/>
          </a:p>
        </p:txBody>
      </p:sp>
      <p:sp>
        <p:nvSpPr>
          <p:cNvPr id="1048580"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1048581"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2"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3"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84"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5"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86"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CBEF854-9432-427B-88E2-F2659DAAD28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Title 1"/>
          <p:cNvSpPr>
            <a:spLocks noGrp="1"/>
          </p:cNvSpPr>
          <p:nvPr>
            <p:ph type="ctrTitle"/>
          </p:nvPr>
        </p:nvSpPr>
        <p:spPr>
          <a:xfrm>
            <a:off x="228600" y="228599"/>
            <a:ext cx="8763000" cy="914401"/>
          </a:xfrm>
          <a:solidFill>
            <a:schemeClr val="accent2">
              <a:lumMod val="75000"/>
            </a:schemeClr>
          </a:solidFill>
        </p:spPr>
        <p:txBody>
          <a:bodyPr>
            <a:normAutofit fontScale="90000"/>
          </a:bodyPr>
          <a:lstStyle/>
          <a:p>
            <a:pPr algn="ctr"/>
            <a:r>
              <a:rPr lang="en-US" sz="2800" dirty="0">
                <a:solidFill>
                  <a:schemeClr val="bg1"/>
                </a:solidFill>
              </a:rPr>
              <a:t>RECOVERY IN SUBSTANCE USE DISORDERS:    
 THE FAMILY AS A RESOURCE</a:t>
            </a:r>
          </a:p>
        </p:txBody>
      </p:sp>
      <p:sp>
        <p:nvSpPr>
          <p:cNvPr id="1048609" name="Subtitle 2"/>
          <p:cNvSpPr>
            <a:spLocks noGrp="1"/>
          </p:cNvSpPr>
          <p:nvPr>
            <p:ph type="subTitle" idx="1"/>
          </p:nvPr>
        </p:nvSpPr>
        <p:spPr>
          <a:xfrm>
            <a:off x="2286000" y="1905000"/>
            <a:ext cx="6553200" cy="4343400"/>
          </a:xfrm>
          <a:solidFill>
            <a:schemeClr val="bg1"/>
          </a:solidFill>
        </p:spPr>
        <p:txBody>
          <a:bodyPr>
            <a:normAutofit fontScale="73889" lnSpcReduction="20000"/>
          </a:bodyPr>
          <a:lstStyle/>
          <a:p>
            <a:r>
              <a:rPr lang="en-US" dirty="0"/>
              <a:t>                                </a:t>
            </a:r>
          </a:p>
          <a:p>
            <a:endParaRPr lang="en-US" sz="2000" dirty="0"/>
          </a:p>
          <a:p>
            <a:endParaRPr lang="en-US" sz="2000" dirty="0"/>
          </a:p>
          <a:p>
            <a:endParaRPr lang="en-US" sz="2000" dirty="0"/>
          </a:p>
          <a:p>
            <a:endParaRPr lang="en-US" sz="2000" dirty="0"/>
          </a:p>
          <a:p>
            <a:endParaRPr lang="en-US" sz="2000" dirty="0"/>
          </a:p>
          <a:p>
            <a:r>
              <a:rPr lang="en-US" sz="2000" dirty="0"/>
              <a:t>                             Presented</a:t>
            </a:r>
            <a:r>
              <a:rPr lang="en-US" dirty="0"/>
              <a:t> </a:t>
            </a:r>
          </a:p>
          <a:p>
            <a:endParaRPr lang="en-US" dirty="0"/>
          </a:p>
          <a:p>
            <a:r>
              <a:rPr lang="en-US" dirty="0"/>
              <a:t>                                         By </a:t>
            </a:r>
          </a:p>
          <a:p>
            <a:r>
              <a:rPr lang="en-US" dirty="0"/>
              <a:t>  </a:t>
            </a:r>
          </a:p>
          <a:p>
            <a:r>
              <a:rPr lang="en-US" sz="2800" dirty="0">
                <a:solidFill>
                  <a:schemeClr val="tx1"/>
                </a:solidFill>
              </a:rPr>
              <a:t>             Peter Adenibuyan</a:t>
            </a:r>
          </a:p>
          <a:p>
            <a:r>
              <a:rPr lang="en-US" dirty="0">
                <a:solidFill>
                  <a:schemeClr val="tx1"/>
                </a:solidFill>
              </a:rPr>
              <a:t>        International Certified Addiction Professional </a:t>
            </a:r>
          </a:p>
          <a:p>
            <a:pPr>
              <a:lnSpc>
                <a:spcPct val="120000"/>
              </a:lnSpc>
              <a:spcBef>
                <a:spcPts val="0"/>
              </a:spcBef>
            </a:pPr>
            <a:r>
              <a:rPr lang="en-US" dirty="0">
                <a:solidFill>
                  <a:schemeClr val="tx1"/>
                </a:solidFill>
              </a:rPr>
              <a:t>                                               &amp;              	                            	                	                  
                            Clinical Social Worker.</a:t>
            </a:r>
            <a:endParaRPr lang="zh-CN" altLang="en-US"/>
          </a:p>
          <a:p>
            <a:pPr>
              <a:lnSpc>
                <a:spcPct val="120000"/>
              </a:lnSpc>
              <a:spcBef>
                <a:spcPts val="0"/>
              </a:spcBef>
            </a:pPr>
            <a:endParaRPr lang="en-US" dirty="0">
              <a:solidFill>
                <a:schemeClr val="tx1"/>
              </a:solidFill>
            </a:endParaRPr>
          </a:p>
          <a:p>
            <a:pPr>
              <a:lnSpc>
                <a:spcPct val="120000"/>
              </a:lnSpc>
              <a:spcBef>
                <a:spcPts val="0"/>
              </a:spcBef>
            </a:pPr>
            <a:r>
              <a:rPr lang="en-US" dirty="0">
                <a:solidFill>
                  <a:schemeClr val="tx1"/>
                </a:solidFill>
              </a:rPr>
              <a:t>                                </a:t>
            </a:r>
            <a:r>
              <a:rPr lang="en-US" b="0" i="1" u="sng" dirty="0">
                <a:solidFill>
                  <a:schemeClr val="tx1"/>
                </a:solidFill>
                <a:latin typeface="Bookman Old Style" pitchFamily="18" charset="0"/>
              </a:rPr>
              <a:t>25</a:t>
            </a:r>
            <a:r>
              <a:rPr lang="en-US" b="0" i="1" u="sng" baseline="30000" dirty="0">
                <a:solidFill>
                  <a:schemeClr val="tx1"/>
                </a:solidFill>
                <a:latin typeface="Bookman Old Style" pitchFamily="18" charset="0"/>
              </a:rPr>
              <a:t>th</a:t>
            </a:r>
            <a:r>
              <a:rPr lang="en-US" b="0" i="1" u="sng" dirty="0">
                <a:solidFill>
                  <a:schemeClr val="tx1"/>
                </a:solidFill>
                <a:latin typeface="Bookman Old Style" pitchFamily="18" charset="0"/>
              </a:rPr>
              <a:t> March, 2021 </a:t>
            </a:r>
            <a:endParaRPr lang="en-US" b="0" i="1" u="sng" dirty="0">
              <a:latin typeface="Bookman Old Style" pitchFamily="18" charset="0"/>
            </a:endParaRPr>
          </a:p>
        </p:txBody>
      </p:sp>
      <p:pic>
        <p:nvPicPr>
          <p:cNvPr id="2097152" name="Picture 2" descr="C:\Users\BLESSING\Desktop\AAAAA 2.jpg"/>
          <p:cNvPicPr>
            <a:picLocks noChangeAspect="1" noChangeArrowheads="1"/>
          </p:cNvPicPr>
          <p:nvPr/>
        </p:nvPicPr>
        <p:blipFill>
          <a:blip r:embed="rId2" cstate="print"/>
          <a:srcRect/>
          <a:stretch>
            <a:fillRect/>
          </a:stretch>
        </p:blipFill>
        <p:spPr bwMode="auto">
          <a:xfrm>
            <a:off x="5844414" y="1332984"/>
            <a:ext cx="3211145" cy="2629416"/>
          </a:xfrm>
          <a:prstGeom prst="rect">
            <a:avLst/>
          </a:prstGeom>
          <a:noFill/>
        </p:spPr>
      </p:pic>
      <p:pic>
        <p:nvPicPr>
          <p:cNvPr id="2097153" name="Picture 3" descr="C:\Users\BLESSING\Desktop\AAAAA.jpg"/>
          <p:cNvPicPr>
            <a:picLocks noChangeAspect="1" noChangeArrowheads="1"/>
          </p:cNvPicPr>
          <p:nvPr/>
        </p:nvPicPr>
        <p:blipFill>
          <a:blip r:embed="rId3" cstate="print"/>
          <a:srcRect/>
          <a:stretch>
            <a:fillRect/>
          </a:stretch>
        </p:blipFill>
        <p:spPr bwMode="auto">
          <a:xfrm>
            <a:off x="304800" y="1219200"/>
            <a:ext cx="4419600" cy="20574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
          <p:cNvSpPr>
            <a:spLocks noGrp="1"/>
          </p:cNvSpPr>
          <p:nvPr>
            <p:ph type="title"/>
          </p:nvPr>
        </p:nvSpPr>
        <p:spPr>
          <a:xfrm>
            <a:off x="457200" y="381000"/>
            <a:ext cx="7467600" cy="609600"/>
          </a:xfrm>
          <a:solidFill>
            <a:schemeClr val="accent2">
              <a:lumMod val="50000"/>
            </a:schemeClr>
          </a:solidFill>
        </p:spPr>
        <p:txBody>
          <a:bodyPr>
            <a:normAutofit/>
          </a:bodyPr>
          <a:lstStyle/>
          <a:p>
            <a:r>
              <a:rPr lang="en-US" b="1" dirty="0">
                <a:solidFill>
                  <a:schemeClr val="bg1"/>
                </a:solidFill>
              </a:rPr>
              <a:t>Family involvement in recovery:</a:t>
            </a:r>
          </a:p>
        </p:txBody>
      </p:sp>
      <p:sp>
        <p:nvSpPr>
          <p:cNvPr id="1048632" name="Content Placeholder 2"/>
          <p:cNvSpPr>
            <a:spLocks noGrp="1"/>
          </p:cNvSpPr>
          <p:nvPr>
            <p:ph sz="quarter" idx="1"/>
          </p:nvPr>
        </p:nvSpPr>
        <p:spPr>
          <a:xfrm>
            <a:off x="152400" y="1219200"/>
            <a:ext cx="8534400" cy="5410200"/>
          </a:xfrm>
          <a:solidFill>
            <a:schemeClr val="bg1"/>
          </a:solidFill>
        </p:spPr>
        <p:txBody>
          <a:bodyPr>
            <a:normAutofit fontScale="25000" lnSpcReduction="20000"/>
          </a:bodyPr>
          <a:lstStyle/>
          <a:p>
            <a:endParaRPr lang="en-US" dirty="0"/>
          </a:p>
          <a:p>
            <a:r>
              <a:rPr lang="en-US" sz="9600" dirty="0">
                <a:latin typeface="Bookman Old Style" pitchFamily="18" charset="0"/>
              </a:rPr>
              <a:t>Family involvement in SUD treatment is positively associated with increased treatment engagement, decreased dropout rates during treatment, and better long term outcomes.</a:t>
            </a:r>
          </a:p>
          <a:p>
            <a:endParaRPr lang="en-US" sz="9600" dirty="0">
              <a:latin typeface="Bookman Old Style" pitchFamily="18" charset="0"/>
            </a:endParaRPr>
          </a:p>
          <a:p>
            <a:r>
              <a:rPr lang="en-US" sz="9600" dirty="0">
                <a:latin typeface="Bookman Old Style" pitchFamily="18" charset="0"/>
              </a:rPr>
              <a:t>When families are involved in treatment the focus can be on the larger family issues, not just the substance use.</a:t>
            </a:r>
          </a:p>
          <a:p>
            <a:pPr>
              <a:buNone/>
            </a:pPr>
            <a:r>
              <a:rPr lang="en-US" sz="9600" dirty="0">
                <a:latin typeface="Bookman Old Style" pitchFamily="18" charset="0"/>
              </a:rPr>
              <a:t> </a:t>
            </a:r>
          </a:p>
          <a:p>
            <a:r>
              <a:rPr lang="en-US" sz="9600" dirty="0">
                <a:latin typeface="Bookman Old Style" pitchFamily="18" charset="0"/>
              </a:rPr>
              <a:t>Both the individual with the SUD and the family members get the help they need to achieve and maintain abstinence.</a:t>
            </a:r>
          </a:p>
          <a:p>
            <a:endParaRPr lang="en-US" sz="9600" dirty="0">
              <a:latin typeface="Bookman Old Style" pitchFamily="18" charset="0"/>
            </a:endParaRPr>
          </a:p>
          <a:p>
            <a:r>
              <a:rPr lang="en-US" sz="9600" dirty="0">
                <a:latin typeface="Bookman Old Style" pitchFamily="18" charset="0"/>
              </a:rPr>
              <a:t>Family approach </a:t>
            </a:r>
            <a:r>
              <a:rPr lang="en-US" sz="9600" dirty="0" err="1">
                <a:latin typeface="Bookman Old Style" pitchFamily="18" charset="0"/>
              </a:rPr>
              <a:t>capitalise</a:t>
            </a:r>
            <a:r>
              <a:rPr lang="en-US" sz="9600" dirty="0">
                <a:latin typeface="Bookman Old Style" pitchFamily="18" charset="0"/>
              </a:rPr>
              <a:t> on family strength, mobilizing ongoing support for the client’s and the family’s recovery</a:t>
            </a:r>
            <a:r>
              <a:rPr lang="en-US" sz="9600" dirty="0"/>
              <a:t> </a:t>
            </a:r>
          </a:p>
          <a:p>
            <a:endParaRPr lang="en-US" sz="9600" dirty="0">
              <a:latin typeface="Bookman Old Style" pitchFamily="18" charset="0"/>
            </a:endParaRPr>
          </a:p>
          <a:p>
            <a:endParaRPr lang="en-US" dirty="0">
              <a:latin typeface="Bookman Old Style" pitchFamily="18" charset="0"/>
            </a:endParaRPr>
          </a:p>
          <a:p>
            <a:pPr>
              <a:buNone/>
            </a:pPr>
            <a:r>
              <a:rPr lang="en-US"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Title 1"/>
          <p:cNvSpPr>
            <a:spLocks noGrp="1"/>
          </p:cNvSpPr>
          <p:nvPr>
            <p:ph type="title"/>
          </p:nvPr>
        </p:nvSpPr>
        <p:spPr>
          <a:xfrm>
            <a:off x="381000" y="152400"/>
            <a:ext cx="7924800" cy="533400"/>
          </a:xfrm>
          <a:solidFill>
            <a:schemeClr val="accent2">
              <a:lumMod val="50000"/>
            </a:schemeClr>
          </a:solidFill>
        </p:spPr>
        <p:txBody>
          <a:bodyPr>
            <a:normAutofit/>
          </a:bodyPr>
          <a:lstStyle/>
          <a:p>
            <a:r>
              <a:rPr lang="en-US" sz="2400" b="1" dirty="0">
                <a:solidFill>
                  <a:schemeClr val="bg1"/>
                </a:solidFill>
                <a:latin typeface="Bookman Old Style" pitchFamily="18" charset="0"/>
              </a:rPr>
              <a:t>WHY DO WE NEED FAMILY IN TREATMENT:</a:t>
            </a:r>
          </a:p>
        </p:txBody>
      </p:sp>
      <p:sp>
        <p:nvSpPr>
          <p:cNvPr id="1048637" name="Content Placeholder 2"/>
          <p:cNvSpPr>
            <a:spLocks noGrp="1"/>
          </p:cNvSpPr>
          <p:nvPr>
            <p:ph sz="quarter" idx="1"/>
          </p:nvPr>
        </p:nvSpPr>
        <p:spPr>
          <a:xfrm>
            <a:off x="152400" y="762000"/>
            <a:ext cx="8534400" cy="6096000"/>
          </a:xfrm>
          <a:solidFill>
            <a:schemeClr val="bg1"/>
          </a:solidFill>
        </p:spPr>
        <p:txBody>
          <a:bodyPr>
            <a:normAutofit fontScale="88333" lnSpcReduction="10000"/>
          </a:bodyPr>
          <a:lstStyle/>
          <a:p>
            <a:r>
              <a:rPr lang="en-US" dirty="0">
                <a:latin typeface="Bookman Old Style" pitchFamily="18" charset="0"/>
              </a:rPr>
              <a:t>Increase family support for the client’s recovery.</a:t>
            </a:r>
          </a:p>
          <a:p>
            <a:endParaRPr lang="en-US" dirty="0">
              <a:latin typeface="Bookman Old Style" pitchFamily="18" charset="0"/>
            </a:endParaRPr>
          </a:p>
          <a:p>
            <a:r>
              <a:rPr lang="en-US" dirty="0">
                <a:latin typeface="Bookman Old Style" pitchFamily="18" charset="0"/>
              </a:rPr>
              <a:t>Prepare the family to what to expect in early recovery not to have unrealistic expectations.</a:t>
            </a:r>
          </a:p>
          <a:p>
            <a:endParaRPr lang="en-US" dirty="0">
              <a:latin typeface="Bookman Old Style" pitchFamily="18" charset="0"/>
            </a:endParaRPr>
          </a:p>
          <a:p>
            <a:r>
              <a:rPr lang="en-US" dirty="0">
                <a:latin typeface="Bookman Old Style" pitchFamily="18" charset="0"/>
              </a:rPr>
              <a:t>Educate the family about relapse warning signs and in turn help prevent a relapse.</a:t>
            </a:r>
          </a:p>
          <a:p>
            <a:pPr>
              <a:buNone/>
            </a:pPr>
            <a:r>
              <a:rPr lang="en-US" dirty="0">
                <a:latin typeface="Bookman Old Style" pitchFamily="18" charset="0"/>
              </a:rPr>
              <a:t> </a:t>
            </a:r>
          </a:p>
          <a:p>
            <a:r>
              <a:rPr lang="en-US" dirty="0">
                <a:latin typeface="Bookman Old Style" pitchFamily="18" charset="0"/>
              </a:rPr>
              <a:t>Identify and support a change of family ways that works against recovery e.g. family conflict, enabling behaviour.</a:t>
            </a:r>
          </a:p>
          <a:p>
            <a:endParaRPr lang="en-US" dirty="0">
              <a:latin typeface="Bookman Old Style" pitchFamily="18" charset="0"/>
            </a:endParaRPr>
          </a:p>
          <a:p>
            <a:r>
              <a:rPr lang="en-US" dirty="0">
                <a:latin typeface="Bookman Old Style" pitchFamily="18" charset="0"/>
              </a:rPr>
              <a:t>Enable family to see the need to make the necessary changes in their lives and take responsibility for their emotional, physical and spiritual recovery. </a:t>
            </a:r>
          </a:p>
          <a:p>
            <a:endParaRPr lang="en-US" dirty="0">
              <a:latin typeface="Bookman Old Style" pitchFamily="18" charset="0"/>
            </a:endParaRPr>
          </a:p>
          <a:p>
            <a:r>
              <a:rPr lang="en-US" dirty="0">
                <a:latin typeface="Bookman Old Style" pitchFamily="18" charset="0"/>
              </a:rPr>
              <a:t>Help family to understand and change their dysfunctional behaviour patterns</a:t>
            </a:r>
            <a:r>
              <a:rPr lang="en-US"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Title 1"/>
          <p:cNvSpPr>
            <a:spLocks noGrp="1"/>
          </p:cNvSpPr>
          <p:nvPr>
            <p:ph type="title"/>
          </p:nvPr>
        </p:nvSpPr>
        <p:spPr>
          <a:xfrm>
            <a:off x="457200" y="228600"/>
            <a:ext cx="8229600" cy="457200"/>
          </a:xfrm>
          <a:solidFill>
            <a:schemeClr val="accent2">
              <a:lumMod val="50000"/>
            </a:schemeClr>
          </a:solidFill>
        </p:spPr>
        <p:txBody>
          <a:bodyPr>
            <a:normAutofit fontScale="90000"/>
          </a:bodyPr>
          <a:lstStyle/>
          <a:p>
            <a:r>
              <a:rPr lang="en-US" b="1" dirty="0">
                <a:solidFill>
                  <a:schemeClr val="bg1"/>
                </a:solidFill>
              </a:rPr>
              <a:t>inclusive programme involving families:</a:t>
            </a:r>
            <a:endParaRPr lang="en-US" dirty="0"/>
          </a:p>
        </p:txBody>
      </p:sp>
      <p:sp>
        <p:nvSpPr>
          <p:cNvPr id="1048639" name="Content Placeholder 2"/>
          <p:cNvSpPr>
            <a:spLocks noGrp="1"/>
          </p:cNvSpPr>
          <p:nvPr>
            <p:ph sz="quarter" idx="1"/>
          </p:nvPr>
        </p:nvSpPr>
        <p:spPr>
          <a:xfrm>
            <a:off x="152400" y="838200"/>
            <a:ext cx="8534400" cy="6019800"/>
          </a:xfrm>
          <a:solidFill>
            <a:schemeClr val="bg1"/>
          </a:solidFill>
        </p:spPr>
        <p:txBody>
          <a:bodyPr>
            <a:normAutofit/>
          </a:bodyPr>
          <a:lstStyle/>
          <a:p>
            <a:pPr>
              <a:buNone/>
            </a:pPr>
            <a:r>
              <a:rPr lang="en-US" dirty="0"/>
              <a:t>   Family based services ensure that family functioning adjust to and positively influences the recovery of the client</a:t>
            </a:r>
          </a:p>
          <a:p>
            <a:r>
              <a:rPr lang="en-US" dirty="0"/>
              <a:t>Brief strategic family therapy </a:t>
            </a:r>
            <a:r>
              <a:rPr lang="en-US" b="1" dirty="0"/>
              <a:t>(BSFT) </a:t>
            </a:r>
            <a:r>
              <a:rPr lang="en-US" dirty="0"/>
              <a:t>Adolescents</a:t>
            </a:r>
          </a:p>
          <a:p>
            <a:endParaRPr lang="en-US" dirty="0"/>
          </a:p>
          <a:p>
            <a:r>
              <a:rPr lang="en-US" dirty="0"/>
              <a:t>Multidimensional family  therapy </a:t>
            </a:r>
            <a:r>
              <a:rPr lang="en-US" b="1" dirty="0"/>
              <a:t>(MDFT) </a:t>
            </a:r>
            <a:r>
              <a:rPr lang="en-US" dirty="0"/>
              <a:t>for Adolescents </a:t>
            </a:r>
          </a:p>
          <a:p>
            <a:endParaRPr lang="en-US" dirty="0"/>
          </a:p>
          <a:p>
            <a:r>
              <a:rPr lang="en-US" dirty="0"/>
              <a:t>Multi systemic  Therapy  </a:t>
            </a:r>
            <a:r>
              <a:rPr lang="en-US" b="1" dirty="0"/>
              <a:t>(MST) </a:t>
            </a:r>
            <a:r>
              <a:rPr lang="en-US" dirty="0"/>
              <a:t>for Adolescents</a:t>
            </a:r>
          </a:p>
          <a:p>
            <a:endParaRPr lang="en-US" dirty="0"/>
          </a:p>
          <a:p>
            <a:r>
              <a:rPr lang="en-US" dirty="0"/>
              <a:t>Behavioral Couple Therapy</a:t>
            </a:r>
            <a:r>
              <a:rPr lang="en-US" b="1" dirty="0"/>
              <a:t>(BCT) </a:t>
            </a:r>
            <a:r>
              <a:rPr lang="en-US" dirty="0"/>
              <a:t>for Couple</a:t>
            </a:r>
          </a:p>
          <a:p>
            <a:endParaRPr lang="en-US" dirty="0"/>
          </a:p>
          <a:p>
            <a:r>
              <a:rPr lang="en-US" dirty="0"/>
              <a:t>Parents, Patients and Therapists Forum </a:t>
            </a:r>
            <a:r>
              <a:rPr lang="en-US" b="1" dirty="0"/>
              <a:t>(PPTF) </a:t>
            </a:r>
            <a:r>
              <a:rPr lang="en-US" dirty="0"/>
              <a:t>for Adolescents  and Adults.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0" name="Title 1"/>
          <p:cNvSpPr>
            <a:spLocks noGrp="1"/>
          </p:cNvSpPr>
          <p:nvPr>
            <p:ph type="title"/>
          </p:nvPr>
        </p:nvSpPr>
        <p:spPr>
          <a:xfrm>
            <a:off x="304800" y="274638"/>
            <a:ext cx="8229600" cy="487362"/>
          </a:xfrm>
          <a:solidFill>
            <a:schemeClr val="accent2">
              <a:lumMod val="50000"/>
            </a:schemeClr>
          </a:solidFill>
        </p:spPr>
        <p:txBody>
          <a:bodyPr>
            <a:normAutofit fontScale="90000"/>
          </a:bodyPr>
          <a:lstStyle/>
          <a:p>
            <a:r>
              <a:rPr lang="en-US" b="1" dirty="0">
                <a:solidFill>
                  <a:schemeClr val="bg1"/>
                </a:solidFill>
              </a:rPr>
              <a:t>inclusive programme involving families</a:t>
            </a:r>
            <a:r>
              <a:rPr lang="en-US" dirty="0"/>
              <a:t>.</a:t>
            </a:r>
          </a:p>
        </p:txBody>
      </p:sp>
      <p:sp>
        <p:nvSpPr>
          <p:cNvPr id="1048641" name="Content Placeholder 2"/>
          <p:cNvSpPr>
            <a:spLocks noGrp="1"/>
          </p:cNvSpPr>
          <p:nvPr>
            <p:ph sz="quarter" idx="1"/>
          </p:nvPr>
        </p:nvSpPr>
        <p:spPr>
          <a:xfrm>
            <a:off x="152400" y="838200"/>
            <a:ext cx="8534400" cy="5867400"/>
          </a:xfrm>
          <a:solidFill>
            <a:schemeClr val="bg1"/>
          </a:solidFill>
        </p:spPr>
        <p:txBody>
          <a:bodyPr>
            <a:normAutofit/>
          </a:bodyPr>
          <a:lstStyle/>
          <a:p>
            <a:pPr>
              <a:buNone/>
            </a:pPr>
            <a:r>
              <a:rPr lang="en-US" dirty="0">
                <a:latin typeface="Bookman Old Style" pitchFamily="18" charset="0"/>
              </a:rPr>
              <a:t>   In 2009, P.P.T.F. was formed with the purpose to bring together mental health providers, and mental health consumer to interact on the possible:</a:t>
            </a:r>
          </a:p>
          <a:p>
            <a:r>
              <a:rPr lang="en-US" dirty="0">
                <a:latin typeface="Bookman Old Style" pitchFamily="18" charset="0"/>
              </a:rPr>
              <a:t>Prevention </a:t>
            </a:r>
          </a:p>
          <a:p>
            <a:endParaRPr lang="en-US" dirty="0">
              <a:latin typeface="Bookman Old Style" pitchFamily="18" charset="0"/>
            </a:endParaRPr>
          </a:p>
          <a:p>
            <a:r>
              <a:rPr lang="en-US" dirty="0">
                <a:latin typeface="Bookman Old Style" pitchFamily="18" charset="0"/>
              </a:rPr>
              <a:t>Causes, </a:t>
            </a:r>
          </a:p>
          <a:p>
            <a:endParaRPr lang="en-US" dirty="0">
              <a:latin typeface="Bookman Old Style" pitchFamily="18" charset="0"/>
            </a:endParaRPr>
          </a:p>
          <a:p>
            <a:r>
              <a:rPr lang="en-US" dirty="0">
                <a:latin typeface="Bookman Old Style" pitchFamily="18" charset="0"/>
              </a:rPr>
              <a:t>Relapse prevention and</a:t>
            </a:r>
          </a:p>
          <a:p>
            <a:endParaRPr lang="en-US" dirty="0">
              <a:latin typeface="Bookman Old Style" pitchFamily="18" charset="0"/>
            </a:endParaRPr>
          </a:p>
          <a:p>
            <a:r>
              <a:rPr lang="en-US" dirty="0">
                <a:latin typeface="Bookman Old Style" pitchFamily="18" charset="0"/>
              </a:rPr>
              <a:t>Treatment </a:t>
            </a:r>
          </a:p>
          <a:p>
            <a:endParaRPr lang="en-US" dirty="0">
              <a:latin typeface="Bookman Old Style" pitchFamily="18" charset="0"/>
            </a:endParaRPr>
          </a:p>
          <a:p>
            <a:r>
              <a:rPr lang="en-US" dirty="0">
                <a:latin typeface="Bookman Old Style" pitchFamily="18" charset="0"/>
              </a:rPr>
              <a:t>Recovery modalities that will be of benefits to all in relapse prevention.  </a:t>
            </a:r>
          </a:p>
          <a:p>
            <a:endParaRPr lang="en-US" dirty="0">
              <a:latin typeface="Bookman Old Style"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2" name="Title 1"/>
          <p:cNvSpPr>
            <a:spLocks noGrp="1"/>
          </p:cNvSpPr>
          <p:nvPr>
            <p:ph type="title"/>
          </p:nvPr>
        </p:nvSpPr>
        <p:spPr>
          <a:xfrm>
            <a:off x="228600" y="274638"/>
            <a:ext cx="8458200" cy="411162"/>
          </a:xfrm>
          <a:solidFill>
            <a:schemeClr val="accent2">
              <a:lumMod val="50000"/>
            </a:schemeClr>
          </a:solidFill>
        </p:spPr>
        <p:txBody>
          <a:bodyPr>
            <a:normAutofit fontScale="90000"/>
          </a:bodyPr>
          <a:lstStyle/>
          <a:p>
            <a:r>
              <a:rPr lang="en-US" b="1" dirty="0">
                <a:solidFill>
                  <a:schemeClr val="bg1"/>
                </a:solidFill>
              </a:rPr>
              <a:t>Parents, Patients and Therapist Forum</a:t>
            </a:r>
            <a:endParaRPr lang="en-US" dirty="0">
              <a:solidFill>
                <a:schemeClr val="bg1"/>
              </a:solidFill>
            </a:endParaRPr>
          </a:p>
        </p:txBody>
      </p:sp>
      <p:graphicFrame>
        <p:nvGraphicFramePr>
          <p:cNvPr id="4194305" name="Content Placeholder 3"/>
          <p:cNvGraphicFramePr>
            <a:graphicFrameLocks noGrp="1"/>
          </p:cNvGraphicFramePr>
          <p:nvPr>
            <p:ph sz="quarter" idx="1"/>
          </p:nvPr>
        </p:nvGraphicFramePr>
        <p:xfrm>
          <a:off x="2209800" y="762000"/>
          <a:ext cx="69342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194306" name="Diagram 9"/>
          <p:cNvGraphicFramePr>
            <a:graphicFrameLocks/>
          </p:cNvGraphicFramePr>
          <p:nvPr/>
        </p:nvGraphicFramePr>
        <p:xfrm>
          <a:off x="381000" y="838200"/>
          <a:ext cx="2057400" cy="5486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3" name="Title 1"/>
          <p:cNvSpPr>
            <a:spLocks noGrp="1"/>
          </p:cNvSpPr>
          <p:nvPr>
            <p:ph type="title"/>
          </p:nvPr>
        </p:nvSpPr>
        <p:spPr>
          <a:xfrm>
            <a:off x="228600" y="152400"/>
            <a:ext cx="8382000" cy="457200"/>
          </a:xfrm>
          <a:solidFill>
            <a:schemeClr val="accent2">
              <a:lumMod val="50000"/>
            </a:schemeClr>
          </a:solidFill>
        </p:spPr>
        <p:txBody>
          <a:bodyPr>
            <a:normAutofit fontScale="90000"/>
          </a:bodyPr>
          <a:lstStyle/>
          <a:p>
            <a:r>
              <a:rPr lang="en-US" b="1" dirty="0">
                <a:solidFill>
                  <a:schemeClr val="bg1"/>
                </a:solidFill>
              </a:rPr>
              <a:t>Parents, Patients and Therapists Forum</a:t>
            </a:r>
            <a:r>
              <a:rPr lang="en-US" dirty="0"/>
              <a:t>:</a:t>
            </a:r>
          </a:p>
        </p:txBody>
      </p:sp>
      <p:sp>
        <p:nvSpPr>
          <p:cNvPr id="1048644" name="Content Placeholder 4"/>
          <p:cNvSpPr>
            <a:spLocks noGrp="1"/>
          </p:cNvSpPr>
          <p:nvPr>
            <p:ph sz="quarter" idx="1"/>
          </p:nvPr>
        </p:nvSpPr>
        <p:spPr>
          <a:xfrm>
            <a:off x="152400" y="685800"/>
            <a:ext cx="8610600" cy="6172200"/>
          </a:xfrm>
          <a:solidFill>
            <a:schemeClr val="bg1"/>
          </a:solidFill>
        </p:spPr>
        <p:txBody>
          <a:bodyPr>
            <a:normAutofit lnSpcReduction="10000"/>
          </a:bodyPr>
          <a:lstStyle/>
          <a:p>
            <a:r>
              <a:rPr lang="en-US" dirty="0">
                <a:latin typeface="Bookman Old Style" pitchFamily="18" charset="0"/>
              </a:rPr>
              <a:t>This focuses on Parents (families of clients include spouse and other sibling or half siblings)Patients (Clients) and Therapists( Doctor  Psychologist, Counselor) etc </a:t>
            </a:r>
          </a:p>
          <a:p>
            <a:endParaRPr lang="en-US" dirty="0">
              <a:latin typeface="Bookman Old Style" pitchFamily="18" charset="0"/>
            </a:endParaRPr>
          </a:p>
          <a:p>
            <a:r>
              <a:rPr lang="en-US" dirty="0">
                <a:latin typeface="Bookman Old Style" pitchFamily="18" charset="0"/>
              </a:rPr>
              <a:t>Focuses on providing a supportive environment for families to interact and discuss common concerns and problems</a:t>
            </a:r>
          </a:p>
          <a:p>
            <a:endParaRPr lang="en-US" dirty="0">
              <a:latin typeface="Bookman Old Style" pitchFamily="18" charset="0"/>
            </a:endParaRPr>
          </a:p>
          <a:p>
            <a:r>
              <a:rPr lang="en-US" dirty="0">
                <a:latin typeface="Bookman Old Style" pitchFamily="18" charset="0"/>
              </a:rPr>
              <a:t>PPTF provides psycho-education sessions, focusing on educating family members about addiction, its impact on family, recovery and relapse.</a:t>
            </a:r>
          </a:p>
          <a:p>
            <a:endParaRPr lang="en-US" dirty="0">
              <a:latin typeface="Bookman Old Style" pitchFamily="18" charset="0"/>
            </a:endParaRPr>
          </a:p>
          <a:p>
            <a:r>
              <a:rPr lang="en-US" dirty="0">
                <a:latin typeface="Bookman Old Style" pitchFamily="18" charset="0"/>
              </a:rPr>
              <a:t>In a non-threatening environment the members of the family understand the problem of addiction and learn coping strategies from observing other in a similar situation</a:t>
            </a:r>
            <a:r>
              <a:rPr lang="en-US" dirty="0"/>
              <a:t>.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Title 1"/>
          <p:cNvSpPr>
            <a:spLocks noGrp="1"/>
          </p:cNvSpPr>
          <p:nvPr>
            <p:ph type="title"/>
          </p:nvPr>
        </p:nvSpPr>
        <p:spPr>
          <a:xfrm>
            <a:off x="457200" y="274638"/>
            <a:ext cx="7467600" cy="487362"/>
          </a:xfrm>
          <a:solidFill>
            <a:schemeClr val="accent2">
              <a:lumMod val="50000"/>
            </a:schemeClr>
          </a:solidFill>
        </p:spPr>
        <p:txBody>
          <a:bodyPr>
            <a:normAutofit fontScale="90000"/>
          </a:bodyPr>
          <a:lstStyle/>
          <a:p>
            <a:r>
              <a:rPr lang="en-US" b="1" dirty="0">
                <a:solidFill>
                  <a:schemeClr val="bg1"/>
                </a:solidFill>
              </a:rPr>
              <a:t>Specific topics for family(p.p.t.f)</a:t>
            </a:r>
          </a:p>
        </p:txBody>
      </p:sp>
      <p:sp>
        <p:nvSpPr>
          <p:cNvPr id="1048646" name="Content Placeholder 2"/>
          <p:cNvSpPr>
            <a:spLocks noGrp="1"/>
          </p:cNvSpPr>
          <p:nvPr>
            <p:ph sz="quarter" idx="1"/>
          </p:nvPr>
        </p:nvSpPr>
        <p:spPr>
          <a:xfrm>
            <a:off x="152400" y="838200"/>
            <a:ext cx="8534400" cy="5867400"/>
          </a:xfrm>
          <a:solidFill>
            <a:schemeClr val="bg1"/>
          </a:solidFill>
        </p:spPr>
        <p:txBody>
          <a:bodyPr/>
          <a:lstStyle/>
          <a:p>
            <a:r>
              <a:rPr lang="en-US" dirty="0"/>
              <a:t>How SUD affects the whole family</a:t>
            </a:r>
          </a:p>
          <a:p>
            <a:endParaRPr lang="en-US" dirty="0"/>
          </a:p>
          <a:p>
            <a:r>
              <a:rPr lang="en-US" dirty="0"/>
              <a:t>Methods to rebuild relationship and develop trust</a:t>
            </a:r>
          </a:p>
          <a:p>
            <a:endParaRPr lang="en-US" dirty="0"/>
          </a:p>
          <a:p>
            <a:r>
              <a:rPr lang="en-US" dirty="0"/>
              <a:t>Re-defining family roles and rules</a:t>
            </a:r>
          </a:p>
          <a:p>
            <a:endParaRPr lang="en-US" dirty="0"/>
          </a:p>
          <a:p>
            <a:r>
              <a:rPr lang="en-US" dirty="0"/>
              <a:t>Kind of support the family can provide towards recovery</a:t>
            </a:r>
          </a:p>
          <a:p>
            <a:endParaRPr lang="en-US" dirty="0"/>
          </a:p>
          <a:p>
            <a:r>
              <a:rPr lang="en-US" dirty="0"/>
              <a:t>Strengthening communication </a:t>
            </a:r>
          </a:p>
          <a:p>
            <a:endParaRPr lang="en-US" dirty="0"/>
          </a:p>
          <a:p>
            <a:r>
              <a:rPr lang="en-US" dirty="0"/>
              <a:t>Promoting self care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Title 1"/>
          <p:cNvSpPr>
            <a:spLocks noGrp="1"/>
          </p:cNvSpPr>
          <p:nvPr>
            <p:ph type="title"/>
          </p:nvPr>
        </p:nvSpPr>
        <p:spPr>
          <a:xfrm>
            <a:off x="304800" y="152400"/>
            <a:ext cx="7924800" cy="457200"/>
          </a:xfrm>
          <a:solidFill>
            <a:schemeClr val="accent2">
              <a:lumMod val="50000"/>
            </a:schemeClr>
          </a:solidFill>
        </p:spPr>
        <p:txBody>
          <a:bodyPr>
            <a:normAutofit fontScale="90000"/>
          </a:bodyPr>
          <a:lstStyle/>
          <a:p>
            <a:r>
              <a:rPr lang="en-US" b="1" dirty="0">
                <a:solidFill>
                  <a:schemeClr val="bg1"/>
                </a:solidFill>
              </a:rPr>
              <a:t>P.P.T.F.OUTCOMES:</a:t>
            </a:r>
          </a:p>
        </p:txBody>
      </p:sp>
      <p:sp>
        <p:nvSpPr>
          <p:cNvPr id="1048648" name="Content Placeholder 2"/>
          <p:cNvSpPr>
            <a:spLocks noGrp="1"/>
          </p:cNvSpPr>
          <p:nvPr>
            <p:ph sz="quarter" idx="1"/>
          </p:nvPr>
        </p:nvSpPr>
        <p:spPr>
          <a:xfrm>
            <a:off x="152400" y="685800"/>
            <a:ext cx="8610600" cy="5943600"/>
          </a:xfrm>
          <a:solidFill>
            <a:schemeClr val="bg1"/>
          </a:solidFill>
        </p:spPr>
        <p:txBody>
          <a:bodyPr>
            <a:normAutofit fontScale="95833"/>
          </a:bodyPr>
          <a:lstStyle/>
          <a:p>
            <a:r>
              <a:rPr lang="en-US" dirty="0">
                <a:latin typeface="Bookman Old Style" pitchFamily="18" charset="0"/>
              </a:rPr>
              <a:t>Willingness of intimate partners and family members to participate in treatment </a:t>
            </a:r>
          </a:p>
          <a:p>
            <a:endParaRPr lang="en-US" dirty="0">
              <a:latin typeface="Bookman Old Style" pitchFamily="18" charset="0"/>
            </a:endParaRPr>
          </a:p>
          <a:p>
            <a:r>
              <a:rPr lang="en-US" dirty="0">
                <a:latin typeface="Bookman Old Style" pitchFamily="18" charset="0"/>
              </a:rPr>
              <a:t>Medication adherence</a:t>
            </a:r>
          </a:p>
          <a:p>
            <a:endParaRPr lang="en-US" dirty="0">
              <a:latin typeface="Bookman Old Style" pitchFamily="18" charset="0"/>
            </a:endParaRPr>
          </a:p>
          <a:p>
            <a:r>
              <a:rPr lang="en-US" dirty="0">
                <a:latin typeface="Bookman Old Style" pitchFamily="18" charset="0"/>
              </a:rPr>
              <a:t>Reduction of waiting time during clinic</a:t>
            </a:r>
          </a:p>
          <a:p>
            <a:endParaRPr lang="en-US" dirty="0">
              <a:latin typeface="Bookman Old Style" pitchFamily="18" charset="0"/>
            </a:endParaRPr>
          </a:p>
          <a:p>
            <a:r>
              <a:rPr lang="en-US" dirty="0">
                <a:latin typeface="Bookman Old Style" pitchFamily="18" charset="0"/>
              </a:rPr>
              <a:t>Keeping to follow up program</a:t>
            </a:r>
          </a:p>
          <a:p>
            <a:endParaRPr lang="en-US" dirty="0">
              <a:latin typeface="Bookman Old Style" pitchFamily="18" charset="0"/>
            </a:endParaRPr>
          </a:p>
          <a:p>
            <a:r>
              <a:rPr lang="en-US" dirty="0">
                <a:latin typeface="Bookman Old Style" pitchFamily="18" charset="0"/>
              </a:rPr>
              <a:t>Reduction of stigma</a:t>
            </a:r>
          </a:p>
          <a:p>
            <a:endParaRPr lang="en-US" dirty="0">
              <a:latin typeface="Bookman Old Style" pitchFamily="18" charset="0"/>
            </a:endParaRPr>
          </a:p>
          <a:p>
            <a:r>
              <a:rPr lang="en-US" dirty="0">
                <a:latin typeface="Bookman Old Style" pitchFamily="18" charset="0"/>
              </a:rPr>
              <a:t>Full continuum of addiction treatment services</a:t>
            </a:r>
          </a:p>
          <a:p>
            <a:endParaRPr lang="en-US" dirty="0">
              <a:latin typeface="Bookman Old Style" pitchFamily="18" charset="0"/>
            </a:endParaRPr>
          </a:p>
          <a:p>
            <a:r>
              <a:rPr lang="en-US" dirty="0">
                <a:latin typeface="Bookman Old Style" pitchFamily="18" charset="0"/>
              </a:rPr>
              <a:t>Psycho-education to find out if there are urgent needs.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9" name="Title 1"/>
          <p:cNvSpPr>
            <a:spLocks noGrp="1"/>
          </p:cNvSpPr>
          <p:nvPr>
            <p:ph type="title"/>
          </p:nvPr>
        </p:nvSpPr>
        <p:spPr>
          <a:xfrm>
            <a:off x="304800" y="228600"/>
            <a:ext cx="8305800" cy="457200"/>
          </a:xfrm>
          <a:solidFill>
            <a:schemeClr val="accent2">
              <a:lumMod val="50000"/>
            </a:schemeClr>
          </a:solidFill>
        </p:spPr>
        <p:txBody>
          <a:bodyPr>
            <a:normAutofit fontScale="90000"/>
          </a:bodyPr>
          <a:lstStyle/>
          <a:p>
            <a:r>
              <a:rPr lang="en-US" b="1" dirty="0">
                <a:solidFill>
                  <a:schemeClr val="bg1"/>
                </a:solidFill>
                <a:latin typeface="Bookman Old Style" pitchFamily="18" charset="0"/>
              </a:rPr>
              <a:t>barriers and facilitators to recovery:</a:t>
            </a:r>
            <a:endParaRPr lang="en-US" dirty="0"/>
          </a:p>
        </p:txBody>
      </p:sp>
      <p:sp>
        <p:nvSpPr>
          <p:cNvPr id="1048650" name="Content Placeholder 2"/>
          <p:cNvSpPr>
            <a:spLocks noGrp="1"/>
          </p:cNvSpPr>
          <p:nvPr>
            <p:ph sz="quarter" idx="1"/>
          </p:nvPr>
        </p:nvSpPr>
        <p:spPr>
          <a:xfrm>
            <a:off x="152400" y="762000"/>
            <a:ext cx="8686800" cy="5943600"/>
          </a:xfrm>
          <a:solidFill>
            <a:schemeClr val="bg1"/>
          </a:solidFill>
        </p:spPr>
        <p:txBody>
          <a:bodyPr>
            <a:normAutofit fontScale="95833" lnSpcReduction="10000"/>
          </a:bodyPr>
          <a:lstStyle/>
          <a:p>
            <a:r>
              <a:rPr lang="en-US" dirty="0"/>
              <a:t>Marital separation, fear of violence, employment and Child care</a:t>
            </a:r>
          </a:p>
          <a:p>
            <a:endParaRPr lang="en-US" dirty="0"/>
          </a:p>
          <a:p>
            <a:r>
              <a:rPr lang="en-US" dirty="0"/>
              <a:t>Family viewed SUDs as a medical problem and involvement of family is not necessary.</a:t>
            </a:r>
          </a:p>
          <a:p>
            <a:endParaRPr lang="en-US" dirty="0"/>
          </a:p>
          <a:p>
            <a:r>
              <a:rPr lang="en-US" dirty="0"/>
              <a:t>Family do not believe that treatment can work</a:t>
            </a:r>
          </a:p>
          <a:p>
            <a:endParaRPr lang="en-US" dirty="0"/>
          </a:p>
          <a:p>
            <a:r>
              <a:rPr lang="en-US" dirty="0"/>
              <a:t>Family participation in treatment  is often wrongly interpreted by family members as being blamed for the SUD problem</a:t>
            </a:r>
          </a:p>
          <a:p>
            <a:endParaRPr lang="en-US" dirty="0"/>
          </a:p>
          <a:p>
            <a:r>
              <a:rPr lang="en-US" dirty="0"/>
              <a:t>Social stigma and shame related to it.</a:t>
            </a:r>
          </a:p>
          <a:p>
            <a:endParaRPr lang="en-US" dirty="0"/>
          </a:p>
          <a:p>
            <a:r>
              <a:rPr lang="en-US" dirty="0"/>
              <a:t>Sudden death or severe illness of a parent.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Title 1"/>
          <p:cNvSpPr>
            <a:spLocks noGrp="1"/>
          </p:cNvSpPr>
          <p:nvPr>
            <p:ph type="title"/>
          </p:nvPr>
        </p:nvSpPr>
        <p:spPr>
          <a:xfrm>
            <a:off x="457200" y="0"/>
            <a:ext cx="7924800" cy="457200"/>
          </a:xfrm>
          <a:solidFill>
            <a:schemeClr val="accent2">
              <a:lumMod val="50000"/>
            </a:schemeClr>
          </a:solidFill>
        </p:spPr>
        <p:txBody>
          <a:bodyPr>
            <a:normAutofit fontScale="90000"/>
          </a:bodyPr>
          <a:lstStyle/>
          <a:p>
            <a:r>
              <a:rPr lang="en-US" b="1" dirty="0">
                <a:solidFill>
                  <a:schemeClr val="bg1"/>
                </a:solidFill>
                <a:latin typeface="Bookman Old Style" pitchFamily="18" charset="0"/>
              </a:rPr>
              <a:t>barriers and facilitators to recovery:</a:t>
            </a:r>
          </a:p>
        </p:txBody>
      </p:sp>
      <p:sp>
        <p:nvSpPr>
          <p:cNvPr id="1048652" name="Content Placeholder 2"/>
          <p:cNvSpPr>
            <a:spLocks noGrp="1"/>
          </p:cNvSpPr>
          <p:nvPr>
            <p:ph sz="quarter" idx="1"/>
          </p:nvPr>
        </p:nvSpPr>
        <p:spPr>
          <a:xfrm>
            <a:off x="152400" y="533400"/>
            <a:ext cx="8839200" cy="6324600"/>
          </a:xfrm>
          <a:solidFill>
            <a:schemeClr val="bg1"/>
          </a:solidFill>
        </p:spPr>
        <p:txBody>
          <a:bodyPr>
            <a:normAutofit lnSpcReduction="10000"/>
          </a:bodyPr>
          <a:lstStyle/>
          <a:p>
            <a:pPr>
              <a:buNone/>
            </a:pPr>
            <a:r>
              <a:rPr lang="en-US" dirty="0"/>
              <a:t>   Limited personnel who have evidence based knowledge on SUDs prevention and treatment</a:t>
            </a:r>
          </a:p>
          <a:p>
            <a:endParaRPr lang="en-US" dirty="0"/>
          </a:p>
          <a:p>
            <a:r>
              <a:rPr lang="en-US" dirty="0"/>
              <a:t>Insufficient capacity in hospitals to treat SUD cases</a:t>
            </a:r>
          </a:p>
          <a:p>
            <a:endParaRPr lang="en-US" dirty="0"/>
          </a:p>
          <a:p>
            <a:r>
              <a:rPr lang="en-US" dirty="0"/>
              <a:t>Inadequate funding for training of personnel and lack of funding for SUDs treatment for motivated client. </a:t>
            </a:r>
          </a:p>
          <a:p>
            <a:endParaRPr lang="en-US" dirty="0"/>
          </a:p>
          <a:p>
            <a:r>
              <a:rPr lang="en-US" dirty="0"/>
              <a:t>Lack of continuity in treatment services:”continuum of care”.</a:t>
            </a:r>
          </a:p>
          <a:p>
            <a:endParaRPr lang="en-US" dirty="0"/>
          </a:p>
          <a:p>
            <a:r>
              <a:rPr lang="en-US" dirty="0"/>
              <a:t>Lack of mental health services to provide integrated services to handle co-occurring issues.</a:t>
            </a:r>
          </a:p>
          <a:p>
            <a:endParaRPr lang="en-US" dirty="0"/>
          </a:p>
          <a:p>
            <a:r>
              <a:rPr lang="en-US" dirty="0"/>
              <a:t>Transportation is a big issues in  rural areas, especially right now with the gas prices continue to rise.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a:xfrm>
            <a:off x="457200" y="274638"/>
            <a:ext cx="7467600" cy="639762"/>
          </a:xfrm>
          <a:solidFill>
            <a:schemeClr val="accent2">
              <a:lumMod val="50000"/>
            </a:schemeClr>
          </a:solidFill>
        </p:spPr>
        <p:txBody>
          <a:bodyPr/>
          <a:lstStyle/>
          <a:p>
            <a:r>
              <a:rPr lang="en-US" b="1" dirty="0">
                <a:solidFill>
                  <a:schemeClr val="bg1"/>
                </a:solidFill>
              </a:rPr>
              <a:t>Learning outcomes:</a:t>
            </a:r>
          </a:p>
        </p:txBody>
      </p:sp>
      <p:sp>
        <p:nvSpPr>
          <p:cNvPr id="1048616" name="Content Placeholder 2"/>
          <p:cNvSpPr>
            <a:spLocks noGrp="1"/>
          </p:cNvSpPr>
          <p:nvPr>
            <p:ph sz="quarter" idx="1"/>
          </p:nvPr>
        </p:nvSpPr>
        <p:spPr>
          <a:xfrm>
            <a:off x="152400" y="914400"/>
            <a:ext cx="8534400" cy="5715000"/>
          </a:xfrm>
          <a:solidFill>
            <a:schemeClr val="bg1"/>
          </a:solidFill>
        </p:spPr>
        <p:txBody>
          <a:bodyPr/>
          <a:lstStyle/>
          <a:p>
            <a:endParaRPr lang="en-US" dirty="0"/>
          </a:p>
          <a:p>
            <a:r>
              <a:rPr lang="en-US" dirty="0"/>
              <a:t>Learn about recovery capital for relapse prevention.</a:t>
            </a:r>
          </a:p>
          <a:p>
            <a:endParaRPr lang="en-US" dirty="0"/>
          </a:p>
          <a:p>
            <a:r>
              <a:rPr lang="en-US" dirty="0"/>
              <a:t>Learn how to offer an inclusive programme involving families.</a:t>
            </a:r>
          </a:p>
          <a:p>
            <a:endParaRPr lang="en-US" dirty="0"/>
          </a:p>
          <a:p>
            <a:r>
              <a:rPr lang="en-US" dirty="0"/>
              <a:t>Identify barriers and facilitators to recovery and leveraging on them.</a:t>
            </a:r>
          </a:p>
          <a:p>
            <a:endParaRPr lang="en-US" dirty="0"/>
          </a:p>
          <a:p>
            <a:r>
              <a:rPr lang="en-US" dirty="0"/>
              <a:t>Learn how to handle affiliate stigma issues.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6" name="Title 1"/>
          <p:cNvSpPr>
            <a:spLocks noGrp="1"/>
          </p:cNvSpPr>
          <p:nvPr>
            <p:ph type="title"/>
          </p:nvPr>
        </p:nvSpPr>
        <p:spPr>
          <a:xfrm>
            <a:off x="152400" y="152400"/>
            <a:ext cx="8534400" cy="381000"/>
          </a:xfrm>
          <a:solidFill>
            <a:schemeClr val="accent2">
              <a:lumMod val="50000"/>
            </a:schemeClr>
          </a:solidFill>
        </p:spPr>
        <p:txBody>
          <a:bodyPr>
            <a:normAutofit fontScale="90000"/>
          </a:bodyPr>
          <a:lstStyle/>
          <a:p>
            <a:r>
              <a:rPr lang="en-US" b="1" dirty="0">
                <a:solidFill>
                  <a:schemeClr val="bg1"/>
                </a:solidFill>
              </a:rPr>
              <a:t>how to handle affiliate stigma issues:</a:t>
            </a:r>
            <a:endParaRPr lang="en-US" dirty="0"/>
          </a:p>
        </p:txBody>
      </p:sp>
      <p:sp>
        <p:nvSpPr>
          <p:cNvPr id="1048657" name="Content Placeholder 2"/>
          <p:cNvSpPr>
            <a:spLocks noGrp="1"/>
          </p:cNvSpPr>
          <p:nvPr>
            <p:ph sz="quarter" idx="1"/>
          </p:nvPr>
        </p:nvSpPr>
        <p:spPr>
          <a:xfrm>
            <a:off x="152400" y="685800"/>
            <a:ext cx="8534400" cy="6019800"/>
          </a:xfrm>
          <a:solidFill>
            <a:schemeClr val="bg1"/>
          </a:solidFill>
        </p:spPr>
        <p:txBody>
          <a:bodyPr>
            <a:normAutofit fontScale="87955"/>
          </a:bodyPr>
          <a:lstStyle/>
          <a:p>
            <a:r>
              <a:rPr lang="en-US" sz="2200" dirty="0">
                <a:latin typeface="Bookman Old Style" pitchFamily="18" charset="0"/>
              </a:rPr>
              <a:t>Drug use is a highly stigmatized behaviour, as it is mainly viewed as a controllable behaviour or weakness of character rather as a disease.</a:t>
            </a:r>
          </a:p>
          <a:p>
            <a:endParaRPr lang="en-US" sz="2200" dirty="0">
              <a:latin typeface="Bookman Old Style" pitchFamily="18" charset="0"/>
            </a:endParaRPr>
          </a:p>
          <a:p>
            <a:r>
              <a:rPr lang="en-US" sz="2200" dirty="0">
                <a:latin typeface="Bookman Old Style" pitchFamily="18" charset="0"/>
              </a:rPr>
              <a:t>Stigma is defined as “a mark of disgrace” devaluation that sets an individual and family apart from others, it comes with guilt, helplessness, anger, sadness, frustration, isolation, anxiety, worry, shame, stress and believing that they have no future. </a:t>
            </a:r>
          </a:p>
          <a:p>
            <a:endParaRPr lang="en-US" sz="2200" dirty="0">
              <a:latin typeface="Bookman Old Style" pitchFamily="18" charset="0"/>
            </a:endParaRPr>
          </a:p>
          <a:p>
            <a:r>
              <a:rPr lang="en-US" sz="2200" dirty="0">
                <a:latin typeface="Bookman Old Style" pitchFamily="18" charset="0"/>
              </a:rPr>
              <a:t>Stigma is sometimes described as an imaginary “stain” that we see on human being.</a:t>
            </a:r>
          </a:p>
          <a:p>
            <a:endParaRPr lang="en-US" sz="2200" dirty="0">
              <a:latin typeface="Bookman Old Style" pitchFamily="18" charset="0"/>
            </a:endParaRPr>
          </a:p>
          <a:p>
            <a:r>
              <a:rPr lang="en-US" sz="2200" dirty="0">
                <a:latin typeface="Bookman Old Style" pitchFamily="18" charset="0"/>
              </a:rPr>
              <a:t>The term affiliate stigma refers to the internalization of associative stigma by family members.</a:t>
            </a:r>
          </a:p>
          <a:p>
            <a:endParaRPr lang="en-US" sz="2200" dirty="0">
              <a:latin typeface="Bookman Old Style" pitchFamily="18" charset="0"/>
            </a:endParaRPr>
          </a:p>
          <a:p>
            <a:r>
              <a:rPr lang="en-US" sz="2200" dirty="0">
                <a:latin typeface="Bookman Old Style" pitchFamily="18" charset="0"/>
              </a:rPr>
              <a:t>This is not self stigma which applies to individual internalizing a primary stigma or the public stigma felt by families.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1" name="Title 1"/>
          <p:cNvSpPr>
            <a:spLocks noGrp="1"/>
          </p:cNvSpPr>
          <p:nvPr>
            <p:ph type="title"/>
          </p:nvPr>
        </p:nvSpPr>
        <p:spPr>
          <a:xfrm>
            <a:off x="304800" y="152400"/>
            <a:ext cx="8153400" cy="381000"/>
          </a:xfrm>
          <a:solidFill>
            <a:schemeClr val="accent2">
              <a:lumMod val="50000"/>
            </a:schemeClr>
          </a:solidFill>
        </p:spPr>
        <p:txBody>
          <a:bodyPr>
            <a:normAutofit fontScale="90000"/>
          </a:bodyPr>
          <a:lstStyle/>
          <a:p>
            <a:r>
              <a:rPr lang="en-US" b="1" dirty="0">
                <a:solidFill>
                  <a:schemeClr val="bg1"/>
                </a:solidFill>
              </a:rPr>
              <a:t>how to handle affiliate stigma issues:</a:t>
            </a:r>
            <a:endParaRPr lang="en-US" dirty="0"/>
          </a:p>
        </p:txBody>
      </p:sp>
      <p:sp>
        <p:nvSpPr>
          <p:cNvPr id="1048662" name="Content Placeholder 2"/>
          <p:cNvSpPr>
            <a:spLocks noGrp="1"/>
          </p:cNvSpPr>
          <p:nvPr>
            <p:ph sz="quarter" idx="1"/>
          </p:nvPr>
        </p:nvSpPr>
        <p:spPr>
          <a:xfrm>
            <a:off x="152400" y="609600"/>
            <a:ext cx="8686800" cy="6248400"/>
          </a:xfrm>
          <a:solidFill>
            <a:schemeClr val="bg1"/>
          </a:solidFill>
        </p:spPr>
        <p:txBody>
          <a:bodyPr>
            <a:noAutofit/>
          </a:bodyPr>
          <a:lstStyle/>
          <a:p>
            <a:pPr>
              <a:spcAft>
                <a:spcPts val="1200"/>
              </a:spcAft>
            </a:pPr>
            <a:r>
              <a:rPr lang="en-US" sz="2000" dirty="0">
                <a:latin typeface="Bookman Old Style" pitchFamily="18" charset="0"/>
              </a:rPr>
              <a:t>Corrigan and Colleagues (2006) reported that families of drug dependent individual were the most stigmatized and harshly judged, blameworthy for the onset of the disorder, for relapse into drug use and contaminated by their family member’s drug use.</a:t>
            </a:r>
          </a:p>
          <a:p>
            <a:pPr>
              <a:spcAft>
                <a:spcPts val="1200"/>
              </a:spcAft>
            </a:pPr>
            <a:r>
              <a:rPr lang="en-US" sz="2000" dirty="0">
                <a:latin typeface="Bookman Old Style" pitchFamily="18" charset="0"/>
              </a:rPr>
              <a:t>There is evidence that family members of individual with chronic conditions internalize family stigma in the same way that individual oftentimes internalize public stigma.  </a:t>
            </a:r>
          </a:p>
          <a:p>
            <a:pPr>
              <a:spcAft>
                <a:spcPts val="1200"/>
              </a:spcAft>
            </a:pPr>
            <a:r>
              <a:rPr lang="en-US" sz="2000" dirty="0">
                <a:latin typeface="Bookman Old Style" pitchFamily="18" charset="0"/>
              </a:rPr>
              <a:t> Family could still be struggling with difficulties related to extreme stress, anxiety, distrust, deteriorating relationships, feelings of powerlessness and Codependency</a:t>
            </a:r>
          </a:p>
          <a:p>
            <a:pPr>
              <a:spcAft>
                <a:spcPts val="1200"/>
              </a:spcAft>
            </a:pPr>
            <a:r>
              <a:rPr lang="en-US" sz="2000" b="1" dirty="0">
                <a:latin typeface="Bookman Old Style" pitchFamily="18" charset="0"/>
              </a:rPr>
              <a:t>SPEAK OUT</a:t>
            </a:r>
            <a:r>
              <a:rPr lang="en-US" sz="2000" dirty="0">
                <a:latin typeface="Bookman Old Style" pitchFamily="18" charset="0"/>
              </a:rPr>
              <a:t>: As you learn more about addiction, treatment, and recovery, you are more likely to notice misinformation and adverse effects of stigma.</a:t>
            </a:r>
          </a:p>
          <a:p>
            <a:r>
              <a:rPr lang="en-US" sz="2000" dirty="0">
                <a:latin typeface="Bookman Old Style" pitchFamily="18" charset="0"/>
              </a:rPr>
              <a:t>Speak out, challenge inaccuracies, educate others and guide them to authoritative source of information. Don’t be quiet. </a:t>
            </a:r>
          </a:p>
          <a:p>
            <a:pPr>
              <a:buNone/>
            </a:pPr>
            <a:r>
              <a:rPr lang="en-US" sz="2000" dirty="0">
                <a:latin typeface="Bookman Old Style" pitchFamily="18" charset="0"/>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3" name="Title 1"/>
          <p:cNvSpPr>
            <a:spLocks noGrp="1"/>
          </p:cNvSpPr>
          <p:nvPr>
            <p:ph type="title"/>
          </p:nvPr>
        </p:nvSpPr>
        <p:spPr>
          <a:xfrm>
            <a:off x="457200" y="152400"/>
            <a:ext cx="7772400" cy="457200"/>
          </a:xfrm>
          <a:solidFill>
            <a:schemeClr val="accent2">
              <a:lumMod val="50000"/>
            </a:schemeClr>
          </a:solidFill>
        </p:spPr>
        <p:txBody>
          <a:bodyPr>
            <a:normAutofit fontScale="90000"/>
          </a:bodyPr>
          <a:lstStyle/>
          <a:p>
            <a:r>
              <a:rPr lang="en-US" b="1" dirty="0">
                <a:solidFill>
                  <a:schemeClr val="bg1"/>
                </a:solidFill>
              </a:rPr>
              <a:t>how to handle affiliate stigma issues:</a:t>
            </a:r>
            <a:endParaRPr lang="en-US" dirty="0"/>
          </a:p>
        </p:txBody>
      </p:sp>
      <p:sp>
        <p:nvSpPr>
          <p:cNvPr id="1048664" name="Content Placeholder 2"/>
          <p:cNvSpPr>
            <a:spLocks noGrp="1"/>
          </p:cNvSpPr>
          <p:nvPr>
            <p:ph sz="quarter" idx="1"/>
          </p:nvPr>
        </p:nvSpPr>
        <p:spPr>
          <a:xfrm>
            <a:off x="152400" y="685800"/>
            <a:ext cx="8686800" cy="6172200"/>
          </a:xfrm>
          <a:solidFill>
            <a:schemeClr val="bg1"/>
          </a:solidFill>
        </p:spPr>
        <p:txBody>
          <a:bodyPr>
            <a:normAutofit lnSpcReduction="10000"/>
          </a:bodyPr>
          <a:lstStyle/>
          <a:p>
            <a:r>
              <a:rPr lang="en-US" b="1" dirty="0">
                <a:latin typeface="Bookman Old Style" pitchFamily="18" charset="0"/>
              </a:rPr>
              <a:t>Don’t define people by their disorder: </a:t>
            </a:r>
            <a:r>
              <a:rPr lang="en-US" dirty="0">
                <a:latin typeface="Bookman Old Style" pitchFamily="18" charset="0"/>
              </a:rPr>
              <a:t>People are more than their health problems. Addiction does not describe what a person is, addiction describes what a person has. </a:t>
            </a:r>
          </a:p>
          <a:p>
            <a:r>
              <a:rPr lang="en-US" dirty="0">
                <a:latin typeface="Bookman Old Style" pitchFamily="18" charset="0"/>
              </a:rPr>
              <a:t>Defining people exclusively by their addiction diminishes the wholeness of their lives, don’t say “the addict” rather say people with addiction.</a:t>
            </a:r>
          </a:p>
          <a:p>
            <a:endParaRPr lang="en-US" dirty="0">
              <a:latin typeface="Bookman Old Style" pitchFamily="18" charset="0"/>
            </a:endParaRPr>
          </a:p>
          <a:p>
            <a:r>
              <a:rPr lang="en-US" b="1" dirty="0">
                <a:latin typeface="Bookman Old Style" pitchFamily="18" charset="0"/>
              </a:rPr>
              <a:t>Don’t sensationalize addiction: </a:t>
            </a:r>
            <a:r>
              <a:rPr lang="en-US" dirty="0">
                <a:latin typeface="Bookman Old Style" pitchFamily="18" charset="0"/>
              </a:rPr>
              <a:t>although the consequences of addiction are often dramatic, describing addiction in sensational terms diminishes the fact that addiction is a treatable disease.</a:t>
            </a:r>
          </a:p>
          <a:p>
            <a:endParaRPr lang="en-US" dirty="0">
              <a:latin typeface="Bookman Old Style" pitchFamily="18" charset="0"/>
            </a:endParaRPr>
          </a:p>
          <a:p>
            <a:r>
              <a:rPr lang="en-US" dirty="0">
                <a:latin typeface="Bookman Old Style" pitchFamily="18" charset="0"/>
              </a:rPr>
              <a:t> Don’t say “suffer from”, “afflicted with”, “victims of addiction” rather, say “he has a substance use disorder”, “people with addiction”.</a:t>
            </a:r>
          </a:p>
          <a:p>
            <a:endParaRPr lang="en-US" dirty="0">
              <a:latin typeface="Bookman Old Style"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5" name="Title 1"/>
          <p:cNvSpPr>
            <a:spLocks noGrp="1"/>
          </p:cNvSpPr>
          <p:nvPr>
            <p:ph type="title"/>
          </p:nvPr>
        </p:nvSpPr>
        <p:spPr>
          <a:xfrm>
            <a:off x="457200" y="274638"/>
            <a:ext cx="8229600" cy="639762"/>
          </a:xfrm>
          <a:solidFill>
            <a:schemeClr val="accent2">
              <a:lumMod val="50000"/>
            </a:schemeClr>
          </a:solidFill>
        </p:spPr>
        <p:txBody>
          <a:bodyPr/>
          <a:lstStyle/>
          <a:p>
            <a:r>
              <a:rPr lang="en-US" b="1" dirty="0">
                <a:solidFill>
                  <a:schemeClr val="bg1"/>
                </a:solidFill>
              </a:rPr>
              <a:t>how to handle affiliate stigma issues:</a:t>
            </a:r>
            <a:endParaRPr lang="en-US" dirty="0"/>
          </a:p>
        </p:txBody>
      </p:sp>
      <p:sp>
        <p:nvSpPr>
          <p:cNvPr id="1048666" name="Content Placeholder 2"/>
          <p:cNvSpPr>
            <a:spLocks noGrp="1"/>
          </p:cNvSpPr>
          <p:nvPr>
            <p:ph sz="quarter" idx="1"/>
          </p:nvPr>
        </p:nvSpPr>
        <p:spPr>
          <a:xfrm>
            <a:off x="152400" y="990600"/>
            <a:ext cx="8534400" cy="5638800"/>
          </a:xfrm>
          <a:solidFill>
            <a:schemeClr val="bg1"/>
          </a:solidFill>
        </p:spPr>
        <p:txBody>
          <a:bodyPr>
            <a:normAutofit/>
          </a:bodyPr>
          <a:lstStyle/>
          <a:p>
            <a:r>
              <a:rPr lang="en-US" sz="2200" b="1" dirty="0">
                <a:latin typeface="Bookman Old Style" pitchFamily="18" charset="0"/>
              </a:rPr>
              <a:t>Educate the general public</a:t>
            </a:r>
            <a:r>
              <a:rPr lang="en-US" sz="2200" dirty="0">
                <a:latin typeface="Bookman Old Style" pitchFamily="18" charset="0"/>
              </a:rPr>
              <a:t> that recovery is a dynamic and multiple-phase process in which success is measured through improvement in multiple biopsychosocial domaine,and that these improvement are often incremental. </a:t>
            </a:r>
          </a:p>
          <a:p>
            <a:endParaRPr lang="en-US" sz="2200" dirty="0">
              <a:latin typeface="Bookman Old Style" pitchFamily="18" charset="0"/>
            </a:endParaRPr>
          </a:p>
          <a:p>
            <a:r>
              <a:rPr lang="en-US" sz="2200" b="1" dirty="0">
                <a:latin typeface="Bookman Old Style" pitchFamily="18" charset="0"/>
              </a:rPr>
              <a:t>Emphasize that relapse does not represent treatment failure. </a:t>
            </a:r>
            <a:r>
              <a:rPr lang="en-US" sz="2200" dirty="0">
                <a:latin typeface="Bookman Old Style" pitchFamily="18" charset="0"/>
              </a:rPr>
              <a:t>It doesn’t mean that a client has failed or the treatment </a:t>
            </a:r>
            <a:r>
              <a:rPr lang="en-US" sz="2200" dirty="0" err="1">
                <a:latin typeface="Bookman Old Style" pitchFamily="18" charset="0"/>
              </a:rPr>
              <a:t>programme</a:t>
            </a:r>
            <a:r>
              <a:rPr lang="en-US" sz="2200" dirty="0">
                <a:latin typeface="Bookman Old Style" pitchFamily="18" charset="0"/>
              </a:rPr>
              <a:t> has failed to provide treatment. </a:t>
            </a:r>
          </a:p>
          <a:p>
            <a:endParaRPr lang="en-US" sz="2200" dirty="0">
              <a:latin typeface="Bookman Old Style" pitchFamily="18" charset="0"/>
            </a:endParaRPr>
          </a:p>
          <a:p>
            <a:r>
              <a:rPr lang="en-US" sz="2200" dirty="0">
                <a:latin typeface="Bookman Old Style" pitchFamily="18" charset="0"/>
              </a:rPr>
              <a:t>Rather relapses considered an opportunity to examine an individual's recovery </a:t>
            </a:r>
            <a:r>
              <a:rPr lang="en-US" sz="2200" dirty="0" err="1">
                <a:latin typeface="Bookman Old Style" pitchFamily="18" charset="0"/>
              </a:rPr>
              <a:t>programme</a:t>
            </a:r>
            <a:r>
              <a:rPr lang="en-US" sz="2200" dirty="0">
                <a:latin typeface="Bookman Old Style" pitchFamily="18" charset="0"/>
              </a:rPr>
              <a:t> and areas where it needs to be strengthened.</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7" name="Title 1"/>
          <p:cNvSpPr>
            <a:spLocks noGrp="1"/>
          </p:cNvSpPr>
          <p:nvPr>
            <p:ph type="title"/>
          </p:nvPr>
        </p:nvSpPr>
        <p:spPr>
          <a:xfrm>
            <a:off x="304800" y="0"/>
            <a:ext cx="7772400" cy="609600"/>
          </a:xfrm>
          <a:solidFill>
            <a:schemeClr val="accent2">
              <a:lumMod val="50000"/>
            </a:schemeClr>
          </a:solidFill>
        </p:spPr>
        <p:txBody>
          <a:bodyPr>
            <a:normAutofit/>
          </a:bodyPr>
          <a:lstStyle/>
          <a:p>
            <a:r>
              <a:rPr lang="en-US" b="1" dirty="0">
                <a:solidFill>
                  <a:schemeClr val="bg1"/>
                </a:solidFill>
                <a:latin typeface="Bookman Old Style" pitchFamily="18" charset="0"/>
              </a:rPr>
              <a:t>In conclusion </a:t>
            </a:r>
          </a:p>
        </p:txBody>
      </p:sp>
      <p:sp>
        <p:nvSpPr>
          <p:cNvPr id="1048668" name="Content Placeholder 2"/>
          <p:cNvSpPr>
            <a:spLocks noGrp="1"/>
          </p:cNvSpPr>
          <p:nvPr>
            <p:ph sz="quarter" idx="1"/>
          </p:nvPr>
        </p:nvSpPr>
        <p:spPr>
          <a:xfrm>
            <a:off x="152400" y="609600"/>
            <a:ext cx="8686800" cy="6096000"/>
          </a:xfrm>
          <a:solidFill>
            <a:schemeClr val="bg1"/>
          </a:solidFill>
        </p:spPr>
        <p:txBody>
          <a:bodyPr>
            <a:normAutofit/>
          </a:bodyPr>
          <a:lstStyle/>
          <a:p>
            <a:endParaRPr lang="en-US" dirty="0">
              <a:latin typeface="Bookman Old Style" pitchFamily="18" charset="0"/>
            </a:endParaRPr>
          </a:p>
          <a:p>
            <a:r>
              <a:rPr lang="en-US" dirty="0">
                <a:latin typeface="Bookman Old Style" pitchFamily="18" charset="0"/>
              </a:rPr>
              <a:t>In conclusion, the role of family in recovery of SUDs can not be overemphasized. </a:t>
            </a:r>
          </a:p>
          <a:p>
            <a:endParaRPr lang="en-US" dirty="0">
              <a:latin typeface="Bookman Old Style" pitchFamily="18" charset="0"/>
            </a:endParaRPr>
          </a:p>
          <a:p>
            <a:r>
              <a:rPr lang="en-US" dirty="0">
                <a:latin typeface="Bookman Old Style" pitchFamily="18" charset="0"/>
              </a:rPr>
              <a:t>For better prevention, treatment and recovery of an individual with SUDs the family involvement in treatment enhances better treatment outcome. </a:t>
            </a:r>
          </a:p>
          <a:p>
            <a:endParaRPr lang="en-US" dirty="0">
              <a:latin typeface="Bookman Old Style" pitchFamily="18" charset="0"/>
            </a:endParaRPr>
          </a:p>
          <a:p>
            <a:r>
              <a:rPr lang="en-US" dirty="0">
                <a:latin typeface="Bookman Old Style" pitchFamily="18" charset="0"/>
              </a:rPr>
              <a:t>If we all join our hands together the families of people who use substance will be free of affiliate stigma and curb the menace of substance </a:t>
            </a:r>
            <a:r>
              <a:rPr lang="en-US">
                <a:latin typeface="Bookman Old Style" pitchFamily="18" charset="0"/>
              </a:rPr>
              <a:t>use disorders </a:t>
            </a:r>
            <a:r>
              <a:rPr lang="en-US" dirty="0">
                <a:latin typeface="Bookman Old Style" pitchFamily="18" charset="0"/>
              </a:rPr>
              <a:t>in our society.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9" name="Content Placeholder 2"/>
          <p:cNvSpPr>
            <a:spLocks noGrp="1"/>
          </p:cNvSpPr>
          <p:nvPr>
            <p:ph sz="quarter" idx="1"/>
          </p:nvPr>
        </p:nvSpPr>
        <p:spPr>
          <a:xfrm>
            <a:off x="0" y="0"/>
            <a:ext cx="8686800" cy="6858000"/>
          </a:xfrm>
          <a:blipFill>
            <a:blip r:embed="rId2"/>
            <a:tile tx="0" ty="0" sx="100000" sy="100000" flip="none" algn="tl"/>
          </a:blipFill>
        </p:spPr>
        <p:txBody>
          <a:bodyPr/>
          <a:lstStyle/>
          <a:p>
            <a:endParaRPr lang="en-US" dirty="0"/>
          </a:p>
          <a:p>
            <a:endParaRPr lang="en-US" dirty="0"/>
          </a:p>
          <a:p>
            <a:endParaRPr lang="en-US" dirty="0"/>
          </a:p>
          <a:p>
            <a:endParaRPr lang="en-US" dirty="0"/>
          </a:p>
          <a:p>
            <a:endParaRPr lang="en-US" dirty="0"/>
          </a:p>
          <a:p>
            <a:r>
              <a:rPr lang="en-US" dirty="0"/>
              <a:t>                </a:t>
            </a:r>
          </a:p>
          <a:p>
            <a:r>
              <a:rPr lang="en-US" sz="4800" b="1" dirty="0">
                <a:solidFill>
                  <a:srgbClr val="002060"/>
                </a:solidFill>
                <a:latin typeface="Bookman Old Style" pitchFamily="18" charset="0"/>
              </a:rPr>
              <a:t>         THANK</a:t>
            </a:r>
            <a:r>
              <a:rPr lang="en-US" sz="4800" dirty="0">
                <a:latin typeface="Bookman Old Style" pitchFamily="18" charset="0"/>
              </a:rPr>
              <a:t>   </a:t>
            </a:r>
            <a:r>
              <a:rPr lang="en-US" sz="4800" b="1" dirty="0">
                <a:solidFill>
                  <a:srgbClr val="00B050"/>
                </a:solidFill>
                <a:latin typeface="Bookman Old Style" pitchFamily="18" charset="0"/>
              </a:rPr>
              <a:t>YOU</a:t>
            </a:r>
            <a:r>
              <a:rPr lang="en-US" sz="4800" dirty="0">
                <a:latin typeface="Bookman Old Style" pitchFamily="18"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0" name="Title 1"/>
          <p:cNvSpPr>
            <a:spLocks noGrp="1"/>
          </p:cNvSpPr>
          <p:nvPr>
            <p:ph type="title"/>
          </p:nvPr>
        </p:nvSpPr>
        <p:spPr>
          <a:xfrm>
            <a:off x="457200" y="274638"/>
            <a:ext cx="7467600" cy="639762"/>
          </a:xfrm>
          <a:solidFill>
            <a:schemeClr val="accent2">
              <a:lumMod val="50000"/>
            </a:schemeClr>
          </a:solidFill>
        </p:spPr>
        <p:txBody>
          <a:bodyPr/>
          <a:lstStyle/>
          <a:p>
            <a:r>
              <a:rPr lang="en-US" b="1" dirty="0">
                <a:solidFill>
                  <a:schemeClr val="bg1"/>
                </a:solidFill>
              </a:rPr>
              <a:t>References: </a:t>
            </a:r>
          </a:p>
        </p:txBody>
      </p:sp>
      <p:sp>
        <p:nvSpPr>
          <p:cNvPr id="1048671" name="Content Placeholder 2"/>
          <p:cNvSpPr>
            <a:spLocks noGrp="1"/>
          </p:cNvSpPr>
          <p:nvPr>
            <p:ph sz="quarter" idx="1"/>
          </p:nvPr>
        </p:nvSpPr>
        <p:spPr>
          <a:xfrm>
            <a:off x="152400" y="990600"/>
            <a:ext cx="8534400" cy="5867400"/>
          </a:xfrm>
          <a:blipFill>
            <a:blip r:embed="rId2"/>
            <a:tile tx="0" ty="0" sx="100000" sy="100000" flip="none" algn="tl"/>
          </a:blipFill>
        </p:spPr>
        <p:txBody>
          <a:bodyPr>
            <a:normAutofit lnSpcReduction="10000"/>
          </a:bodyPr>
          <a:lstStyle/>
          <a:p>
            <a:r>
              <a:rPr lang="en-US" dirty="0"/>
              <a:t>Corrigan,P.W.(2004). Target-specific stigma change: A strategy for impacting mental illness stigma. Psychiatric Rehabilitation Journal. </a:t>
            </a:r>
          </a:p>
          <a:p>
            <a:endParaRPr lang="en-US" dirty="0"/>
          </a:p>
          <a:p>
            <a:r>
              <a:rPr lang="en-US" dirty="0"/>
              <a:t>Curriculum 14: Working with Families with Substance Use Disorder.International Centre for certification and Education, Colombo Plan,2015</a:t>
            </a:r>
            <a:endParaRPr lang="zh-CN" altLang="en-US" dirty="0"/>
          </a:p>
          <a:p>
            <a:endParaRPr lang="en-US" dirty="0"/>
          </a:p>
          <a:p>
            <a:r>
              <a:rPr lang="en-US" dirty="0"/>
              <a:t>Curriculum 4: Basic </a:t>
            </a:r>
            <a:r>
              <a:rPr lang="en-US" dirty="0" err="1"/>
              <a:t>Counselling</a:t>
            </a:r>
            <a:r>
              <a:rPr lang="en-US" dirty="0"/>
              <a:t> skills for Addiction Professionals,, International Centre for certification and Education, Colombo Plan,2015.
Olivia Marshall (2013). Associative stigma among families of alcohol and other drug users. </a:t>
            </a:r>
            <a:endParaRPr lang="zh-CN" altLang="en-US" dirty="0"/>
          </a:p>
          <a:p>
            <a:r>
              <a:rPr 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
          <p:cNvSpPr>
            <a:spLocks noGrp="1"/>
          </p:cNvSpPr>
          <p:nvPr>
            <p:ph type="title"/>
          </p:nvPr>
        </p:nvSpPr>
        <p:spPr>
          <a:xfrm>
            <a:off x="228600" y="0"/>
            <a:ext cx="7239000" cy="457200"/>
          </a:xfrm>
          <a:solidFill>
            <a:schemeClr val="accent2">
              <a:lumMod val="50000"/>
            </a:schemeClr>
          </a:solidFill>
        </p:spPr>
        <p:txBody>
          <a:bodyPr>
            <a:normAutofit fontScale="90000"/>
          </a:bodyPr>
          <a:lstStyle/>
          <a:p>
            <a:r>
              <a:rPr lang="en-US" b="1" dirty="0">
                <a:solidFill>
                  <a:schemeClr val="bg1"/>
                </a:solidFill>
              </a:rPr>
              <a:t>Definition of terms:</a:t>
            </a:r>
          </a:p>
        </p:txBody>
      </p:sp>
      <p:sp>
        <p:nvSpPr>
          <p:cNvPr id="1048618" name="Content Placeholder 2"/>
          <p:cNvSpPr>
            <a:spLocks noGrp="1"/>
          </p:cNvSpPr>
          <p:nvPr>
            <p:ph sz="quarter" idx="1"/>
          </p:nvPr>
        </p:nvSpPr>
        <p:spPr>
          <a:xfrm>
            <a:off x="152400" y="533400"/>
            <a:ext cx="8686800" cy="6324600"/>
          </a:xfrm>
          <a:solidFill>
            <a:schemeClr val="bg1"/>
          </a:solidFill>
        </p:spPr>
        <p:txBody>
          <a:bodyPr>
            <a:normAutofit fontScale="92500"/>
          </a:bodyPr>
          <a:lstStyle/>
          <a:p>
            <a:r>
              <a:rPr lang="en-US" sz="2200" dirty="0">
                <a:latin typeface="Bookman Old Style" pitchFamily="18" charset="0"/>
              </a:rPr>
              <a:t>What is Psychoactive Substance?..is a chemical substance that changes nervous system function and results in alterations in perception, mood, consciousness, cognition or behavior.</a:t>
            </a:r>
          </a:p>
          <a:p>
            <a:endParaRPr lang="en-US" sz="2200" dirty="0">
              <a:latin typeface="Bookman Old Style" pitchFamily="18" charset="0"/>
            </a:endParaRPr>
          </a:p>
          <a:p>
            <a:r>
              <a:rPr lang="en-US" sz="2200" dirty="0">
                <a:latin typeface="Bookman Old Style" pitchFamily="18" charset="0"/>
              </a:rPr>
              <a:t>Substance Use…Misuse: Abuse: Dependency:</a:t>
            </a:r>
          </a:p>
          <a:p>
            <a:endParaRPr lang="en-US" sz="2200" dirty="0">
              <a:latin typeface="Bookman Old Style" pitchFamily="18" charset="0"/>
            </a:endParaRPr>
          </a:p>
          <a:p>
            <a:r>
              <a:rPr lang="en-US" sz="2200" dirty="0">
                <a:latin typeface="Bookman Old Style" pitchFamily="18" charset="0"/>
              </a:rPr>
              <a:t>Substance Addiction</a:t>
            </a:r>
            <a:r>
              <a:rPr lang="en-US" sz="2200" b="1" dirty="0">
                <a:latin typeface="Bookman Old Style" pitchFamily="18" charset="0"/>
              </a:rPr>
              <a:t>: a chronic</a:t>
            </a:r>
            <a:r>
              <a:rPr lang="en-US" sz="2200" dirty="0">
                <a:latin typeface="Bookman Old Style" pitchFamily="18" charset="0"/>
              </a:rPr>
              <a:t>, relapsing brain diseases characterized by compulsive drug seeking and use, despite harmful consequences. </a:t>
            </a:r>
          </a:p>
          <a:p>
            <a:endParaRPr lang="en-US" sz="2200" dirty="0">
              <a:latin typeface="Bookman Old Style" pitchFamily="18" charset="0"/>
            </a:endParaRPr>
          </a:p>
          <a:p>
            <a:r>
              <a:rPr lang="en-US" sz="2200" dirty="0">
                <a:latin typeface="Bookman Old Style" pitchFamily="18" charset="0"/>
              </a:rPr>
              <a:t>Chronic disease: is a long lasting and that cannot be cured but can be managed</a:t>
            </a:r>
          </a:p>
          <a:p>
            <a:endParaRPr lang="en-US" sz="2200" dirty="0">
              <a:latin typeface="Bookman Old Style" pitchFamily="18" charset="0"/>
            </a:endParaRPr>
          </a:p>
          <a:p>
            <a:r>
              <a:rPr lang="en-US" sz="2200" dirty="0">
                <a:latin typeface="Bookman Old Style" pitchFamily="18" charset="0"/>
              </a:rPr>
              <a:t>What is Lapse or slip: a brief, often one time, return to drug. </a:t>
            </a:r>
          </a:p>
          <a:p>
            <a:pPr>
              <a:buNone/>
            </a:pPr>
            <a:r>
              <a:rPr lang="en-US" sz="2200" dirty="0">
                <a:latin typeface="Bookman Old Style" pitchFamily="18" charset="0"/>
              </a:rPr>
              <a:t> </a:t>
            </a:r>
          </a:p>
          <a:p>
            <a:r>
              <a:rPr lang="en-US" sz="2200" dirty="0">
                <a:latin typeface="Bookman Old Style" pitchFamily="18" charset="0"/>
              </a:rPr>
              <a:t>What is relapse ? A complete return to using psychoactive substances in the same way the person did before he or she quit.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a:xfrm>
            <a:off x="228600" y="152400"/>
            <a:ext cx="8382000" cy="533400"/>
          </a:xfrm>
          <a:solidFill>
            <a:schemeClr val="accent2">
              <a:lumMod val="50000"/>
            </a:schemeClr>
          </a:solidFill>
        </p:spPr>
        <p:txBody>
          <a:bodyPr>
            <a:normAutofit fontScale="90000"/>
          </a:bodyPr>
          <a:lstStyle/>
          <a:p>
            <a:r>
              <a:rPr lang="en-US" b="1" dirty="0">
                <a:solidFill>
                  <a:schemeClr val="bg1"/>
                </a:solidFill>
              </a:rPr>
              <a:t>What is recovery and recovery capital ?:</a:t>
            </a:r>
          </a:p>
        </p:txBody>
      </p:sp>
      <p:sp>
        <p:nvSpPr>
          <p:cNvPr id="1048620" name="Content Placeholder 2"/>
          <p:cNvSpPr>
            <a:spLocks noGrp="1"/>
          </p:cNvSpPr>
          <p:nvPr>
            <p:ph sz="quarter" idx="1"/>
          </p:nvPr>
        </p:nvSpPr>
        <p:spPr>
          <a:xfrm>
            <a:off x="228600" y="762000"/>
            <a:ext cx="8534400" cy="6096000"/>
          </a:xfrm>
          <a:solidFill>
            <a:schemeClr val="bg1"/>
          </a:solidFill>
        </p:spPr>
        <p:txBody>
          <a:bodyPr>
            <a:normAutofit/>
          </a:bodyPr>
          <a:lstStyle/>
          <a:p>
            <a:r>
              <a:rPr lang="en-US" dirty="0">
                <a:solidFill>
                  <a:srgbClr val="0070C0"/>
                </a:solidFill>
                <a:latin typeface="Bookman Old Style" pitchFamily="18" charset="0"/>
              </a:rPr>
              <a:t>Recovery</a:t>
            </a:r>
            <a:r>
              <a:rPr lang="en-US" dirty="0">
                <a:latin typeface="Bookman Old Style" pitchFamily="18" charset="0"/>
              </a:rPr>
              <a:t> from alcohol and drug problems is a process of change through which an individual achieves abstinence and improved health, wellness, and quality of life.  </a:t>
            </a:r>
          </a:p>
          <a:p>
            <a:endParaRPr lang="en-US" dirty="0">
              <a:latin typeface="Bookman Old Style" pitchFamily="18" charset="0"/>
            </a:endParaRPr>
          </a:p>
          <a:p>
            <a:r>
              <a:rPr lang="en-US" b="1" dirty="0">
                <a:solidFill>
                  <a:srgbClr val="0070C0"/>
                </a:solidFill>
                <a:latin typeface="Bookman Old Style" pitchFamily="18" charset="0"/>
              </a:rPr>
              <a:t>Recovery </a:t>
            </a:r>
            <a:r>
              <a:rPr lang="en-US" sz="2000" b="1" dirty="0">
                <a:solidFill>
                  <a:srgbClr val="0070C0"/>
                </a:solidFill>
                <a:latin typeface="Bookman Old Style" pitchFamily="18" charset="0"/>
              </a:rPr>
              <a:t>C</a:t>
            </a:r>
            <a:r>
              <a:rPr lang="en-US" b="1" dirty="0">
                <a:solidFill>
                  <a:srgbClr val="0070C0"/>
                </a:solidFill>
                <a:latin typeface="Bookman Old Style" pitchFamily="18" charset="0"/>
              </a:rPr>
              <a:t>apital: </a:t>
            </a:r>
            <a:r>
              <a:rPr lang="en-US" dirty="0">
                <a:latin typeface="Bookman Old Style" pitchFamily="18" charset="0"/>
              </a:rPr>
              <a:t>Is the sum personal and social resources at ones disposal for addressing drug dependency and chiefly, bolstering one’s capacity and opportunities for recovery. </a:t>
            </a:r>
          </a:p>
          <a:p>
            <a:endParaRPr lang="en-US" dirty="0">
              <a:latin typeface="Bookman Old Style" pitchFamily="18" charset="0"/>
            </a:endParaRPr>
          </a:p>
          <a:p>
            <a:r>
              <a:rPr lang="en-US" dirty="0">
                <a:latin typeface="Bookman Old Style" pitchFamily="18" charset="0"/>
              </a:rPr>
              <a:t>The quality and quantity of a person’s recovery capital played a major role in determining the success or failure of treatment and recovery.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
          <p:cNvSpPr>
            <a:spLocks noGrp="1"/>
          </p:cNvSpPr>
          <p:nvPr>
            <p:ph type="title"/>
          </p:nvPr>
        </p:nvSpPr>
        <p:spPr>
          <a:xfrm>
            <a:off x="228600" y="228600"/>
            <a:ext cx="8458200" cy="533400"/>
          </a:xfrm>
          <a:solidFill>
            <a:schemeClr val="accent2">
              <a:lumMod val="50000"/>
            </a:schemeClr>
          </a:solidFill>
        </p:spPr>
        <p:txBody>
          <a:bodyPr>
            <a:normAutofit/>
          </a:bodyPr>
          <a:lstStyle/>
          <a:p>
            <a:r>
              <a:rPr lang="en-US" sz="2600" b="1" dirty="0">
                <a:solidFill>
                  <a:schemeClr val="bg1"/>
                </a:solidFill>
              </a:rPr>
              <a:t>UNODC identified 8 domain of recovery mgt:</a:t>
            </a:r>
            <a:r>
              <a:rPr lang="en-US" sz="2400" b="1" dirty="0">
                <a:solidFill>
                  <a:srgbClr val="0070C0"/>
                </a:solidFill>
              </a:rPr>
              <a:t>. </a:t>
            </a:r>
          </a:p>
        </p:txBody>
      </p:sp>
      <p:sp>
        <p:nvSpPr>
          <p:cNvPr id="1048622" name="Content Placeholder 2"/>
          <p:cNvSpPr>
            <a:spLocks noGrp="1"/>
          </p:cNvSpPr>
          <p:nvPr>
            <p:ph sz="quarter" idx="1"/>
          </p:nvPr>
        </p:nvSpPr>
        <p:spPr>
          <a:xfrm>
            <a:off x="228600" y="838200"/>
            <a:ext cx="8610600" cy="5867400"/>
          </a:xfrm>
          <a:solidFill>
            <a:schemeClr val="bg1"/>
          </a:solidFill>
        </p:spPr>
        <p:txBody>
          <a:bodyPr>
            <a:normAutofit fontScale="88333" lnSpcReduction="10000"/>
          </a:bodyPr>
          <a:lstStyle/>
          <a:p>
            <a:r>
              <a:rPr lang="en-US" i="1" dirty="0"/>
              <a:t>Physical and Mental Health</a:t>
            </a:r>
          </a:p>
          <a:p>
            <a:pPr>
              <a:buNone/>
            </a:pPr>
            <a:endParaRPr lang="en-US" i="1" dirty="0"/>
          </a:p>
          <a:p>
            <a:r>
              <a:rPr lang="en-US" i="1" dirty="0"/>
              <a:t>Family, Social support and leisure activities </a:t>
            </a:r>
          </a:p>
          <a:p>
            <a:endParaRPr lang="en-US" i="1" dirty="0"/>
          </a:p>
          <a:p>
            <a:r>
              <a:rPr lang="en-US" i="1" dirty="0"/>
              <a:t>Safe housing and healthy environment </a:t>
            </a:r>
          </a:p>
          <a:p>
            <a:endParaRPr lang="en-US" i="1" dirty="0"/>
          </a:p>
          <a:p>
            <a:r>
              <a:rPr lang="en-US" i="1" dirty="0"/>
              <a:t>Peer based support</a:t>
            </a:r>
          </a:p>
          <a:p>
            <a:endParaRPr lang="en-US" i="1" dirty="0"/>
          </a:p>
          <a:p>
            <a:r>
              <a:rPr lang="en-US" i="1" dirty="0"/>
              <a:t>Employment and legal resolution</a:t>
            </a:r>
          </a:p>
          <a:p>
            <a:endParaRPr lang="en-US" i="1" dirty="0"/>
          </a:p>
          <a:p>
            <a:r>
              <a:rPr lang="en-US" i="1" dirty="0"/>
              <a:t>Vocational skills and educational development </a:t>
            </a:r>
          </a:p>
          <a:p>
            <a:endParaRPr lang="en-US" i="1" dirty="0"/>
          </a:p>
          <a:p>
            <a:r>
              <a:rPr lang="en-US" i="1" dirty="0"/>
              <a:t>Community integration and cultural support</a:t>
            </a:r>
          </a:p>
          <a:p>
            <a:endParaRPr lang="en-US" i="1" dirty="0"/>
          </a:p>
          <a:p>
            <a:r>
              <a:rPr lang="en-US" i="1" dirty="0"/>
              <a:t>Rediscovering the meaning and purpose in life.</a:t>
            </a:r>
            <a:r>
              <a:rPr lang="en-US" dirty="0"/>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a:xfrm>
            <a:off x="152400" y="0"/>
            <a:ext cx="8839200" cy="1066800"/>
          </a:xfrm>
          <a:solidFill>
            <a:schemeClr val="accent2">
              <a:lumMod val="50000"/>
            </a:schemeClr>
          </a:solidFill>
        </p:spPr>
        <p:txBody>
          <a:bodyPr>
            <a:normAutofit fontScale="90000"/>
          </a:bodyPr>
          <a:lstStyle/>
          <a:p>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r>
              <a:rPr lang="en-US" sz="2800" b="1" dirty="0">
                <a:solidFill>
                  <a:schemeClr val="bg1"/>
                </a:solidFill>
              </a:rPr>
              <a:t>3 types of recovery capital that aids recovery</a:t>
            </a:r>
            <a:r>
              <a:rPr lang="en-US" sz="2700" b="1" dirty="0">
                <a:solidFill>
                  <a:schemeClr val="bg1"/>
                </a:solidFill>
              </a:rPr>
              <a:t>: </a:t>
            </a:r>
            <a:br>
              <a:rPr lang="en-US" dirty="0"/>
            </a:br>
            <a:r>
              <a:rPr lang="en-US" sz="2000" dirty="0">
                <a:solidFill>
                  <a:srgbClr val="FF0000"/>
                </a:solidFill>
              </a:rPr>
              <a:t>1. personal      2. family and social  3. community and cultural</a:t>
            </a:r>
            <a:br>
              <a:rPr lang="en-US" dirty="0">
                <a:solidFill>
                  <a:srgbClr val="FF0000"/>
                </a:solidFill>
              </a:rPr>
            </a:br>
            <a:endParaRPr lang="en-US" dirty="0">
              <a:solidFill>
                <a:srgbClr val="FF0000"/>
              </a:solidFill>
            </a:endParaRPr>
          </a:p>
        </p:txBody>
      </p:sp>
      <p:sp>
        <p:nvSpPr>
          <p:cNvPr id="1048624" name="Content Placeholder 2"/>
          <p:cNvSpPr>
            <a:spLocks noGrp="1"/>
          </p:cNvSpPr>
          <p:nvPr>
            <p:ph sz="quarter" idx="1"/>
          </p:nvPr>
        </p:nvSpPr>
        <p:spPr>
          <a:xfrm>
            <a:off x="152400" y="990600"/>
            <a:ext cx="8686800" cy="5715000"/>
          </a:xfrm>
        </p:spPr>
        <p:txBody>
          <a:bodyPr/>
          <a:lstStyle/>
          <a:p>
            <a:r>
              <a:rPr lang="en-US" b="1" dirty="0">
                <a:solidFill>
                  <a:schemeClr val="accent2">
                    <a:lumMod val="50000"/>
                  </a:schemeClr>
                </a:solidFill>
              </a:rPr>
              <a:t>Personal: </a:t>
            </a:r>
          </a:p>
          <a:p>
            <a:endParaRPr lang="en-US" dirty="0"/>
          </a:p>
        </p:txBody>
      </p:sp>
      <p:graphicFrame>
        <p:nvGraphicFramePr>
          <p:cNvPr id="4194304" name="Table 3"/>
          <p:cNvGraphicFramePr>
            <a:graphicFrameLocks noGrp="1"/>
          </p:cNvGraphicFramePr>
          <p:nvPr/>
        </p:nvGraphicFramePr>
        <p:xfrm>
          <a:off x="228600" y="1397000"/>
          <a:ext cx="8458200" cy="5308602"/>
        </p:xfrm>
        <a:graphic>
          <a:graphicData uri="http://schemas.openxmlformats.org/drawingml/2006/table">
            <a:tbl>
              <a:tblPr firstRow="1" bandRow="1">
                <a:tableStyleId>{5C22544A-7EE6-4342-B048-85BDC9FD1C3A}</a:tableStyleId>
              </a:tblPr>
              <a:tblGrid>
                <a:gridCol w="4229100">
                  <a:extLst>
                    <a:ext uri="{9D8B030D-6E8A-4147-A177-3AD203B41FA5}">
                      <a16:colId xmlns:a16="http://schemas.microsoft.com/office/drawing/2014/main" val="20000"/>
                    </a:ext>
                  </a:extLst>
                </a:gridCol>
                <a:gridCol w="4229100">
                  <a:extLst>
                    <a:ext uri="{9D8B030D-6E8A-4147-A177-3AD203B41FA5}">
                      <a16:colId xmlns:a16="http://schemas.microsoft.com/office/drawing/2014/main" val="20001"/>
                    </a:ext>
                  </a:extLst>
                </a:gridCol>
              </a:tblGrid>
              <a:tr h="884767">
                <a:tc>
                  <a:txBody>
                    <a:bodyPr/>
                    <a:lstStyle/>
                    <a:p>
                      <a:endParaRPr lang="en-US" sz="2000" b="1" dirty="0"/>
                    </a:p>
                    <a:p>
                      <a:r>
                        <a:rPr lang="en-US" sz="2000" b="1" dirty="0"/>
                        <a:t>Physical  Recovery Capital </a:t>
                      </a:r>
                    </a:p>
                  </a:txBody>
                  <a:tcPr/>
                </a:tc>
                <a:tc>
                  <a:txBody>
                    <a:bodyPr/>
                    <a:lstStyle/>
                    <a:p>
                      <a:endParaRPr lang="en-US" sz="2000" dirty="0"/>
                    </a:p>
                    <a:p>
                      <a:r>
                        <a:rPr lang="en-US" sz="2000" dirty="0"/>
                        <a:t>Human</a:t>
                      </a:r>
                      <a:r>
                        <a:rPr lang="en-US" sz="2000" baseline="0" dirty="0"/>
                        <a:t> Recovery Capital</a:t>
                      </a:r>
                      <a:endParaRPr lang="en-US" sz="2000" dirty="0"/>
                    </a:p>
                  </a:txBody>
                  <a:tcPr/>
                </a:tc>
                <a:extLst>
                  <a:ext uri="{0D108BD9-81ED-4DB2-BD59-A6C34878D82A}">
                    <a16:rowId xmlns:a16="http://schemas.microsoft.com/office/drawing/2014/main" val="10000"/>
                  </a:ext>
                </a:extLst>
              </a:tr>
              <a:tr h="884767">
                <a:tc>
                  <a:txBody>
                    <a:bodyPr/>
                    <a:lstStyle/>
                    <a:p>
                      <a:r>
                        <a:rPr lang="en-US" dirty="0"/>
                        <a:t>Physical health</a:t>
                      </a:r>
                    </a:p>
                  </a:txBody>
                  <a:tcPr/>
                </a:tc>
                <a:tc>
                  <a:txBody>
                    <a:bodyPr/>
                    <a:lstStyle/>
                    <a:p>
                      <a:r>
                        <a:rPr lang="en-US" dirty="0"/>
                        <a:t>Educational</a:t>
                      </a:r>
                      <a:r>
                        <a:rPr lang="en-US" baseline="0" dirty="0"/>
                        <a:t> and Vocational skill </a:t>
                      </a:r>
                      <a:endParaRPr lang="en-US" dirty="0"/>
                    </a:p>
                  </a:txBody>
                  <a:tcPr/>
                </a:tc>
                <a:extLst>
                  <a:ext uri="{0D108BD9-81ED-4DB2-BD59-A6C34878D82A}">
                    <a16:rowId xmlns:a16="http://schemas.microsoft.com/office/drawing/2014/main" val="10001"/>
                  </a:ext>
                </a:extLst>
              </a:tr>
              <a:tr h="884767">
                <a:tc>
                  <a:txBody>
                    <a:bodyPr/>
                    <a:lstStyle/>
                    <a:p>
                      <a:r>
                        <a:rPr lang="en-US" dirty="0"/>
                        <a:t>Financial</a:t>
                      </a:r>
                      <a:r>
                        <a:rPr lang="en-US" baseline="0" dirty="0"/>
                        <a:t> Assets </a:t>
                      </a:r>
                      <a:endParaRPr lang="en-US" dirty="0"/>
                    </a:p>
                  </a:txBody>
                  <a:tcPr/>
                </a:tc>
                <a:tc>
                  <a:txBody>
                    <a:bodyPr/>
                    <a:lstStyle/>
                    <a:p>
                      <a:r>
                        <a:rPr lang="en-US" dirty="0"/>
                        <a:t>Employability,</a:t>
                      </a:r>
                      <a:r>
                        <a:rPr lang="en-US" baseline="0" dirty="0"/>
                        <a:t> </a:t>
                      </a:r>
                      <a:r>
                        <a:rPr lang="en-US" dirty="0"/>
                        <a:t>Values,</a:t>
                      </a:r>
                      <a:r>
                        <a:rPr lang="en-US" baseline="0" dirty="0"/>
                        <a:t> </a:t>
                      </a:r>
                      <a:endParaRPr lang="en-US" dirty="0"/>
                    </a:p>
                  </a:txBody>
                  <a:tcPr/>
                </a:tc>
                <a:extLst>
                  <a:ext uri="{0D108BD9-81ED-4DB2-BD59-A6C34878D82A}">
                    <a16:rowId xmlns:a16="http://schemas.microsoft.com/office/drawing/2014/main" val="10002"/>
                  </a:ext>
                </a:extLst>
              </a:tr>
              <a:tr h="884767">
                <a:tc>
                  <a:txBody>
                    <a:bodyPr/>
                    <a:lstStyle/>
                    <a:p>
                      <a:r>
                        <a:rPr lang="en-US" dirty="0"/>
                        <a:t>Safe and Recovery-Conducive</a:t>
                      </a:r>
                      <a:r>
                        <a:rPr lang="en-US" baseline="0" dirty="0"/>
                        <a:t> Shelter and Environment  </a:t>
                      </a:r>
                      <a:endParaRPr lang="en-US" dirty="0"/>
                    </a:p>
                  </a:txBody>
                  <a:tcPr/>
                </a:tc>
                <a:tc>
                  <a:txBody>
                    <a:bodyPr/>
                    <a:lstStyle/>
                    <a:p>
                      <a:r>
                        <a:rPr lang="en-US" dirty="0"/>
                        <a:t>Perception of the past, present and future in the right</a:t>
                      </a:r>
                      <a:r>
                        <a:rPr lang="en-US" baseline="0" dirty="0"/>
                        <a:t> perspective</a:t>
                      </a:r>
                      <a:endParaRPr lang="en-US" dirty="0"/>
                    </a:p>
                  </a:txBody>
                  <a:tcPr/>
                </a:tc>
                <a:extLst>
                  <a:ext uri="{0D108BD9-81ED-4DB2-BD59-A6C34878D82A}">
                    <a16:rowId xmlns:a16="http://schemas.microsoft.com/office/drawing/2014/main" val="10003"/>
                  </a:ext>
                </a:extLst>
              </a:tr>
              <a:tr h="884767">
                <a:tc>
                  <a:txBody>
                    <a:bodyPr/>
                    <a:lstStyle/>
                    <a:p>
                      <a:r>
                        <a:rPr lang="en-US" dirty="0"/>
                        <a:t>Employment , Clothing , Food </a:t>
                      </a:r>
                    </a:p>
                  </a:txBody>
                  <a:tcPr/>
                </a:tc>
                <a:tc>
                  <a:txBody>
                    <a:bodyPr/>
                    <a:lstStyle/>
                    <a:p>
                      <a:r>
                        <a:rPr lang="en-US" dirty="0"/>
                        <a:t>Problem solving capacities </a:t>
                      </a:r>
                    </a:p>
                  </a:txBody>
                  <a:tcPr/>
                </a:tc>
                <a:extLst>
                  <a:ext uri="{0D108BD9-81ED-4DB2-BD59-A6C34878D82A}">
                    <a16:rowId xmlns:a16="http://schemas.microsoft.com/office/drawing/2014/main" val="10004"/>
                  </a:ext>
                </a:extLst>
              </a:tr>
              <a:tr h="884767">
                <a:tc>
                  <a:txBody>
                    <a:bodyPr/>
                    <a:lstStyle/>
                    <a:p>
                      <a:r>
                        <a:rPr lang="en-US" dirty="0"/>
                        <a:t>Access to transportation. </a:t>
                      </a:r>
                    </a:p>
                  </a:txBody>
                  <a:tcPr/>
                </a:tc>
                <a:tc>
                  <a:txBody>
                    <a:bodyPr/>
                    <a:lstStyle/>
                    <a:p>
                      <a:r>
                        <a:rPr lang="en-US" dirty="0"/>
                        <a:t>Self efficacy(</a:t>
                      </a:r>
                      <a:r>
                        <a:rPr lang="en-US" baseline="0" dirty="0"/>
                        <a:t>a client’s self-confidence in managing high risk situation) </a:t>
                      </a:r>
                      <a:endParaRPr lang="en-US"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1"/>
          <p:cNvSpPr>
            <a:spLocks noGrp="1"/>
          </p:cNvSpPr>
          <p:nvPr>
            <p:ph type="title"/>
          </p:nvPr>
        </p:nvSpPr>
        <p:spPr>
          <a:xfrm>
            <a:off x="304800" y="381000"/>
            <a:ext cx="8229600" cy="609600"/>
          </a:xfrm>
          <a:solidFill>
            <a:schemeClr val="accent2">
              <a:lumMod val="50000"/>
            </a:schemeClr>
          </a:solidFill>
        </p:spPr>
        <p:txBody>
          <a:bodyPr>
            <a:normAutofit/>
          </a:bodyPr>
          <a:lstStyle/>
          <a:p>
            <a:r>
              <a:rPr lang="en-US" b="1" dirty="0">
                <a:solidFill>
                  <a:schemeClr val="bg1"/>
                </a:solidFill>
              </a:rPr>
              <a:t>Family and social recovery capital: </a:t>
            </a:r>
            <a:endParaRPr lang="en-US" dirty="0"/>
          </a:p>
        </p:txBody>
      </p:sp>
      <p:sp>
        <p:nvSpPr>
          <p:cNvPr id="1048626" name="Content Placeholder 2"/>
          <p:cNvSpPr>
            <a:spLocks noGrp="1"/>
          </p:cNvSpPr>
          <p:nvPr>
            <p:ph sz="quarter" idx="1"/>
          </p:nvPr>
        </p:nvSpPr>
        <p:spPr>
          <a:xfrm>
            <a:off x="228600" y="1066800"/>
            <a:ext cx="8534400" cy="5638800"/>
          </a:xfrm>
          <a:solidFill>
            <a:schemeClr val="bg1"/>
          </a:solidFill>
        </p:spPr>
        <p:txBody>
          <a:bodyPr>
            <a:normAutofit lnSpcReduction="10000"/>
          </a:bodyPr>
          <a:lstStyle/>
          <a:p>
            <a:pPr>
              <a:buNone/>
            </a:pPr>
            <a:r>
              <a:rPr lang="en-US" sz="2200" dirty="0">
                <a:latin typeface="Bookman Old Style" pitchFamily="18" charset="0"/>
              </a:rPr>
              <a:t> </a:t>
            </a:r>
            <a:r>
              <a:rPr lang="en-US" dirty="0">
                <a:latin typeface="Bookman Old Style" pitchFamily="18" charset="0"/>
              </a:rPr>
              <a:t>Family generally refers to persons who are biological and or psychological related with historical, emotional or economic bonds and perceive themselves as part of a household.</a:t>
            </a:r>
          </a:p>
          <a:p>
            <a:pPr>
              <a:buNone/>
            </a:pPr>
            <a:endParaRPr lang="en-US" dirty="0">
              <a:latin typeface="Bookman Old Style" pitchFamily="18" charset="0"/>
            </a:endParaRPr>
          </a:p>
          <a:p>
            <a:r>
              <a:rPr lang="en-US" dirty="0">
                <a:latin typeface="Bookman Old Style" pitchFamily="18" charset="0"/>
              </a:rPr>
              <a:t>Family is a unit of every society and a system-what ever affects one family member affects other family members. </a:t>
            </a:r>
          </a:p>
          <a:p>
            <a:endParaRPr lang="en-US" dirty="0">
              <a:latin typeface="Bookman Old Style" pitchFamily="18" charset="0"/>
            </a:endParaRPr>
          </a:p>
          <a:p>
            <a:r>
              <a:rPr lang="en-US" dirty="0">
                <a:latin typeface="Bookman Old Style" pitchFamily="18" charset="0"/>
              </a:rPr>
              <a:t>Substance use can affect other non-substance using family members and lead to dysfunction.</a:t>
            </a:r>
          </a:p>
          <a:p>
            <a:endParaRPr lang="en-US" dirty="0">
              <a:latin typeface="Bookman Old Style" pitchFamily="18" charset="0"/>
            </a:endParaRPr>
          </a:p>
          <a:p>
            <a:r>
              <a:rPr lang="en-US" dirty="0">
                <a:latin typeface="Bookman Old Style" pitchFamily="18" charset="0"/>
              </a:rPr>
              <a:t>On the other hand, family dysfunction can lead to substance use problems in one or more members of the family.   </a:t>
            </a:r>
          </a:p>
          <a:p>
            <a:endParaRPr lang="en-US" dirty="0">
              <a:latin typeface="Bookman Old Style" pitchFamily="18" charset="0"/>
            </a:endParaRPr>
          </a:p>
          <a:p>
            <a:pPr>
              <a:buNone/>
            </a:pPr>
            <a:endParaRPr lang="en-US" dirty="0"/>
          </a:p>
          <a:p>
            <a:endParaRPr lang="en-US" dirty="0"/>
          </a:p>
          <a:p>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
          <p:cNvSpPr>
            <a:spLocks noGrp="1"/>
          </p:cNvSpPr>
          <p:nvPr>
            <p:ph type="title"/>
          </p:nvPr>
        </p:nvSpPr>
        <p:spPr>
          <a:xfrm>
            <a:off x="304800" y="304800"/>
            <a:ext cx="8077200" cy="762000"/>
          </a:xfrm>
          <a:solidFill>
            <a:schemeClr val="accent2">
              <a:lumMod val="50000"/>
            </a:schemeClr>
          </a:solidFill>
        </p:spPr>
        <p:txBody>
          <a:bodyPr>
            <a:normAutofit/>
          </a:bodyPr>
          <a:lstStyle/>
          <a:p>
            <a:r>
              <a:rPr lang="en-US" b="1" dirty="0">
                <a:solidFill>
                  <a:schemeClr val="bg1"/>
                </a:solidFill>
              </a:rPr>
              <a:t>Family and social recovery capital: </a:t>
            </a:r>
          </a:p>
        </p:txBody>
      </p:sp>
      <p:sp>
        <p:nvSpPr>
          <p:cNvPr id="1048628" name="Content Placeholder 2"/>
          <p:cNvSpPr>
            <a:spLocks noGrp="1"/>
          </p:cNvSpPr>
          <p:nvPr>
            <p:ph sz="quarter" idx="1"/>
          </p:nvPr>
        </p:nvSpPr>
        <p:spPr>
          <a:xfrm>
            <a:off x="152400" y="1143000"/>
            <a:ext cx="8534400" cy="5715000"/>
          </a:xfrm>
          <a:solidFill>
            <a:schemeClr val="bg1"/>
          </a:solidFill>
        </p:spPr>
        <p:txBody>
          <a:bodyPr/>
          <a:lstStyle/>
          <a:p>
            <a:r>
              <a:rPr lang="en-US" dirty="0">
                <a:latin typeface="Bookman Old Style" pitchFamily="18" charset="0"/>
              </a:rPr>
              <a:t>The willingness of intimate partner and family members to participate in treatment.</a:t>
            </a:r>
          </a:p>
          <a:p>
            <a:pPr>
              <a:buNone/>
            </a:pPr>
            <a:endParaRPr lang="en-US" dirty="0">
              <a:latin typeface="Bookman Old Style" pitchFamily="18" charset="0"/>
            </a:endParaRPr>
          </a:p>
          <a:p>
            <a:r>
              <a:rPr lang="en-US" dirty="0">
                <a:latin typeface="Bookman Old Style" pitchFamily="18" charset="0"/>
              </a:rPr>
              <a:t>The presence of others in recovery within the family or among social contacts.</a:t>
            </a:r>
          </a:p>
          <a:p>
            <a:endParaRPr lang="en-US" dirty="0">
              <a:latin typeface="Bookman Old Style" pitchFamily="18" charset="0"/>
            </a:endParaRPr>
          </a:p>
          <a:p>
            <a:r>
              <a:rPr lang="en-US" dirty="0">
                <a:latin typeface="Bookman Old Style" pitchFamily="18" charset="0"/>
              </a:rPr>
              <a:t>Connections and access to conventional institutions, such as school, a workplace, a place of worship and community organizations. </a:t>
            </a:r>
          </a:p>
          <a:p>
            <a:endParaRPr lang="en-US" dirty="0">
              <a:latin typeface="Bookman Old Style" pitchFamily="18" charset="0"/>
            </a:endParaRPr>
          </a:p>
          <a:p>
            <a:r>
              <a:rPr lang="en-US" dirty="0">
                <a:latin typeface="Bookman Old Style" pitchFamily="18" charset="0"/>
              </a:rPr>
              <a:t>Access to opportunities for recovery-based or at least abstinent based fellowship and leisure activities.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
          <p:cNvSpPr>
            <a:spLocks noGrp="1"/>
          </p:cNvSpPr>
          <p:nvPr>
            <p:ph type="title"/>
          </p:nvPr>
        </p:nvSpPr>
        <p:spPr>
          <a:xfrm>
            <a:off x="457200" y="228600"/>
            <a:ext cx="7696200" cy="533400"/>
          </a:xfrm>
          <a:solidFill>
            <a:schemeClr val="accent2">
              <a:lumMod val="50000"/>
            </a:schemeClr>
          </a:solidFill>
        </p:spPr>
        <p:txBody>
          <a:bodyPr>
            <a:noAutofit/>
          </a:bodyPr>
          <a:lstStyle/>
          <a:p>
            <a:r>
              <a:rPr lang="en-US" sz="2400" b="1" dirty="0">
                <a:solidFill>
                  <a:schemeClr val="bg1"/>
                </a:solidFill>
              </a:rPr>
              <a:t>Community and cultural recovery capital:</a:t>
            </a:r>
          </a:p>
        </p:txBody>
      </p:sp>
      <p:sp>
        <p:nvSpPr>
          <p:cNvPr id="1048630" name="Content Placeholder 2"/>
          <p:cNvSpPr>
            <a:spLocks noGrp="1"/>
          </p:cNvSpPr>
          <p:nvPr>
            <p:ph sz="quarter" idx="1"/>
          </p:nvPr>
        </p:nvSpPr>
        <p:spPr>
          <a:xfrm>
            <a:off x="152400" y="838200"/>
            <a:ext cx="8610600" cy="5867400"/>
          </a:xfrm>
          <a:solidFill>
            <a:schemeClr val="bg1"/>
          </a:solidFill>
        </p:spPr>
        <p:txBody>
          <a:bodyPr/>
          <a:lstStyle/>
          <a:p>
            <a:r>
              <a:rPr lang="en-US" dirty="0">
                <a:latin typeface="Bookman Old Style" pitchFamily="18" charset="0"/>
              </a:rPr>
              <a:t>Active efforts to reduce stigma</a:t>
            </a:r>
          </a:p>
          <a:p>
            <a:endParaRPr lang="en-US" dirty="0">
              <a:latin typeface="Bookman Old Style" pitchFamily="18" charset="0"/>
            </a:endParaRPr>
          </a:p>
          <a:p>
            <a:r>
              <a:rPr lang="en-US" dirty="0">
                <a:latin typeface="Bookman Old Style" pitchFamily="18" charset="0"/>
              </a:rPr>
              <a:t>A full continuum of addiction treatment services.</a:t>
            </a:r>
          </a:p>
          <a:p>
            <a:endParaRPr lang="en-US" dirty="0">
              <a:latin typeface="Bookman Old Style" pitchFamily="18" charset="0"/>
            </a:endParaRPr>
          </a:p>
          <a:p>
            <a:r>
              <a:rPr lang="en-US" dirty="0">
                <a:latin typeface="Bookman Old Style" pitchFamily="18" charset="0"/>
              </a:rPr>
              <a:t>Availability of treatment associations recovery homes, and recovery ministries. </a:t>
            </a:r>
          </a:p>
          <a:p>
            <a:endParaRPr lang="en-US" dirty="0">
              <a:latin typeface="Bookman Old Style" pitchFamily="18" charset="0"/>
            </a:endParaRPr>
          </a:p>
          <a:p>
            <a:r>
              <a:rPr lang="en-US" dirty="0">
                <a:latin typeface="Bookman Old Style" pitchFamily="18" charset="0"/>
              </a:rPr>
              <a:t>Recovery mutual aid and support resource that are accessible e.g. 12 steps.</a:t>
            </a:r>
          </a:p>
          <a:p>
            <a:pPr>
              <a:buNone/>
            </a:pPr>
            <a:r>
              <a:rPr lang="en-US" dirty="0">
                <a:latin typeface="Bookman Old Style" pitchFamily="18" charset="0"/>
              </a:rPr>
              <a:t> </a:t>
            </a:r>
          </a:p>
          <a:p>
            <a:r>
              <a:rPr lang="en-US" dirty="0">
                <a:latin typeface="Bookman Old Style" pitchFamily="18" charset="0"/>
              </a:rPr>
              <a:t>Sources of sustained recovery support and early re-intervention through after care programmes.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2188</Words>
  <Application>Microsoft Office PowerPoint</Application>
  <PresentationFormat>On-screen Show (4:3)</PresentationFormat>
  <Paragraphs>275</Paragraphs>
  <Slides>26</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Bookman Old Style</vt:lpstr>
      <vt:lpstr>Calibri</vt:lpstr>
      <vt:lpstr>Century Schoolbook</vt:lpstr>
      <vt:lpstr>Wingdings</vt:lpstr>
      <vt:lpstr>Wingdings 2</vt:lpstr>
      <vt:lpstr>Oriel</vt:lpstr>
      <vt:lpstr>RECOVERY IN SUBSTANCE USE DISORDERS:    
 THE FAMILY AS A RESOURCE</vt:lpstr>
      <vt:lpstr>Learning outcomes:</vt:lpstr>
      <vt:lpstr>Definition of terms:</vt:lpstr>
      <vt:lpstr>What is recovery and recovery capital ?:</vt:lpstr>
      <vt:lpstr>UNODC identified 8 domain of recovery mgt:. </vt:lpstr>
      <vt:lpstr>                                        3 types of recovery capital that aids recovery:  1. personal      2. family and social  3. community and cultural </vt:lpstr>
      <vt:lpstr>Family and social recovery capital: </vt:lpstr>
      <vt:lpstr>Family and social recovery capital: </vt:lpstr>
      <vt:lpstr>Community and cultural recovery capital:</vt:lpstr>
      <vt:lpstr>Family involvement in recovery:</vt:lpstr>
      <vt:lpstr>WHY DO WE NEED FAMILY IN TREATMENT:</vt:lpstr>
      <vt:lpstr>inclusive programme involving families:</vt:lpstr>
      <vt:lpstr>inclusive programme involving families.</vt:lpstr>
      <vt:lpstr>Parents, Patients and Therapist Forum</vt:lpstr>
      <vt:lpstr>Parents, Patients and Therapists Forum:</vt:lpstr>
      <vt:lpstr>Specific topics for family(p.p.t.f)</vt:lpstr>
      <vt:lpstr>P.P.T.F.OUTCOMES:</vt:lpstr>
      <vt:lpstr>barriers and facilitators to recovery:</vt:lpstr>
      <vt:lpstr>barriers and facilitators to recovery:</vt:lpstr>
      <vt:lpstr>how to handle affiliate stigma issues:</vt:lpstr>
      <vt:lpstr>how to handle affiliate stigma issues:</vt:lpstr>
      <vt:lpstr>how to handle affiliate stigma issues:</vt:lpstr>
      <vt:lpstr>how to handle affiliate stigma issues:</vt:lpstr>
      <vt:lpstr>In conclusion </vt:lpstr>
      <vt:lpstr>PowerPoint Presentation</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RECOVERY IN SUBSTANCE USE DISORDER:  THE FAMILY AS A SOURCE.</dc:title>
  <dc:creator>Mr Gbenga</dc:creator>
  <cp:lastModifiedBy>Martin Agwogie</cp:lastModifiedBy>
  <cp:revision>7</cp:revision>
  <dcterms:created xsi:type="dcterms:W3CDTF">2021-03-12T12:18:24Z</dcterms:created>
  <dcterms:modified xsi:type="dcterms:W3CDTF">2021-03-25T11:21:45Z</dcterms:modified>
</cp:coreProperties>
</file>