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5" r:id="rId9"/>
    <p:sldId id="264" r:id="rId10"/>
    <p:sldId id="277" r:id="rId11"/>
    <p:sldId id="280" r:id="rId12"/>
    <p:sldId id="278" r:id="rId13"/>
    <p:sldId id="266" r:id="rId14"/>
    <p:sldId id="267" r:id="rId15"/>
    <p:sldId id="269" r:id="rId16"/>
    <p:sldId id="268" r:id="rId17"/>
    <p:sldId id="281" r:id="rId18"/>
    <p:sldId id="270" r:id="rId19"/>
    <p:sldId id="272" r:id="rId20"/>
    <p:sldId id="274" r:id="rId21"/>
    <p:sldId id="273" r:id="rId22"/>
    <p:sldId id="275" r:id="rId23"/>
    <p:sldId id="276" r:id="rId24"/>
  </p:sldIdLst>
  <p:sldSz cx="18288000" cy="10287000"/>
  <p:notesSz cx="6858000" cy="9144000"/>
  <p:embeddedFontLst>
    <p:embeddedFont>
      <p:font typeface="Calibri" pitchFamily="34" charset="0"/>
      <p:regular r:id="rId26"/>
      <p:bold r:id="rId27"/>
      <p:italic r:id="rId28"/>
      <p:boldItalic r:id="rId29"/>
    </p:embeddedFont>
    <p:embeddedFont>
      <p:font typeface="Century Gothic"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66879" autoAdjust="0"/>
  </p:normalViewPr>
  <p:slideViewPr>
    <p:cSldViewPr>
      <p:cViewPr>
        <p:scale>
          <a:sx n="50" d="100"/>
          <a:sy n="50" d="100"/>
        </p:scale>
        <p:origin x="-5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8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16EBE-8BB9-A342-8820-415F0FB5DC7A}" type="doc">
      <dgm:prSet loTypeId="urn:microsoft.com/office/officeart/2005/8/layout/vList2" loCatId="" qsTypeId="urn:microsoft.com/office/officeart/2005/8/quickstyle/simple1" qsCatId="simple" csTypeId="urn:microsoft.com/office/officeart/2005/8/colors/accent0_2" csCatId="mainScheme" phldr="1"/>
      <dgm:spPr/>
      <dgm:t>
        <a:bodyPr/>
        <a:lstStyle/>
        <a:p>
          <a:endParaRPr lang="en-US"/>
        </a:p>
      </dgm:t>
    </dgm:pt>
    <dgm:pt modelId="{29E961D3-FF65-3940-A9FA-A60129E151C7}">
      <dgm:prSet/>
      <dgm:spPr/>
      <dgm:t>
        <a:bodyPr/>
        <a:lstStyle/>
        <a:p>
          <a:pPr rtl="0"/>
          <a:r>
            <a:rPr lang="en-US" dirty="0"/>
            <a:t>9th Training Cohort for the Criminal Justice System in the </a:t>
          </a:r>
          <a:r>
            <a:rPr lang="en-US" b="1" dirty="0"/>
            <a:t>Philippines</a:t>
          </a:r>
        </a:p>
      </dgm:t>
    </dgm:pt>
    <dgm:pt modelId="{1B678E48-D624-6240-84A0-A9BD1B0A210B}" type="parTrans" cxnId="{CFC95DC0-73A9-744E-9162-D0B037FF505A}">
      <dgm:prSet/>
      <dgm:spPr/>
      <dgm:t>
        <a:bodyPr/>
        <a:lstStyle/>
        <a:p>
          <a:endParaRPr lang="en-US"/>
        </a:p>
      </dgm:t>
    </dgm:pt>
    <dgm:pt modelId="{3ABA62A4-3FBD-EB46-9FB9-53563CC194B8}" type="sibTrans" cxnId="{CFC95DC0-73A9-744E-9162-D0B037FF505A}">
      <dgm:prSet/>
      <dgm:spPr/>
      <dgm:t>
        <a:bodyPr/>
        <a:lstStyle/>
        <a:p>
          <a:endParaRPr lang="en-US"/>
        </a:p>
      </dgm:t>
    </dgm:pt>
    <dgm:pt modelId="{5DE3C1A1-766A-2444-AC32-69456FF9DE05}">
      <dgm:prSet/>
      <dgm:spPr/>
      <dgm:t>
        <a:bodyPr/>
        <a:lstStyle/>
        <a:p>
          <a:pPr rtl="0"/>
          <a:r>
            <a:rPr lang="en-US" dirty="0"/>
            <a:t>Regional TOT on CHILD Curriculum for 32 Master Trainers</a:t>
          </a:r>
        </a:p>
      </dgm:t>
    </dgm:pt>
    <dgm:pt modelId="{E4D35385-A107-DA43-BAF1-70F42A3C245E}" type="parTrans" cxnId="{B8567C2A-216C-7D44-BC6A-959D40BE65CF}">
      <dgm:prSet/>
      <dgm:spPr/>
      <dgm:t>
        <a:bodyPr/>
        <a:lstStyle/>
        <a:p>
          <a:endParaRPr lang="en-US"/>
        </a:p>
      </dgm:t>
    </dgm:pt>
    <dgm:pt modelId="{01494702-E561-7143-B61F-6217A0B3CBD0}" type="sibTrans" cxnId="{B8567C2A-216C-7D44-BC6A-959D40BE65CF}">
      <dgm:prSet/>
      <dgm:spPr/>
      <dgm:t>
        <a:bodyPr/>
        <a:lstStyle/>
        <a:p>
          <a:endParaRPr lang="en-US"/>
        </a:p>
      </dgm:t>
    </dgm:pt>
    <dgm:pt modelId="{3A0F0836-B0A7-B946-8F8B-51F07B0DED37}">
      <dgm:prSet/>
      <dgm:spPr/>
      <dgm:t>
        <a:bodyPr/>
        <a:lstStyle/>
        <a:p>
          <a:pPr rtl="0"/>
          <a:r>
            <a:rPr lang="en-US" dirty="0"/>
            <a:t>Training of </a:t>
          </a:r>
          <a:r>
            <a:rPr lang="en-US" b="1" dirty="0"/>
            <a:t>Maldives</a:t>
          </a:r>
          <a:r>
            <a:rPr lang="en-US" dirty="0"/>
            <a:t> – National Drug Agency counselors on ASI</a:t>
          </a:r>
        </a:p>
      </dgm:t>
    </dgm:pt>
    <dgm:pt modelId="{8C40B315-DB46-884E-A20F-042EA9FE7D49}" type="parTrans" cxnId="{3AA13DB5-9C18-7849-B96D-25CA608FD1FB}">
      <dgm:prSet/>
      <dgm:spPr/>
      <dgm:t>
        <a:bodyPr/>
        <a:lstStyle/>
        <a:p>
          <a:endParaRPr lang="en-US"/>
        </a:p>
      </dgm:t>
    </dgm:pt>
    <dgm:pt modelId="{0AF17112-C874-5748-9793-98E052C1944D}" type="sibTrans" cxnId="{3AA13DB5-9C18-7849-B96D-25CA608FD1FB}">
      <dgm:prSet/>
      <dgm:spPr/>
      <dgm:t>
        <a:bodyPr/>
        <a:lstStyle/>
        <a:p>
          <a:endParaRPr lang="en-US"/>
        </a:p>
      </dgm:t>
    </dgm:pt>
    <dgm:pt modelId="{FAC309DF-2602-9E43-A2A3-44C82388FC6F}">
      <dgm:prSet/>
      <dgm:spPr/>
      <dgm:t>
        <a:bodyPr/>
        <a:lstStyle/>
        <a:p>
          <a:pPr rtl="0"/>
          <a:r>
            <a:rPr lang="en-US" dirty="0"/>
            <a:t>PDE training for 155 participants from  17 provinces in </a:t>
          </a:r>
          <a:r>
            <a:rPr lang="en-US" b="1" dirty="0"/>
            <a:t>Afghanistan</a:t>
          </a:r>
          <a:r>
            <a:rPr lang="en-US" dirty="0"/>
            <a:t> increasing DAP’s presence to 29 provinces</a:t>
          </a:r>
        </a:p>
      </dgm:t>
    </dgm:pt>
    <dgm:pt modelId="{631E7890-BC31-D34C-9958-C364DD7BD429}" type="parTrans" cxnId="{EB8B1CED-F17C-C747-86AE-38447C76A4D4}">
      <dgm:prSet/>
      <dgm:spPr/>
      <dgm:t>
        <a:bodyPr/>
        <a:lstStyle/>
        <a:p>
          <a:endParaRPr lang="en-US"/>
        </a:p>
      </dgm:t>
    </dgm:pt>
    <dgm:pt modelId="{9E8F8170-6170-7C4E-A06B-D4DA3ADC3764}" type="sibTrans" cxnId="{EB8B1CED-F17C-C747-86AE-38447C76A4D4}">
      <dgm:prSet/>
      <dgm:spPr/>
      <dgm:t>
        <a:bodyPr/>
        <a:lstStyle/>
        <a:p>
          <a:endParaRPr lang="en-US"/>
        </a:p>
      </dgm:t>
    </dgm:pt>
    <dgm:pt modelId="{D8FE4C58-900C-824B-A59A-8116183F856D}">
      <dgm:prSet/>
      <dgm:spPr/>
      <dgm:t>
        <a:bodyPr/>
        <a:lstStyle/>
        <a:p>
          <a:pPr rtl="0"/>
          <a:r>
            <a:rPr lang="en-US" dirty="0"/>
            <a:t>149 treatment practitioners trained from 5 countries (</a:t>
          </a:r>
          <a:r>
            <a:rPr lang="en-US" b="1" dirty="0"/>
            <a:t>Cameroon, Egypt, Kenya, Seychelles, Tunisia</a:t>
          </a:r>
          <a:r>
            <a:rPr lang="en-US" dirty="0"/>
            <a:t>) in Africa increasing DAP’s presence to 22 countries </a:t>
          </a:r>
        </a:p>
      </dgm:t>
    </dgm:pt>
    <dgm:pt modelId="{5D50AC54-EBD2-7948-95BC-F9CF1E32F2A8}" type="parTrans" cxnId="{FAF0C997-919C-0849-85B1-DB310C8091A7}">
      <dgm:prSet/>
      <dgm:spPr/>
      <dgm:t>
        <a:bodyPr/>
        <a:lstStyle/>
        <a:p>
          <a:endParaRPr lang="en-US"/>
        </a:p>
      </dgm:t>
    </dgm:pt>
    <dgm:pt modelId="{044F57F3-F3ED-F54E-A14D-186640A5730B}" type="sibTrans" cxnId="{FAF0C997-919C-0849-85B1-DB310C8091A7}">
      <dgm:prSet/>
      <dgm:spPr/>
      <dgm:t>
        <a:bodyPr/>
        <a:lstStyle/>
        <a:p>
          <a:endParaRPr lang="en-US"/>
        </a:p>
      </dgm:t>
    </dgm:pt>
    <dgm:pt modelId="{6D66E19E-D92B-4C41-B85C-6DF257C6F604}">
      <dgm:prSet/>
      <dgm:spPr/>
      <dgm:t>
        <a:bodyPr/>
        <a:lstStyle/>
        <a:p>
          <a:pPr rtl="0"/>
          <a:r>
            <a:rPr lang="en-US" dirty="0"/>
            <a:t>299 participants from 5 countries (</a:t>
          </a:r>
          <a:r>
            <a:rPr lang="en-US" b="1" dirty="0"/>
            <a:t>Bahamas, </a:t>
          </a:r>
          <a:r>
            <a:rPr lang="en-US" b="1" dirty="0" err="1"/>
            <a:t>Chilé</a:t>
          </a:r>
          <a:r>
            <a:rPr lang="en-US" b="1" dirty="0"/>
            <a:t>, Ecuador, Mexico &amp; Panama</a:t>
          </a:r>
          <a:r>
            <a:rPr lang="en-US" dirty="0"/>
            <a:t>) in Latin America</a:t>
          </a:r>
        </a:p>
      </dgm:t>
    </dgm:pt>
    <dgm:pt modelId="{2A1DB538-7966-354B-B9EB-D70E82392A4E}" type="parTrans" cxnId="{126F83A9-9813-BC44-8BAD-1BDC8A63ABC1}">
      <dgm:prSet/>
      <dgm:spPr/>
      <dgm:t>
        <a:bodyPr/>
        <a:lstStyle/>
        <a:p>
          <a:endParaRPr lang="en-US"/>
        </a:p>
      </dgm:t>
    </dgm:pt>
    <dgm:pt modelId="{B6743931-5FE9-CC4A-8880-D35C88A65F58}" type="sibTrans" cxnId="{126F83A9-9813-BC44-8BAD-1BDC8A63ABC1}">
      <dgm:prSet/>
      <dgm:spPr/>
      <dgm:t>
        <a:bodyPr/>
        <a:lstStyle/>
        <a:p>
          <a:endParaRPr lang="en-US"/>
        </a:p>
      </dgm:t>
    </dgm:pt>
    <dgm:pt modelId="{9ACD3AB1-10CF-734F-9146-426B6332ADD1}" type="pres">
      <dgm:prSet presAssocID="{35016EBE-8BB9-A342-8820-415F0FB5DC7A}" presName="linear" presStyleCnt="0">
        <dgm:presLayoutVars>
          <dgm:animLvl val="lvl"/>
          <dgm:resizeHandles val="exact"/>
        </dgm:presLayoutVars>
      </dgm:prSet>
      <dgm:spPr/>
      <dgm:t>
        <a:bodyPr/>
        <a:lstStyle/>
        <a:p>
          <a:endParaRPr lang="en-US"/>
        </a:p>
      </dgm:t>
    </dgm:pt>
    <dgm:pt modelId="{6B7CFFDD-DBAC-584E-9573-5F1AE0A33FAE}" type="pres">
      <dgm:prSet presAssocID="{29E961D3-FF65-3940-A9FA-A60129E151C7}" presName="parentText" presStyleLbl="node1" presStyleIdx="0" presStyleCnt="6">
        <dgm:presLayoutVars>
          <dgm:chMax val="0"/>
          <dgm:bulletEnabled val="1"/>
        </dgm:presLayoutVars>
      </dgm:prSet>
      <dgm:spPr/>
      <dgm:t>
        <a:bodyPr/>
        <a:lstStyle/>
        <a:p>
          <a:endParaRPr lang="en-US"/>
        </a:p>
      </dgm:t>
    </dgm:pt>
    <dgm:pt modelId="{15328632-88A9-5542-9F44-BA5E1B3F9107}" type="pres">
      <dgm:prSet presAssocID="{3ABA62A4-3FBD-EB46-9FB9-53563CC194B8}" presName="spacer" presStyleCnt="0"/>
      <dgm:spPr/>
    </dgm:pt>
    <dgm:pt modelId="{FD3F6D0A-3686-214D-BC98-B45FA5A8C897}" type="pres">
      <dgm:prSet presAssocID="{5DE3C1A1-766A-2444-AC32-69456FF9DE05}" presName="parentText" presStyleLbl="node1" presStyleIdx="1" presStyleCnt="6">
        <dgm:presLayoutVars>
          <dgm:chMax val="0"/>
          <dgm:bulletEnabled val="1"/>
        </dgm:presLayoutVars>
      </dgm:prSet>
      <dgm:spPr/>
      <dgm:t>
        <a:bodyPr/>
        <a:lstStyle/>
        <a:p>
          <a:endParaRPr lang="en-US"/>
        </a:p>
      </dgm:t>
    </dgm:pt>
    <dgm:pt modelId="{FD3EBAD8-6C57-7C46-B63C-5480B631AFF4}" type="pres">
      <dgm:prSet presAssocID="{01494702-E561-7143-B61F-6217A0B3CBD0}" presName="spacer" presStyleCnt="0"/>
      <dgm:spPr/>
    </dgm:pt>
    <dgm:pt modelId="{01EAA1A5-D542-4E4B-8343-46E0E1773F3E}" type="pres">
      <dgm:prSet presAssocID="{3A0F0836-B0A7-B946-8F8B-51F07B0DED37}" presName="parentText" presStyleLbl="node1" presStyleIdx="2" presStyleCnt="6">
        <dgm:presLayoutVars>
          <dgm:chMax val="0"/>
          <dgm:bulletEnabled val="1"/>
        </dgm:presLayoutVars>
      </dgm:prSet>
      <dgm:spPr/>
      <dgm:t>
        <a:bodyPr/>
        <a:lstStyle/>
        <a:p>
          <a:endParaRPr lang="en-US"/>
        </a:p>
      </dgm:t>
    </dgm:pt>
    <dgm:pt modelId="{03A1FA0C-389C-C940-ACFE-CD3CB02249B6}" type="pres">
      <dgm:prSet presAssocID="{0AF17112-C874-5748-9793-98E052C1944D}" presName="spacer" presStyleCnt="0"/>
      <dgm:spPr/>
    </dgm:pt>
    <dgm:pt modelId="{8E1104FF-C9C4-B644-A5BF-7407E69DD819}" type="pres">
      <dgm:prSet presAssocID="{FAC309DF-2602-9E43-A2A3-44C82388FC6F}" presName="parentText" presStyleLbl="node1" presStyleIdx="3" presStyleCnt="6">
        <dgm:presLayoutVars>
          <dgm:chMax val="0"/>
          <dgm:bulletEnabled val="1"/>
        </dgm:presLayoutVars>
      </dgm:prSet>
      <dgm:spPr/>
      <dgm:t>
        <a:bodyPr/>
        <a:lstStyle/>
        <a:p>
          <a:endParaRPr lang="en-US"/>
        </a:p>
      </dgm:t>
    </dgm:pt>
    <dgm:pt modelId="{B927C52E-DF39-F544-806B-B9DEE90A5CD0}" type="pres">
      <dgm:prSet presAssocID="{9E8F8170-6170-7C4E-A06B-D4DA3ADC3764}" presName="spacer" presStyleCnt="0"/>
      <dgm:spPr/>
    </dgm:pt>
    <dgm:pt modelId="{7096A707-86F2-5F4F-BCDD-5D6ABB409275}" type="pres">
      <dgm:prSet presAssocID="{D8FE4C58-900C-824B-A59A-8116183F856D}" presName="parentText" presStyleLbl="node1" presStyleIdx="4" presStyleCnt="6">
        <dgm:presLayoutVars>
          <dgm:chMax val="0"/>
          <dgm:bulletEnabled val="1"/>
        </dgm:presLayoutVars>
      </dgm:prSet>
      <dgm:spPr/>
      <dgm:t>
        <a:bodyPr/>
        <a:lstStyle/>
        <a:p>
          <a:endParaRPr lang="en-US"/>
        </a:p>
      </dgm:t>
    </dgm:pt>
    <dgm:pt modelId="{7610C65E-133A-0541-84F3-898B59E0BCF3}" type="pres">
      <dgm:prSet presAssocID="{044F57F3-F3ED-F54E-A14D-186640A5730B}" presName="spacer" presStyleCnt="0"/>
      <dgm:spPr/>
    </dgm:pt>
    <dgm:pt modelId="{78727E38-8860-674B-9FB0-FB8CB5CCE7E8}" type="pres">
      <dgm:prSet presAssocID="{6D66E19E-D92B-4C41-B85C-6DF257C6F604}" presName="parentText" presStyleLbl="node1" presStyleIdx="5" presStyleCnt="6">
        <dgm:presLayoutVars>
          <dgm:chMax val="0"/>
          <dgm:bulletEnabled val="1"/>
        </dgm:presLayoutVars>
      </dgm:prSet>
      <dgm:spPr/>
      <dgm:t>
        <a:bodyPr/>
        <a:lstStyle/>
        <a:p>
          <a:endParaRPr lang="en-US"/>
        </a:p>
      </dgm:t>
    </dgm:pt>
  </dgm:ptLst>
  <dgm:cxnLst>
    <dgm:cxn modelId="{7A20B71E-EE7C-BA43-A75C-6603FA291B4C}" type="presOf" srcId="{3A0F0836-B0A7-B946-8F8B-51F07B0DED37}" destId="{01EAA1A5-D542-4E4B-8343-46E0E1773F3E}" srcOrd="0" destOrd="0" presId="urn:microsoft.com/office/officeart/2005/8/layout/vList2"/>
    <dgm:cxn modelId="{EB8B1CED-F17C-C747-86AE-38447C76A4D4}" srcId="{35016EBE-8BB9-A342-8820-415F0FB5DC7A}" destId="{FAC309DF-2602-9E43-A2A3-44C82388FC6F}" srcOrd="3" destOrd="0" parTransId="{631E7890-BC31-D34C-9958-C364DD7BD429}" sibTransId="{9E8F8170-6170-7C4E-A06B-D4DA3ADC3764}"/>
    <dgm:cxn modelId="{803F3D75-8307-0D41-BC2E-F09855EB081D}" type="presOf" srcId="{FAC309DF-2602-9E43-A2A3-44C82388FC6F}" destId="{8E1104FF-C9C4-B644-A5BF-7407E69DD819}" srcOrd="0" destOrd="0" presId="urn:microsoft.com/office/officeart/2005/8/layout/vList2"/>
    <dgm:cxn modelId="{CFC95DC0-73A9-744E-9162-D0B037FF505A}" srcId="{35016EBE-8BB9-A342-8820-415F0FB5DC7A}" destId="{29E961D3-FF65-3940-A9FA-A60129E151C7}" srcOrd="0" destOrd="0" parTransId="{1B678E48-D624-6240-84A0-A9BD1B0A210B}" sibTransId="{3ABA62A4-3FBD-EB46-9FB9-53563CC194B8}"/>
    <dgm:cxn modelId="{BFFBAEAF-59D4-224C-9C1C-FB03FB76A1D0}" type="presOf" srcId="{5DE3C1A1-766A-2444-AC32-69456FF9DE05}" destId="{FD3F6D0A-3686-214D-BC98-B45FA5A8C897}" srcOrd="0" destOrd="0" presId="urn:microsoft.com/office/officeart/2005/8/layout/vList2"/>
    <dgm:cxn modelId="{F4BC51F4-CFFB-E34F-B013-850ACF5120D1}" type="presOf" srcId="{6D66E19E-D92B-4C41-B85C-6DF257C6F604}" destId="{78727E38-8860-674B-9FB0-FB8CB5CCE7E8}" srcOrd="0" destOrd="0" presId="urn:microsoft.com/office/officeart/2005/8/layout/vList2"/>
    <dgm:cxn modelId="{BB56D406-E521-304C-8BED-3800323AA73A}" type="presOf" srcId="{35016EBE-8BB9-A342-8820-415F0FB5DC7A}" destId="{9ACD3AB1-10CF-734F-9146-426B6332ADD1}" srcOrd="0" destOrd="0" presId="urn:microsoft.com/office/officeart/2005/8/layout/vList2"/>
    <dgm:cxn modelId="{3AA13DB5-9C18-7849-B96D-25CA608FD1FB}" srcId="{35016EBE-8BB9-A342-8820-415F0FB5DC7A}" destId="{3A0F0836-B0A7-B946-8F8B-51F07B0DED37}" srcOrd="2" destOrd="0" parTransId="{8C40B315-DB46-884E-A20F-042EA9FE7D49}" sibTransId="{0AF17112-C874-5748-9793-98E052C1944D}"/>
    <dgm:cxn modelId="{FAF0C997-919C-0849-85B1-DB310C8091A7}" srcId="{35016EBE-8BB9-A342-8820-415F0FB5DC7A}" destId="{D8FE4C58-900C-824B-A59A-8116183F856D}" srcOrd="4" destOrd="0" parTransId="{5D50AC54-EBD2-7948-95BC-F9CF1E32F2A8}" sibTransId="{044F57F3-F3ED-F54E-A14D-186640A5730B}"/>
    <dgm:cxn modelId="{126F83A9-9813-BC44-8BAD-1BDC8A63ABC1}" srcId="{35016EBE-8BB9-A342-8820-415F0FB5DC7A}" destId="{6D66E19E-D92B-4C41-B85C-6DF257C6F604}" srcOrd="5" destOrd="0" parTransId="{2A1DB538-7966-354B-B9EB-D70E82392A4E}" sibTransId="{B6743931-5FE9-CC4A-8880-D35C88A65F58}"/>
    <dgm:cxn modelId="{B8567C2A-216C-7D44-BC6A-959D40BE65CF}" srcId="{35016EBE-8BB9-A342-8820-415F0FB5DC7A}" destId="{5DE3C1A1-766A-2444-AC32-69456FF9DE05}" srcOrd="1" destOrd="0" parTransId="{E4D35385-A107-DA43-BAF1-70F42A3C245E}" sibTransId="{01494702-E561-7143-B61F-6217A0B3CBD0}"/>
    <dgm:cxn modelId="{9CA8E8EA-B867-E347-A00F-12E0A6D89261}" type="presOf" srcId="{29E961D3-FF65-3940-A9FA-A60129E151C7}" destId="{6B7CFFDD-DBAC-584E-9573-5F1AE0A33FAE}" srcOrd="0" destOrd="0" presId="urn:microsoft.com/office/officeart/2005/8/layout/vList2"/>
    <dgm:cxn modelId="{3236A1B6-C9FA-834E-9BF6-676E37526F88}" type="presOf" srcId="{D8FE4C58-900C-824B-A59A-8116183F856D}" destId="{7096A707-86F2-5F4F-BCDD-5D6ABB409275}" srcOrd="0" destOrd="0" presId="urn:microsoft.com/office/officeart/2005/8/layout/vList2"/>
    <dgm:cxn modelId="{7321FFB8-7188-7045-989C-C1ABCEEDBA2E}" type="presParOf" srcId="{9ACD3AB1-10CF-734F-9146-426B6332ADD1}" destId="{6B7CFFDD-DBAC-584E-9573-5F1AE0A33FAE}" srcOrd="0" destOrd="0" presId="urn:microsoft.com/office/officeart/2005/8/layout/vList2"/>
    <dgm:cxn modelId="{ED21749F-E1D2-804E-88DB-404FEF44C76C}" type="presParOf" srcId="{9ACD3AB1-10CF-734F-9146-426B6332ADD1}" destId="{15328632-88A9-5542-9F44-BA5E1B3F9107}" srcOrd="1" destOrd="0" presId="urn:microsoft.com/office/officeart/2005/8/layout/vList2"/>
    <dgm:cxn modelId="{232EEB61-1A05-7949-A2F2-75C503D8CA43}" type="presParOf" srcId="{9ACD3AB1-10CF-734F-9146-426B6332ADD1}" destId="{FD3F6D0A-3686-214D-BC98-B45FA5A8C897}" srcOrd="2" destOrd="0" presId="urn:microsoft.com/office/officeart/2005/8/layout/vList2"/>
    <dgm:cxn modelId="{0403B02D-851D-BF4C-8494-7189AC50263C}" type="presParOf" srcId="{9ACD3AB1-10CF-734F-9146-426B6332ADD1}" destId="{FD3EBAD8-6C57-7C46-B63C-5480B631AFF4}" srcOrd="3" destOrd="0" presId="urn:microsoft.com/office/officeart/2005/8/layout/vList2"/>
    <dgm:cxn modelId="{D6550022-6BC0-034B-91F7-DF79F9A6F03D}" type="presParOf" srcId="{9ACD3AB1-10CF-734F-9146-426B6332ADD1}" destId="{01EAA1A5-D542-4E4B-8343-46E0E1773F3E}" srcOrd="4" destOrd="0" presId="urn:microsoft.com/office/officeart/2005/8/layout/vList2"/>
    <dgm:cxn modelId="{BCE2C166-3057-3F48-9AE7-41212E012C88}" type="presParOf" srcId="{9ACD3AB1-10CF-734F-9146-426B6332ADD1}" destId="{03A1FA0C-389C-C940-ACFE-CD3CB02249B6}" srcOrd="5" destOrd="0" presId="urn:microsoft.com/office/officeart/2005/8/layout/vList2"/>
    <dgm:cxn modelId="{28B68055-8E9C-0C4C-8F52-28486812BBAE}" type="presParOf" srcId="{9ACD3AB1-10CF-734F-9146-426B6332ADD1}" destId="{8E1104FF-C9C4-B644-A5BF-7407E69DD819}" srcOrd="6" destOrd="0" presId="urn:microsoft.com/office/officeart/2005/8/layout/vList2"/>
    <dgm:cxn modelId="{3FDE1579-EE17-CB4F-90B9-1CDC8E29A881}" type="presParOf" srcId="{9ACD3AB1-10CF-734F-9146-426B6332ADD1}" destId="{B927C52E-DF39-F544-806B-B9DEE90A5CD0}" srcOrd="7" destOrd="0" presId="urn:microsoft.com/office/officeart/2005/8/layout/vList2"/>
    <dgm:cxn modelId="{27987FF1-B4C0-4F4C-B35E-3DE42989A71B}" type="presParOf" srcId="{9ACD3AB1-10CF-734F-9146-426B6332ADD1}" destId="{7096A707-86F2-5F4F-BCDD-5D6ABB409275}" srcOrd="8" destOrd="0" presId="urn:microsoft.com/office/officeart/2005/8/layout/vList2"/>
    <dgm:cxn modelId="{7B92E486-5CBB-7D40-9EB5-EA80561DB730}" type="presParOf" srcId="{9ACD3AB1-10CF-734F-9146-426B6332ADD1}" destId="{7610C65E-133A-0541-84F3-898B59E0BCF3}" srcOrd="9" destOrd="0" presId="urn:microsoft.com/office/officeart/2005/8/layout/vList2"/>
    <dgm:cxn modelId="{E226E91E-4C1A-5249-BD66-9A7AEC67FA81}" type="presParOf" srcId="{9ACD3AB1-10CF-734F-9146-426B6332ADD1}" destId="{78727E38-8860-674B-9FB0-FB8CB5CCE7E8}" srcOrd="1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601438-B38C-5846-88E2-ECCE67516659}" type="doc">
      <dgm:prSet loTypeId="urn:microsoft.com/office/officeart/2005/8/layout/default#1" loCatId="" qsTypeId="urn:microsoft.com/office/officeart/2005/8/quickstyle/simple1" qsCatId="simple" csTypeId="urn:microsoft.com/office/officeart/2005/8/colors/colorful1#1" csCatId="colorful" phldr="1"/>
      <dgm:spPr/>
      <dgm:t>
        <a:bodyPr/>
        <a:lstStyle/>
        <a:p>
          <a:endParaRPr lang="en-US"/>
        </a:p>
      </dgm:t>
    </dgm:pt>
    <dgm:pt modelId="{D2EF69D4-DFE5-914D-AC4B-2E6A924444F9}">
      <dgm:prSet/>
      <dgm:spPr/>
      <dgm:t>
        <a:bodyPr/>
        <a:lstStyle/>
        <a:p>
          <a:r>
            <a:rPr lang="en-US" dirty="0"/>
            <a:t>Format</a:t>
          </a:r>
        </a:p>
      </dgm:t>
    </dgm:pt>
    <dgm:pt modelId="{28607517-CA63-9849-A23E-405341D6955F}" type="parTrans" cxnId="{E9ED83ED-0F35-AF46-A00E-0FC4FB5784DB}">
      <dgm:prSet/>
      <dgm:spPr/>
      <dgm:t>
        <a:bodyPr/>
        <a:lstStyle/>
        <a:p>
          <a:endParaRPr lang="en-US"/>
        </a:p>
      </dgm:t>
    </dgm:pt>
    <dgm:pt modelId="{21657B0D-A4FC-1D44-98D6-E132ED54015F}" type="sibTrans" cxnId="{E9ED83ED-0F35-AF46-A00E-0FC4FB5784DB}">
      <dgm:prSet/>
      <dgm:spPr/>
      <dgm:t>
        <a:bodyPr/>
        <a:lstStyle/>
        <a:p>
          <a:endParaRPr lang="en-US"/>
        </a:p>
      </dgm:t>
    </dgm:pt>
    <dgm:pt modelId="{D88B9D2E-2241-C944-A88B-5A9B00CC6B32}">
      <dgm:prSet/>
      <dgm:spPr/>
      <dgm:t>
        <a:bodyPr/>
        <a:lstStyle/>
        <a:p>
          <a:r>
            <a:rPr lang="en-US" dirty="0"/>
            <a:t>Time</a:t>
          </a:r>
        </a:p>
      </dgm:t>
    </dgm:pt>
    <dgm:pt modelId="{038C2742-7AF2-D849-B273-BA8DA08679A6}" type="parTrans" cxnId="{FDA41D4D-CF14-FB45-976D-448244B6817E}">
      <dgm:prSet/>
      <dgm:spPr/>
      <dgm:t>
        <a:bodyPr/>
        <a:lstStyle/>
        <a:p>
          <a:endParaRPr lang="en-US"/>
        </a:p>
      </dgm:t>
    </dgm:pt>
    <dgm:pt modelId="{25765554-0B95-274C-9EBC-7E13B9C0B49E}" type="sibTrans" cxnId="{FDA41D4D-CF14-FB45-976D-448244B6817E}">
      <dgm:prSet/>
      <dgm:spPr/>
      <dgm:t>
        <a:bodyPr/>
        <a:lstStyle/>
        <a:p>
          <a:endParaRPr lang="en-US"/>
        </a:p>
      </dgm:t>
    </dgm:pt>
    <dgm:pt modelId="{9E3A987D-0B69-E549-8BFB-D6FE5E6E1629}">
      <dgm:prSet/>
      <dgm:spPr/>
      <dgm:t>
        <a:bodyPr/>
        <a:lstStyle/>
        <a:p>
          <a:r>
            <a:rPr lang="en-US" dirty="0"/>
            <a:t>Engagement</a:t>
          </a:r>
        </a:p>
      </dgm:t>
    </dgm:pt>
    <dgm:pt modelId="{3E26DC98-33EC-0B43-A72D-628B189C7199}" type="parTrans" cxnId="{25E6759C-B7DE-2E42-ABC8-96C3DECB30F6}">
      <dgm:prSet/>
      <dgm:spPr/>
      <dgm:t>
        <a:bodyPr/>
        <a:lstStyle/>
        <a:p>
          <a:endParaRPr lang="en-US"/>
        </a:p>
      </dgm:t>
    </dgm:pt>
    <dgm:pt modelId="{1CCCD738-083E-6947-9CC9-14005D68C8A3}" type="sibTrans" cxnId="{25E6759C-B7DE-2E42-ABC8-96C3DECB30F6}">
      <dgm:prSet/>
      <dgm:spPr/>
      <dgm:t>
        <a:bodyPr/>
        <a:lstStyle/>
        <a:p>
          <a:endParaRPr lang="en-US"/>
        </a:p>
      </dgm:t>
    </dgm:pt>
    <dgm:pt modelId="{097E0084-2A9C-3C49-942F-851F2ACA60C4}">
      <dgm:prSet/>
      <dgm:spPr/>
      <dgm:t>
        <a:bodyPr/>
        <a:lstStyle/>
        <a:p>
          <a:r>
            <a:rPr lang="en-US" dirty="0"/>
            <a:t>Group size</a:t>
          </a:r>
        </a:p>
      </dgm:t>
    </dgm:pt>
    <dgm:pt modelId="{16B26C35-4E53-4F48-B2A4-763ED556C373}" type="parTrans" cxnId="{46E8033D-0738-2249-A8F1-F9D3B3336BC6}">
      <dgm:prSet/>
      <dgm:spPr/>
      <dgm:t>
        <a:bodyPr/>
        <a:lstStyle/>
        <a:p>
          <a:endParaRPr lang="en-US"/>
        </a:p>
      </dgm:t>
    </dgm:pt>
    <dgm:pt modelId="{E551580B-FF01-084C-A61C-9F4DD58608DD}" type="sibTrans" cxnId="{46E8033D-0738-2249-A8F1-F9D3B3336BC6}">
      <dgm:prSet/>
      <dgm:spPr/>
      <dgm:t>
        <a:bodyPr/>
        <a:lstStyle/>
        <a:p>
          <a:endParaRPr lang="en-US"/>
        </a:p>
      </dgm:t>
    </dgm:pt>
    <dgm:pt modelId="{68042F69-BD97-C742-966A-0E6D072D174A}">
      <dgm:prSet/>
      <dgm:spPr/>
      <dgm:t>
        <a:bodyPr/>
        <a:lstStyle/>
        <a:p>
          <a:r>
            <a:rPr lang="en-US" dirty="0"/>
            <a:t>Adult-learner approach</a:t>
          </a:r>
        </a:p>
      </dgm:t>
    </dgm:pt>
    <dgm:pt modelId="{5ADCEA1C-506D-4040-BAA9-FE667307CEF3}" type="parTrans" cxnId="{EA4A4FB2-C564-4E45-B178-214F7DD3D07E}">
      <dgm:prSet/>
      <dgm:spPr/>
      <dgm:t>
        <a:bodyPr/>
        <a:lstStyle/>
        <a:p>
          <a:endParaRPr lang="en-US"/>
        </a:p>
      </dgm:t>
    </dgm:pt>
    <dgm:pt modelId="{B5051A43-CC11-664D-AE36-68A786372264}" type="sibTrans" cxnId="{EA4A4FB2-C564-4E45-B178-214F7DD3D07E}">
      <dgm:prSet/>
      <dgm:spPr/>
      <dgm:t>
        <a:bodyPr/>
        <a:lstStyle/>
        <a:p>
          <a:endParaRPr lang="en-US"/>
        </a:p>
      </dgm:t>
    </dgm:pt>
    <dgm:pt modelId="{55DF65D1-6E5E-E344-9C5E-63EDE49682A9}" type="pres">
      <dgm:prSet presAssocID="{1D601438-B38C-5846-88E2-ECCE67516659}" presName="diagram" presStyleCnt="0">
        <dgm:presLayoutVars>
          <dgm:dir/>
          <dgm:resizeHandles val="exact"/>
        </dgm:presLayoutVars>
      </dgm:prSet>
      <dgm:spPr/>
      <dgm:t>
        <a:bodyPr/>
        <a:lstStyle/>
        <a:p>
          <a:endParaRPr lang="en-US"/>
        </a:p>
      </dgm:t>
    </dgm:pt>
    <dgm:pt modelId="{1A5DF287-A386-7446-85DC-6333B5FF0168}" type="pres">
      <dgm:prSet presAssocID="{D2EF69D4-DFE5-914D-AC4B-2E6A924444F9}" presName="node" presStyleLbl="node1" presStyleIdx="0" presStyleCnt="5">
        <dgm:presLayoutVars>
          <dgm:bulletEnabled val="1"/>
        </dgm:presLayoutVars>
      </dgm:prSet>
      <dgm:spPr/>
      <dgm:t>
        <a:bodyPr/>
        <a:lstStyle/>
        <a:p>
          <a:endParaRPr lang="en-US"/>
        </a:p>
      </dgm:t>
    </dgm:pt>
    <dgm:pt modelId="{B3AFDCBC-A2DC-5841-89E8-FC57E8D5FF9C}" type="pres">
      <dgm:prSet presAssocID="{21657B0D-A4FC-1D44-98D6-E132ED54015F}" presName="sibTrans" presStyleCnt="0"/>
      <dgm:spPr/>
    </dgm:pt>
    <dgm:pt modelId="{F09075F4-CAF1-A041-A4DB-87A66212E955}" type="pres">
      <dgm:prSet presAssocID="{D88B9D2E-2241-C944-A88B-5A9B00CC6B32}" presName="node" presStyleLbl="node1" presStyleIdx="1" presStyleCnt="5">
        <dgm:presLayoutVars>
          <dgm:bulletEnabled val="1"/>
        </dgm:presLayoutVars>
      </dgm:prSet>
      <dgm:spPr/>
      <dgm:t>
        <a:bodyPr/>
        <a:lstStyle/>
        <a:p>
          <a:endParaRPr lang="en-US"/>
        </a:p>
      </dgm:t>
    </dgm:pt>
    <dgm:pt modelId="{3DEE50B8-3A26-CA4C-A237-5479CD49D0C7}" type="pres">
      <dgm:prSet presAssocID="{25765554-0B95-274C-9EBC-7E13B9C0B49E}" presName="sibTrans" presStyleCnt="0"/>
      <dgm:spPr/>
    </dgm:pt>
    <dgm:pt modelId="{C8B444C8-96E0-B945-9D84-EB1049183938}" type="pres">
      <dgm:prSet presAssocID="{9E3A987D-0B69-E549-8BFB-D6FE5E6E1629}" presName="node" presStyleLbl="node1" presStyleIdx="2" presStyleCnt="5">
        <dgm:presLayoutVars>
          <dgm:bulletEnabled val="1"/>
        </dgm:presLayoutVars>
      </dgm:prSet>
      <dgm:spPr/>
      <dgm:t>
        <a:bodyPr/>
        <a:lstStyle/>
        <a:p>
          <a:endParaRPr lang="en-US"/>
        </a:p>
      </dgm:t>
    </dgm:pt>
    <dgm:pt modelId="{7AAC886D-6CAC-244F-B7C5-521ED6A39423}" type="pres">
      <dgm:prSet presAssocID="{1CCCD738-083E-6947-9CC9-14005D68C8A3}" presName="sibTrans" presStyleCnt="0"/>
      <dgm:spPr/>
    </dgm:pt>
    <dgm:pt modelId="{FCED0CEC-B80F-314F-A219-97BA3DDFFA2B}" type="pres">
      <dgm:prSet presAssocID="{097E0084-2A9C-3C49-942F-851F2ACA60C4}" presName="node" presStyleLbl="node1" presStyleIdx="3" presStyleCnt="5">
        <dgm:presLayoutVars>
          <dgm:bulletEnabled val="1"/>
        </dgm:presLayoutVars>
      </dgm:prSet>
      <dgm:spPr/>
      <dgm:t>
        <a:bodyPr/>
        <a:lstStyle/>
        <a:p>
          <a:endParaRPr lang="en-US"/>
        </a:p>
      </dgm:t>
    </dgm:pt>
    <dgm:pt modelId="{2AD447C6-53E8-D644-B6B5-F8509F1600EC}" type="pres">
      <dgm:prSet presAssocID="{E551580B-FF01-084C-A61C-9F4DD58608DD}" presName="sibTrans" presStyleCnt="0"/>
      <dgm:spPr/>
    </dgm:pt>
    <dgm:pt modelId="{8D04261B-B247-7F49-8823-2C80448483A6}" type="pres">
      <dgm:prSet presAssocID="{68042F69-BD97-C742-966A-0E6D072D174A}" presName="node" presStyleLbl="node1" presStyleIdx="4" presStyleCnt="5">
        <dgm:presLayoutVars>
          <dgm:bulletEnabled val="1"/>
        </dgm:presLayoutVars>
      </dgm:prSet>
      <dgm:spPr/>
      <dgm:t>
        <a:bodyPr/>
        <a:lstStyle/>
        <a:p>
          <a:endParaRPr lang="en-US"/>
        </a:p>
      </dgm:t>
    </dgm:pt>
  </dgm:ptLst>
  <dgm:cxnLst>
    <dgm:cxn modelId="{46E8033D-0738-2249-A8F1-F9D3B3336BC6}" srcId="{1D601438-B38C-5846-88E2-ECCE67516659}" destId="{097E0084-2A9C-3C49-942F-851F2ACA60C4}" srcOrd="3" destOrd="0" parTransId="{16B26C35-4E53-4F48-B2A4-763ED556C373}" sibTransId="{E551580B-FF01-084C-A61C-9F4DD58608DD}"/>
    <dgm:cxn modelId="{B33C64EF-E7C5-564F-A24D-9CD33EB7FD27}" type="presOf" srcId="{1D601438-B38C-5846-88E2-ECCE67516659}" destId="{55DF65D1-6E5E-E344-9C5E-63EDE49682A9}" srcOrd="0" destOrd="0" presId="urn:microsoft.com/office/officeart/2005/8/layout/default#1"/>
    <dgm:cxn modelId="{4DA4F0D4-090D-9444-833E-07DDF2754122}" type="presOf" srcId="{D2EF69D4-DFE5-914D-AC4B-2E6A924444F9}" destId="{1A5DF287-A386-7446-85DC-6333B5FF0168}" srcOrd="0" destOrd="0" presId="urn:microsoft.com/office/officeart/2005/8/layout/default#1"/>
    <dgm:cxn modelId="{82A047B3-A1CE-574F-A89C-3815B2E4137F}" type="presOf" srcId="{097E0084-2A9C-3C49-942F-851F2ACA60C4}" destId="{FCED0CEC-B80F-314F-A219-97BA3DDFFA2B}" srcOrd="0" destOrd="0" presId="urn:microsoft.com/office/officeart/2005/8/layout/default#1"/>
    <dgm:cxn modelId="{FDA41D4D-CF14-FB45-976D-448244B6817E}" srcId="{1D601438-B38C-5846-88E2-ECCE67516659}" destId="{D88B9D2E-2241-C944-A88B-5A9B00CC6B32}" srcOrd="1" destOrd="0" parTransId="{038C2742-7AF2-D849-B273-BA8DA08679A6}" sibTransId="{25765554-0B95-274C-9EBC-7E13B9C0B49E}"/>
    <dgm:cxn modelId="{25E6759C-B7DE-2E42-ABC8-96C3DECB30F6}" srcId="{1D601438-B38C-5846-88E2-ECCE67516659}" destId="{9E3A987D-0B69-E549-8BFB-D6FE5E6E1629}" srcOrd="2" destOrd="0" parTransId="{3E26DC98-33EC-0B43-A72D-628B189C7199}" sibTransId="{1CCCD738-083E-6947-9CC9-14005D68C8A3}"/>
    <dgm:cxn modelId="{F6D9691C-E494-D042-8C57-DCA2809BF38F}" type="presOf" srcId="{D88B9D2E-2241-C944-A88B-5A9B00CC6B32}" destId="{F09075F4-CAF1-A041-A4DB-87A66212E955}" srcOrd="0" destOrd="0" presId="urn:microsoft.com/office/officeart/2005/8/layout/default#1"/>
    <dgm:cxn modelId="{E9ED83ED-0F35-AF46-A00E-0FC4FB5784DB}" srcId="{1D601438-B38C-5846-88E2-ECCE67516659}" destId="{D2EF69D4-DFE5-914D-AC4B-2E6A924444F9}" srcOrd="0" destOrd="0" parTransId="{28607517-CA63-9849-A23E-405341D6955F}" sibTransId="{21657B0D-A4FC-1D44-98D6-E132ED54015F}"/>
    <dgm:cxn modelId="{EA4A4FB2-C564-4E45-B178-214F7DD3D07E}" srcId="{1D601438-B38C-5846-88E2-ECCE67516659}" destId="{68042F69-BD97-C742-966A-0E6D072D174A}" srcOrd="4" destOrd="0" parTransId="{5ADCEA1C-506D-4040-BAA9-FE667307CEF3}" sibTransId="{B5051A43-CC11-664D-AE36-68A786372264}"/>
    <dgm:cxn modelId="{D89F1955-4F39-D541-BFFF-0ECB99DADA51}" type="presOf" srcId="{9E3A987D-0B69-E549-8BFB-D6FE5E6E1629}" destId="{C8B444C8-96E0-B945-9D84-EB1049183938}" srcOrd="0" destOrd="0" presId="urn:microsoft.com/office/officeart/2005/8/layout/default#1"/>
    <dgm:cxn modelId="{DD102EB9-5F03-AA4F-9D23-DE1ED00E907F}" type="presOf" srcId="{68042F69-BD97-C742-966A-0E6D072D174A}" destId="{8D04261B-B247-7F49-8823-2C80448483A6}" srcOrd="0" destOrd="0" presId="urn:microsoft.com/office/officeart/2005/8/layout/default#1"/>
    <dgm:cxn modelId="{9D653539-4C12-394D-BFB1-78A7E0E5181F}" type="presParOf" srcId="{55DF65D1-6E5E-E344-9C5E-63EDE49682A9}" destId="{1A5DF287-A386-7446-85DC-6333B5FF0168}" srcOrd="0" destOrd="0" presId="urn:microsoft.com/office/officeart/2005/8/layout/default#1"/>
    <dgm:cxn modelId="{5F81D3C6-0399-C44C-A44A-DEB7AC9C81B3}" type="presParOf" srcId="{55DF65D1-6E5E-E344-9C5E-63EDE49682A9}" destId="{B3AFDCBC-A2DC-5841-89E8-FC57E8D5FF9C}" srcOrd="1" destOrd="0" presId="urn:microsoft.com/office/officeart/2005/8/layout/default#1"/>
    <dgm:cxn modelId="{3C5F7B67-AE39-3942-863C-8A6AA2D6362C}" type="presParOf" srcId="{55DF65D1-6E5E-E344-9C5E-63EDE49682A9}" destId="{F09075F4-CAF1-A041-A4DB-87A66212E955}" srcOrd="2" destOrd="0" presId="urn:microsoft.com/office/officeart/2005/8/layout/default#1"/>
    <dgm:cxn modelId="{4E8811B3-BC9C-2F46-985F-D29DC697A29C}" type="presParOf" srcId="{55DF65D1-6E5E-E344-9C5E-63EDE49682A9}" destId="{3DEE50B8-3A26-CA4C-A237-5479CD49D0C7}" srcOrd="3" destOrd="0" presId="urn:microsoft.com/office/officeart/2005/8/layout/default#1"/>
    <dgm:cxn modelId="{17CB9BF9-F210-B345-A218-9E46E90CF914}" type="presParOf" srcId="{55DF65D1-6E5E-E344-9C5E-63EDE49682A9}" destId="{C8B444C8-96E0-B945-9D84-EB1049183938}" srcOrd="4" destOrd="0" presId="urn:microsoft.com/office/officeart/2005/8/layout/default#1"/>
    <dgm:cxn modelId="{6478D452-7D2F-1647-8F3A-C7155815A927}" type="presParOf" srcId="{55DF65D1-6E5E-E344-9C5E-63EDE49682A9}" destId="{7AAC886D-6CAC-244F-B7C5-521ED6A39423}" srcOrd="5" destOrd="0" presId="urn:microsoft.com/office/officeart/2005/8/layout/default#1"/>
    <dgm:cxn modelId="{C26D1D1B-CA77-3249-81DB-EB7E6837BA7C}" type="presParOf" srcId="{55DF65D1-6E5E-E344-9C5E-63EDE49682A9}" destId="{FCED0CEC-B80F-314F-A219-97BA3DDFFA2B}" srcOrd="6" destOrd="0" presId="urn:microsoft.com/office/officeart/2005/8/layout/default#1"/>
    <dgm:cxn modelId="{0C54E382-A8CA-314A-81E6-BE2CDC486F75}" type="presParOf" srcId="{55DF65D1-6E5E-E344-9C5E-63EDE49682A9}" destId="{2AD447C6-53E8-D644-B6B5-F8509F1600EC}" srcOrd="7" destOrd="0" presId="urn:microsoft.com/office/officeart/2005/8/layout/default#1"/>
    <dgm:cxn modelId="{636DC59D-F0CF-344B-A8E5-386F6B3B8BB2}" type="presParOf" srcId="{55DF65D1-6E5E-E344-9C5E-63EDE49682A9}" destId="{8D04261B-B247-7F49-8823-2C80448483A6}" srcOrd="8" destOrd="0" presId="urn:microsoft.com/office/officeart/2005/8/layout/defaul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7C5D7C-672C-9F42-9EBF-6604F16CB701}" type="doc">
      <dgm:prSet loTypeId="urn:microsoft.com/office/officeart/2005/8/layout/hList1" loCatId="" qsTypeId="urn:microsoft.com/office/officeart/2005/8/quickstyle/simple1" qsCatId="simple" csTypeId="urn:microsoft.com/office/officeart/2005/8/colors/colorful1#2" csCatId="colorful" phldr="1"/>
      <dgm:spPr/>
      <dgm:t>
        <a:bodyPr/>
        <a:lstStyle/>
        <a:p>
          <a:endParaRPr lang="en-US"/>
        </a:p>
      </dgm:t>
    </dgm:pt>
    <dgm:pt modelId="{4DA2AC1D-F359-5842-A2FB-C1B041EA1EE6}">
      <dgm:prSet phldrT="[Text]"/>
      <dgm:spPr/>
      <dgm:t>
        <a:bodyPr/>
        <a:lstStyle/>
        <a:p>
          <a:r>
            <a:rPr lang="en-US" dirty="0"/>
            <a:t>Opportunities</a:t>
          </a:r>
        </a:p>
      </dgm:t>
    </dgm:pt>
    <dgm:pt modelId="{CFAAFA71-FAB2-FA49-A1BB-147F6C7D8744}" type="parTrans" cxnId="{8F9BE934-567F-9442-8672-8D0AF74C3315}">
      <dgm:prSet/>
      <dgm:spPr/>
      <dgm:t>
        <a:bodyPr/>
        <a:lstStyle/>
        <a:p>
          <a:endParaRPr lang="en-US"/>
        </a:p>
      </dgm:t>
    </dgm:pt>
    <dgm:pt modelId="{5F3E0BBC-BC7A-E144-B8CA-8CCDBA64397B}" type="sibTrans" cxnId="{8F9BE934-567F-9442-8672-8D0AF74C3315}">
      <dgm:prSet/>
      <dgm:spPr/>
      <dgm:t>
        <a:bodyPr/>
        <a:lstStyle/>
        <a:p>
          <a:endParaRPr lang="en-US"/>
        </a:p>
      </dgm:t>
    </dgm:pt>
    <dgm:pt modelId="{0F5927F6-CDA1-2C40-9855-8888A0DDDA7F}">
      <dgm:prSet phldrT="[Text]"/>
      <dgm:spPr/>
      <dgm:t>
        <a:bodyPr/>
        <a:lstStyle/>
        <a:p>
          <a:r>
            <a:rPr lang="en-US" dirty="0"/>
            <a:t>Linkages and collaborations</a:t>
          </a:r>
        </a:p>
      </dgm:t>
    </dgm:pt>
    <dgm:pt modelId="{43987329-39E3-C145-BFDB-DB9A0231B952}" type="parTrans" cxnId="{16D96099-22DB-EF4E-9A87-FA8CE7D4DFF9}">
      <dgm:prSet/>
      <dgm:spPr/>
      <dgm:t>
        <a:bodyPr/>
        <a:lstStyle/>
        <a:p>
          <a:endParaRPr lang="en-US"/>
        </a:p>
      </dgm:t>
    </dgm:pt>
    <dgm:pt modelId="{BA43E04D-CCED-7C4D-A001-26773DA11CBE}" type="sibTrans" cxnId="{16D96099-22DB-EF4E-9A87-FA8CE7D4DFF9}">
      <dgm:prSet/>
      <dgm:spPr/>
      <dgm:t>
        <a:bodyPr/>
        <a:lstStyle/>
        <a:p>
          <a:endParaRPr lang="en-US"/>
        </a:p>
      </dgm:t>
    </dgm:pt>
    <dgm:pt modelId="{C6DEA413-AAA9-A840-81FB-01C42AFF492F}">
      <dgm:prSet phldrT="[Text]"/>
      <dgm:spPr/>
      <dgm:t>
        <a:bodyPr/>
        <a:lstStyle/>
        <a:p>
          <a:r>
            <a:rPr lang="en-US" dirty="0"/>
            <a:t>Active partnerships with the LGUs and community networks</a:t>
          </a:r>
        </a:p>
      </dgm:t>
    </dgm:pt>
    <dgm:pt modelId="{1E8F5A7D-7ABA-C847-900E-DBBD1B20F5B0}" type="parTrans" cxnId="{4B971758-7D05-FF41-98BB-3B15B2E9CFBA}">
      <dgm:prSet/>
      <dgm:spPr/>
      <dgm:t>
        <a:bodyPr/>
        <a:lstStyle/>
        <a:p>
          <a:endParaRPr lang="en-US"/>
        </a:p>
      </dgm:t>
    </dgm:pt>
    <dgm:pt modelId="{480E306A-C1E4-974A-9B4A-0C60D2403921}" type="sibTrans" cxnId="{4B971758-7D05-FF41-98BB-3B15B2E9CFBA}">
      <dgm:prSet/>
      <dgm:spPr/>
      <dgm:t>
        <a:bodyPr/>
        <a:lstStyle/>
        <a:p>
          <a:endParaRPr lang="en-US"/>
        </a:p>
      </dgm:t>
    </dgm:pt>
    <dgm:pt modelId="{629A450C-3989-7440-9AC8-2291DD42967E}">
      <dgm:prSet phldrT="[Text]"/>
      <dgm:spPr/>
      <dgm:t>
        <a:bodyPr/>
        <a:lstStyle/>
        <a:p>
          <a:r>
            <a:rPr lang="en-US" dirty="0"/>
            <a:t>Challenges</a:t>
          </a:r>
        </a:p>
      </dgm:t>
    </dgm:pt>
    <dgm:pt modelId="{B68EB2C3-9B94-0341-A541-1C2CDCC3B855}" type="parTrans" cxnId="{63561EBF-B59E-B144-A466-0102488AFFE0}">
      <dgm:prSet/>
      <dgm:spPr/>
      <dgm:t>
        <a:bodyPr/>
        <a:lstStyle/>
        <a:p>
          <a:endParaRPr lang="en-US"/>
        </a:p>
      </dgm:t>
    </dgm:pt>
    <dgm:pt modelId="{6C7FDC76-2938-5049-905B-E414DEF65944}" type="sibTrans" cxnId="{63561EBF-B59E-B144-A466-0102488AFFE0}">
      <dgm:prSet/>
      <dgm:spPr/>
      <dgm:t>
        <a:bodyPr/>
        <a:lstStyle/>
        <a:p>
          <a:endParaRPr lang="en-US"/>
        </a:p>
      </dgm:t>
    </dgm:pt>
    <dgm:pt modelId="{D560E237-3BB5-F444-B50C-61DE07E88F51}">
      <dgm:prSet phldrT="[Text]"/>
      <dgm:spPr/>
      <dgm:t>
        <a:bodyPr/>
        <a:lstStyle/>
        <a:p>
          <a:r>
            <a:rPr lang="en-US" dirty="0"/>
            <a:t>Travel restrictions</a:t>
          </a:r>
        </a:p>
      </dgm:t>
    </dgm:pt>
    <dgm:pt modelId="{C0387ACF-8130-0649-9CB9-CD7E70877BEE}" type="parTrans" cxnId="{179F4C9F-1D90-EB46-8B99-7D02E75F437C}">
      <dgm:prSet/>
      <dgm:spPr/>
      <dgm:t>
        <a:bodyPr/>
        <a:lstStyle/>
        <a:p>
          <a:endParaRPr lang="en-US"/>
        </a:p>
      </dgm:t>
    </dgm:pt>
    <dgm:pt modelId="{C6094DF8-9C4A-564B-9724-EC9D3F613287}" type="sibTrans" cxnId="{179F4C9F-1D90-EB46-8B99-7D02E75F437C}">
      <dgm:prSet/>
      <dgm:spPr/>
      <dgm:t>
        <a:bodyPr/>
        <a:lstStyle/>
        <a:p>
          <a:endParaRPr lang="en-US"/>
        </a:p>
      </dgm:t>
    </dgm:pt>
    <dgm:pt modelId="{1739942B-44E5-984B-8315-F4CFD58D7C1D}">
      <dgm:prSet phldrT="[Text]"/>
      <dgm:spPr/>
      <dgm:t>
        <a:bodyPr/>
        <a:lstStyle/>
        <a:p>
          <a:r>
            <a:rPr lang="en-US" dirty="0"/>
            <a:t>Threats to health safety </a:t>
          </a:r>
        </a:p>
      </dgm:t>
    </dgm:pt>
    <dgm:pt modelId="{331CF1A1-00AB-AE41-9E49-970F3EBF4089}" type="parTrans" cxnId="{524B6ED0-B44D-9245-9C9D-0BB47B4B03B9}">
      <dgm:prSet/>
      <dgm:spPr/>
      <dgm:t>
        <a:bodyPr/>
        <a:lstStyle/>
        <a:p>
          <a:endParaRPr lang="en-US"/>
        </a:p>
      </dgm:t>
    </dgm:pt>
    <dgm:pt modelId="{AF7621B9-C188-7840-B869-E65AEB3797B1}" type="sibTrans" cxnId="{524B6ED0-B44D-9245-9C9D-0BB47B4B03B9}">
      <dgm:prSet/>
      <dgm:spPr/>
      <dgm:t>
        <a:bodyPr/>
        <a:lstStyle/>
        <a:p>
          <a:endParaRPr lang="en-US"/>
        </a:p>
      </dgm:t>
    </dgm:pt>
    <dgm:pt modelId="{E71F7D67-EF73-8F44-9341-B0E6967181B8}">
      <dgm:prSet phldrT="[Text]"/>
      <dgm:spPr/>
      <dgm:t>
        <a:bodyPr/>
        <a:lstStyle/>
        <a:p>
          <a:endParaRPr lang="en-US" dirty="0"/>
        </a:p>
      </dgm:t>
    </dgm:pt>
    <dgm:pt modelId="{A840735E-4DCF-5343-BD91-5260D3B5441C}" type="parTrans" cxnId="{26D600B8-C1CB-C64A-BEFD-DDF2F836B9BA}">
      <dgm:prSet/>
      <dgm:spPr/>
      <dgm:t>
        <a:bodyPr/>
        <a:lstStyle/>
        <a:p>
          <a:endParaRPr lang="en-US"/>
        </a:p>
      </dgm:t>
    </dgm:pt>
    <dgm:pt modelId="{D4423DD2-B6B5-BE4C-A873-547399CD8C51}" type="sibTrans" cxnId="{26D600B8-C1CB-C64A-BEFD-DDF2F836B9BA}">
      <dgm:prSet/>
      <dgm:spPr/>
      <dgm:t>
        <a:bodyPr/>
        <a:lstStyle/>
        <a:p>
          <a:endParaRPr lang="en-US"/>
        </a:p>
      </dgm:t>
    </dgm:pt>
    <dgm:pt modelId="{216D492D-F4E8-6542-81EC-EBBEFA8F1FD2}">
      <dgm:prSet phldrT="[Text]"/>
      <dgm:spPr/>
      <dgm:t>
        <a:bodyPr/>
        <a:lstStyle/>
        <a:p>
          <a:r>
            <a:rPr lang="en-US" dirty="0"/>
            <a:t>Virtual Services : Screening, </a:t>
          </a:r>
          <a:r>
            <a:rPr lang="en-US" dirty="0" err="1"/>
            <a:t>Psychoeducation</a:t>
          </a:r>
          <a:r>
            <a:rPr lang="en-US" dirty="0"/>
            <a:t>, Referral to services </a:t>
          </a:r>
        </a:p>
      </dgm:t>
    </dgm:pt>
    <dgm:pt modelId="{2D6E4809-5A1D-0D4F-9278-E81052C9A9A9}" type="parTrans" cxnId="{11828D91-1F53-C34C-AC08-ACF0F4EA3AF8}">
      <dgm:prSet/>
      <dgm:spPr/>
      <dgm:t>
        <a:bodyPr/>
        <a:lstStyle/>
        <a:p>
          <a:endParaRPr lang="en-US"/>
        </a:p>
      </dgm:t>
    </dgm:pt>
    <dgm:pt modelId="{DC8F7E5C-84F3-2949-8C81-F370A11C8E1C}" type="sibTrans" cxnId="{11828D91-1F53-C34C-AC08-ACF0F4EA3AF8}">
      <dgm:prSet/>
      <dgm:spPr/>
      <dgm:t>
        <a:bodyPr/>
        <a:lstStyle/>
        <a:p>
          <a:endParaRPr lang="en-US"/>
        </a:p>
      </dgm:t>
    </dgm:pt>
    <dgm:pt modelId="{243EBA7B-0DDC-2C47-B941-7A19B957B3EC}">
      <dgm:prSet phldrT="[Text]"/>
      <dgm:spPr/>
      <dgm:t>
        <a:bodyPr/>
        <a:lstStyle/>
        <a:p>
          <a:r>
            <a:rPr lang="en-US" dirty="0"/>
            <a:t>Internet connectivity</a:t>
          </a:r>
        </a:p>
      </dgm:t>
    </dgm:pt>
    <dgm:pt modelId="{BA65C89C-31EC-884F-956E-CD472AB68257}" type="parTrans" cxnId="{3FAB3C37-09AE-FE4A-8F6B-AA92FF1BF69D}">
      <dgm:prSet/>
      <dgm:spPr/>
      <dgm:t>
        <a:bodyPr/>
        <a:lstStyle/>
        <a:p>
          <a:endParaRPr lang="en-US"/>
        </a:p>
      </dgm:t>
    </dgm:pt>
    <dgm:pt modelId="{37F2634E-98C3-0B44-AA6C-E84EF060ED86}" type="sibTrans" cxnId="{3FAB3C37-09AE-FE4A-8F6B-AA92FF1BF69D}">
      <dgm:prSet/>
      <dgm:spPr/>
      <dgm:t>
        <a:bodyPr/>
        <a:lstStyle/>
        <a:p>
          <a:endParaRPr lang="en-US"/>
        </a:p>
      </dgm:t>
    </dgm:pt>
    <dgm:pt modelId="{C492E321-2D3C-F84F-9054-02F5A7A68CCA}">
      <dgm:prSet phldrT="[Text]"/>
      <dgm:spPr/>
      <dgm:t>
        <a:bodyPr/>
        <a:lstStyle/>
        <a:p>
          <a:r>
            <a:rPr lang="en-US" dirty="0"/>
            <a:t>Community quarantine restrictions</a:t>
          </a:r>
        </a:p>
      </dgm:t>
    </dgm:pt>
    <dgm:pt modelId="{80A91B2E-5EFB-824B-81A1-8B30DFD98A9B}" type="parTrans" cxnId="{8AE98D11-0F4C-3949-901F-B8828B85EEEE}">
      <dgm:prSet/>
      <dgm:spPr/>
      <dgm:t>
        <a:bodyPr/>
        <a:lstStyle/>
        <a:p>
          <a:endParaRPr lang="en-US"/>
        </a:p>
      </dgm:t>
    </dgm:pt>
    <dgm:pt modelId="{3F877F51-7E6D-9F47-8F71-351E6131A879}" type="sibTrans" cxnId="{8AE98D11-0F4C-3949-901F-B8828B85EEEE}">
      <dgm:prSet/>
      <dgm:spPr/>
      <dgm:t>
        <a:bodyPr/>
        <a:lstStyle/>
        <a:p>
          <a:endParaRPr lang="en-US"/>
        </a:p>
      </dgm:t>
    </dgm:pt>
    <dgm:pt modelId="{9B08E126-53DE-1744-9BE9-57E07CE578B2}">
      <dgm:prSet phldrT="[Text]"/>
      <dgm:spPr/>
      <dgm:t>
        <a:bodyPr/>
        <a:lstStyle/>
        <a:p>
          <a:r>
            <a:rPr lang="en-US" dirty="0"/>
            <a:t>“Call &amp; Text” resources </a:t>
          </a:r>
        </a:p>
      </dgm:t>
    </dgm:pt>
    <dgm:pt modelId="{6B6E822F-8584-2B45-BA00-2A5A69EAE367}" type="parTrans" cxnId="{86D24781-0B76-EE49-9E71-998324952960}">
      <dgm:prSet/>
      <dgm:spPr/>
      <dgm:t>
        <a:bodyPr/>
        <a:lstStyle/>
        <a:p>
          <a:endParaRPr lang="en-US"/>
        </a:p>
      </dgm:t>
    </dgm:pt>
    <dgm:pt modelId="{136F1962-7736-7246-BD29-E08963DAA0A9}" type="sibTrans" cxnId="{86D24781-0B76-EE49-9E71-998324952960}">
      <dgm:prSet/>
      <dgm:spPr/>
      <dgm:t>
        <a:bodyPr/>
        <a:lstStyle/>
        <a:p>
          <a:endParaRPr lang="en-US"/>
        </a:p>
      </dgm:t>
    </dgm:pt>
    <dgm:pt modelId="{B01B9C62-7A40-FB40-9CB1-BDCDE1080B77}">
      <dgm:prSet phldrT="[Text]"/>
      <dgm:spPr/>
      <dgm:t>
        <a:bodyPr/>
        <a:lstStyle/>
        <a:p>
          <a:r>
            <a:rPr lang="en-US" dirty="0"/>
            <a:t>COVID-19 health risks</a:t>
          </a:r>
        </a:p>
      </dgm:t>
    </dgm:pt>
    <dgm:pt modelId="{F1AAEFDE-5AD7-1F4D-816B-CFAACB57D53D}" type="parTrans" cxnId="{EADE92FB-A9D3-CD41-9B04-E7F8C981F875}">
      <dgm:prSet/>
      <dgm:spPr/>
      <dgm:t>
        <a:bodyPr/>
        <a:lstStyle/>
        <a:p>
          <a:endParaRPr lang="en-US"/>
        </a:p>
      </dgm:t>
    </dgm:pt>
    <dgm:pt modelId="{879EFF4E-4B01-174F-AA78-3D8C19B18DD3}" type="sibTrans" cxnId="{EADE92FB-A9D3-CD41-9B04-E7F8C981F875}">
      <dgm:prSet/>
      <dgm:spPr/>
      <dgm:t>
        <a:bodyPr/>
        <a:lstStyle/>
        <a:p>
          <a:endParaRPr lang="en-US"/>
        </a:p>
      </dgm:t>
    </dgm:pt>
    <dgm:pt modelId="{A5277A41-C49E-E840-94C7-10E0BE57998C}">
      <dgm:prSet phldrT="[Text]"/>
      <dgm:spPr/>
      <dgm:t>
        <a:bodyPr/>
        <a:lstStyle/>
        <a:p>
          <a:r>
            <a:rPr lang="en-US" dirty="0"/>
            <a:t>Implementation designed for face to face format</a:t>
          </a:r>
        </a:p>
      </dgm:t>
    </dgm:pt>
    <dgm:pt modelId="{7BC1DBD8-AECA-9C4B-B38B-89C1B97ED84A}" type="parTrans" cxnId="{ACB7F12C-0535-D749-AE16-5D7D48B341D6}">
      <dgm:prSet/>
      <dgm:spPr/>
      <dgm:t>
        <a:bodyPr/>
        <a:lstStyle/>
        <a:p>
          <a:endParaRPr lang="en-US"/>
        </a:p>
      </dgm:t>
    </dgm:pt>
    <dgm:pt modelId="{92C8EE4D-B296-C649-BBD6-F47AEFC3928B}" type="sibTrans" cxnId="{ACB7F12C-0535-D749-AE16-5D7D48B341D6}">
      <dgm:prSet/>
      <dgm:spPr/>
      <dgm:t>
        <a:bodyPr/>
        <a:lstStyle/>
        <a:p>
          <a:endParaRPr lang="en-US"/>
        </a:p>
      </dgm:t>
    </dgm:pt>
    <dgm:pt modelId="{DACAAE1B-A95C-D841-AB5F-BB2E5AA3EAB5}" type="pres">
      <dgm:prSet presAssocID="{367C5D7C-672C-9F42-9EBF-6604F16CB701}" presName="Name0" presStyleCnt="0">
        <dgm:presLayoutVars>
          <dgm:dir/>
          <dgm:animLvl val="lvl"/>
          <dgm:resizeHandles val="exact"/>
        </dgm:presLayoutVars>
      </dgm:prSet>
      <dgm:spPr/>
      <dgm:t>
        <a:bodyPr/>
        <a:lstStyle/>
        <a:p>
          <a:endParaRPr lang="en-US"/>
        </a:p>
      </dgm:t>
    </dgm:pt>
    <dgm:pt modelId="{117688B1-BB8E-9C49-8440-B0B1768A2D39}" type="pres">
      <dgm:prSet presAssocID="{4DA2AC1D-F359-5842-A2FB-C1B041EA1EE6}" presName="composite" presStyleCnt="0"/>
      <dgm:spPr/>
    </dgm:pt>
    <dgm:pt modelId="{B8271A81-DED3-1843-9418-27FDD85379D3}" type="pres">
      <dgm:prSet presAssocID="{4DA2AC1D-F359-5842-A2FB-C1B041EA1EE6}" presName="parTx" presStyleLbl="alignNode1" presStyleIdx="0" presStyleCnt="2">
        <dgm:presLayoutVars>
          <dgm:chMax val="0"/>
          <dgm:chPref val="0"/>
          <dgm:bulletEnabled val="1"/>
        </dgm:presLayoutVars>
      </dgm:prSet>
      <dgm:spPr/>
      <dgm:t>
        <a:bodyPr/>
        <a:lstStyle/>
        <a:p>
          <a:endParaRPr lang="en-US"/>
        </a:p>
      </dgm:t>
    </dgm:pt>
    <dgm:pt modelId="{57BB76E0-40B3-A34E-AF9C-D1A197BC5299}" type="pres">
      <dgm:prSet presAssocID="{4DA2AC1D-F359-5842-A2FB-C1B041EA1EE6}" presName="desTx" presStyleLbl="alignAccFollowNode1" presStyleIdx="0" presStyleCnt="2">
        <dgm:presLayoutVars>
          <dgm:bulletEnabled val="1"/>
        </dgm:presLayoutVars>
      </dgm:prSet>
      <dgm:spPr/>
      <dgm:t>
        <a:bodyPr/>
        <a:lstStyle/>
        <a:p>
          <a:endParaRPr lang="en-US"/>
        </a:p>
      </dgm:t>
    </dgm:pt>
    <dgm:pt modelId="{A3B89D20-F7D4-A845-971C-2D1908E0D879}" type="pres">
      <dgm:prSet presAssocID="{5F3E0BBC-BC7A-E144-B8CA-8CCDBA64397B}" presName="space" presStyleCnt="0"/>
      <dgm:spPr/>
    </dgm:pt>
    <dgm:pt modelId="{618D4C92-921A-5742-BEB5-230B0E90B840}" type="pres">
      <dgm:prSet presAssocID="{629A450C-3989-7440-9AC8-2291DD42967E}" presName="composite" presStyleCnt="0"/>
      <dgm:spPr/>
    </dgm:pt>
    <dgm:pt modelId="{3A1840E7-2570-5148-917B-7DD1BBC8E31C}" type="pres">
      <dgm:prSet presAssocID="{629A450C-3989-7440-9AC8-2291DD42967E}" presName="parTx" presStyleLbl="alignNode1" presStyleIdx="1" presStyleCnt="2">
        <dgm:presLayoutVars>
          <dgm:chMax val="0"/>
          <dgm:chPref val="0"/>
          <dgm:bulletEnabled val="1"/>
        </dgm:presLayoutVars>
      </dgm:prSet>
      <dgm:spPr/>
      <dgm:t>
        <a:bodyPr/>
        <a:lstStyle/>
        <a:p>
          <a:endParaRPr lang="en-US"/>
        </a:p>
      </dgm:t>
    </dgm:pt>
    <dgm:pt modelId="{3F4B4674-98A1-3046-BEAA-7CA8A40D56AE}" type="pres">
      <dgm:prSet presAssocID="{629A450C-3989-7440-9AC8-2291DD42967E}" presName="desTx" presStyleLbl="alignAccFollowNode1" presStyleIdx="1" presStyleCnt="2">
        <dgm:presLayoutVars>
          <dgm:bulletEnabled val="1"/>
        </dgm:presLayoutVars>
      </dgm:prSet>
      <dgm:spPr/>
      <dgm:t>
        <a:bodyPr/>
        <a:lstStyle/>
        <a:p>
          <a:endParaRPr lang="en-US"/>
        </a:p>
      </dgm:t>
    </dgm:pt>
  </dgm:ptLst>
  <dgm:cxnLst>
    <dgm:cxn modelId="{C9535F79-9F4D-3E49-BE9A-EFEABED7CC77}" type="presOf" srcId="{629A450C-3989-7440-9AC8-2291DD42967E}" destId="{3A1840E7-2570-5148-917B-7DD1BBC8E31C}" srcOrd="0" destOrd="0" presId="urn:microsoft.com/office/officeart/2005/8/layout/hList1"/>
    <dgm:cxn modelId="{16D96099-22DB-EF4E-9A87-FA8CE7D4DFF9}" srcId="{4DA2AC1D-F359-5842-A2FB-C1B041EA1EE6}" destId="{0F5927F6-CDA1-2C40-9855-8888A0DDDA7F}" srcOrd="0" destOrd="0" parTransId="{43987329-39E3-C145-BFDB-DB9A0231B952}" sibTransId="{BA43E04D-CCED-7C4D-A001-26773DA11CBE}"/>
    <dgm:cxn modelId="{DA5E37D7-FA32-204A-9219-DBAB88FFD8A5}" type="presOf" srcId="{B01B9C62-7A40-FB40-9CB1-BDCDE1080B77}" destId="{3F4B4674-98A1-3046-BEAA-7CA8A40D56AE}" srcOrd="0" destOrd="5" presId="urn:microsoft.com/office/officeart/2005/8/layout/hList1"/>
    <dgm:cxn modelId="{0394ABD5-47E2-CE4B-9923-A284B986683E}" type="presOf" srcId="{4DA2AC1D-F359-5842-A2FB-C1B041EA1EE6}" destId="{B8271A81-DED3-1843-9418-27FDD85379D3}" srcOrd="0" destOrd="0" presId="urn:microsoft.com/office/officeart/2005/8/layout/hList1"/>
    <dgm:cxn modelId="{FCAFCE96-F372-2748-8C82-A3E155255B49}" type="presOf" srcId="{367C5D7C-672C-9F42-9EBF-6604F16CB701}" destId="{DACAAE1B-A95C-D841-AB5F-BB2E5AA3EAB5}" srcOrd="0" destOrd="0" presId="urn:microsoft.com/office/officeart/2005/8/layout/hList1"/>
    <dgm:cxn modelId="{AE2523E0-D958-0546-9A06-3D8430FAB9B0}" type="presOf" srcId="{0F5927F6-CDA1-2C40-9855-8888A0DDDA7F}" destId="{57BB76E0-40B3-A34E-AF9C-D1A197BC5299}" srcOrd="0" destOrd="0" presId="urn:microsoft.com/office/officeart/2005/8/layout/hList1"/>
    <dgm:cxn modelId="{179F4C9F-1D90-EB46-8B99-7D02E75F437C}" srcId="{629A450C-3989-7440-9AC8-2291DD42967E}" destId="{D560E237-3BB5-F444-B50C-61DE07E88F51}" srcOrd="1" destOrd="0" parTransId="{C0387ACF-8130-0649-9CB9-CD7E70877BEE}" sibTransId="{C6094DF8-9C4A-564B-9724-EC9D3F613287}"/>
    <dgm:cxn modelId="{01E8579C-9076-6F40-B5D8-8EC5AACFEB8D}" type="presOf" srcId="{216D492D-F4E8-6542-81EC-EBBEFA8F1FD2}" destId="{57BB76E0-40B3-A34E-AF9C-D1A197BC5299}" srcOrd="0" destOrd="2" presId="urn:microsoft.com/office/officeart/2005/8/layout/hList1"/>
    <dgm:cxn modelId="{26D600B8-C1CB-C64A-BEFD-DDF2F836B9BA}" srcId="{4DA2AC1D-F359-5842-A2FB-C1B041EA1EE6}" destId="{E71F7D67-EF73-8F44-9341-B0E6967181B8}" srcOrd="4" destOrd="0" parTransId="{A840735E-4DCF-5343-BD91-5260D3B5441C}" sibTransId="{D4423DD2-B6B5-BE4C-A873-547399CD8C51}"/>
    <dgm:cxn modelId="{ACB7F12C-0535-D749-AE16-5D7D48B341D6}" srcId="{629A450C-3989-7440-9AC8-2291DD42967E}" destId="{A5277A41-C49E-E840-94C7-10E0BE57998C}" srcOrd="0" destOrd="0" parTransId="{7BC1DBD8-AECA-9C4B-B38B-89C1B97ED84A}" sibTransId="{92C8EE4D-B296-C649-BBD6-F47AEFC3928B}"/>
    <dgm:cxn modelId="{4B971758-7D05-FF41-98BB-3B15B2E9CFBA}" srcId="{4DA2AC1D-F359-5842-A2FB-C1B041EA1EE6}" destId="{C6DEA413-AAA9-A840-81FB-01C42AFF492F}" srcOrd="1" destOrd="0" parTransId="{1E8F5A7D-7ABA-C847-900E-DBBD1B20F5B0}" sibTransId="{480E306A-C1E4-974A-9B4A-0C60D2403921}"/>
    <dgm:cxn modelId="{63561EBF-B59E-B144-A466-0102488AFFE0}" srcId="{367C5D7C-672C-9F42-9EBF-6604F16CB701}" destId="{629A450C-3989-7440-9AC8-2291DD42967E}" srcOrd="1" destOrd="0" parTransId="{B68EB2C3-9B94-0341-A541-1C2CDCC3B855}" sibTransId="{6C7FDC76-2938-5049-905B-E414DEF65944}"/>
    <dgm:cxn modelId="{8CDD1C52-6622-E747-92AD-886541CF6B32}" type="presOf" srcId="{C6DEA413-AAA9-A840-81FB-01C42AFF492F}" destId="{57BB76E0-40B3-A34E-AF9C-D1A197BC5299}" srcOrd="0" destOrd="1" presId="urn:microsoft.com/office/officeart/2005/8/layout/hList1"/>
    <dgm:cxn modelId="{EADE92FB-A9D3-CD41-9B04-E7F8C981F875}" srcId="{629A450C-3989-7440-9AC8-2291DD42967E}" destId="{B01B9C62-7A40-FB40-9CB1-BDCDE1080B77}" srcOrd="5" destOrd="0" parTransId="{F1AAEFDE-5AD7-1F4D-816B-CFAACB57D53D}" sibTransId="{879EFF4E-4B01-174F-AA78-3D8C19B18DD3}"/>
    <dgm:cxn modelId="{2E2885E7-D947-DA41-99E0-94F85592EEC9}" type="presOf" srcId="{E71F7D67-EF73-8F44-9341-B0E6967181B8}" destId="{57BB76E0-40B3-A34E-AF9C-D1A197BC5299}" srcOrd="0" destOrd="4" presId="urn:microsoft.com/office/officeart/2005/8/layout/hList1"/>
    <dgm:cxn modelId="{3FAB3C37-09AE-FE4A-8F6B-AA92FF1BF69D}" srcId="{629A450C-3989-7440-9AC8-2291DD42967E}" destId="{243EBA7B-0DDC-2C47-B941-7A19B957B3EC}" srcOrd="3" destOrd="0" parTransId="{BA65C89C-31EC-884F-956E-CD472AB68257}" sibTransId="{37F2634E-98C3-0B44-AA6C-E84EF060ED86}"/>
    <dgm:cxn modelId="{11828D91-1F53-C34C-AC08-ACF0F4EA3AF8}" srcId="{4DA2AC1D-F359-5842-A2FB-C1B041EA1EE6}" destId="{216D492D-F4E8-6542-81EC-EBBEFA8F1FD2}" srcOrd="2" destOrd="0" parTransId="{2D6E4809-5A1D-0D4F-9278-E81052C9A9A9}" sibTransId="{DC8F7E5C-84F3-2949-8C81-F370A11C8E1C}"/>
    <dgm:cxn modelId="{BD0BDA77-BE10-B145-8111-D5624FDEABFA}" type="presOf" srcId="{C492E321-2D3C-F84F-9054-02F5A7A68CCA}" destId="{3F4B4674-98A1-3046-BEAA-7CA8A40D56AE}" srcOrd="0" destOrd="4" presId="urn:microsoft.com/office/officeart/2005/8/layout/hList1"/>
    <dgm:cxn modelId="{B89A0B19-3D81-D24D-8873-50CB00C37A2C}" type="presOf" srcId="{243EBA7B-0DDC-2C47-B941-7A19B957B3EC}" destId="{3F4B4674-98A1-3046-BEAA-7CA8A40D56AE}" srcOrd="0" destOrd="3" presId="urn:microsoft.com/office/officeart/2005/8/layout/hList1"/>
    <dgm:cxn modelId="{22517777-E168-9543-BCB4-B58D8C6F15CC}" type="presOf" srcId="{D560E237-3BB5-F444-B50C-61DE07E88F51}" destId="{3F4B4674-98A1-3046-BEAA-7CA8A40D56AE}" srcOrd="0" destOrd="1" presId="urn:microsoft.com/office/officeart/2005/8/layout/hList1"/>
    <dgm:cxn modelId="{A87BE017-5CDE-DF43-9F0C-C165B78FDBB4}" type="presOf" srcId="{A5277A41-C49E-E840-94C7-10E0BE57998C}" destId="{3F4B4674-98A1-3046-BEAA-7CA8A40D56AE}" srcOrd="0" destOrd="0" presId="urn:microsoft.com/office/officeart/2005/8/layout/hList1"/>
    <dgm:cxn modelId="{C99F54F9-FB77-FC42-959A-560AA0139FB8}" type="presOf" srcId="{1739942B-44E5-984B-8315-F4CFD58D7C1D}" destId="{3F4B4674-98A1-3046-BEAA-7CA8A40D56AE}" srcOrd="0" destOrd="2" presId="urn:microsoft.com/office/officeart/2005/8/layout/hList1"/>
    <dgm:cxn modelId="{524B6ED0-B44D-9245-9C9D-0BB47B4B03B9}" srcId="{629A450C-3989-7440-9AC8-2291DD42967E}" destId="{1739942B-44E5-984B-8315-F4CFD58D7C1D}" srcOrd="2" destOrd="0" parTransId="{331CF1A1-00AB-AE41-9E49-970F3EBF4089}" sibTransId="{AF7621B9-C188-7840-B869-E65AEB3797B1}"/>
    <dgm:cxn modelId="{BE15463C-6636-E74F-BD8F-CF1D985D8B0A}" type="presOf" srcId="{9B08E126-53DE-1744-9BE9-57E07CE578B2}" destId="{57BB76E0-40B3-A34E-AF9C-D1A197BC5299}" srcOrd="0" destOrd="3" presId="urn:microsoft.com/office/officeart/2005/8/layout/hList1"/>
    <dgm:cxn modelId="{8F9BE934-567F-9442-8672-8D0AF74C3315}" srcId="{367C5D7C-672C-9F42-9EBF-6604F16CB701}" destId="{4DA2AC1D-F359-5842-A2FB-C1B041EA1EE6}" srcOrd="0" destOrd="0" parTransId="{CFAAFA71-FAB2-FA49-A1BB-147F6C7D8744}" sibTransId="{5F3E0BBC-BC7A-E144-B8CA-8CCDBA64397B}"/>
    <dgm:cxn modelId="{86D24781-0B76-EE49-9E71-998324952960}" srcId="{4DA2AC1D-F359-5842-A2FB-C1B041EA1EE6}" destId="{9B08E126-53DE-1744-9BE9-57E07CE578B2}" srcOrd="3" destOrd="0" parTransId="{6B6E822F-8584-2B45-BA00-2A5A69EAE367}" sibTransId="{136F1962-7736-7246-BD29-E08963DAA0A9}"/>
    <dgm:cxn modelId="{8AE98D11-0F4C-3949-901F-B8828B85EEEE}" srcId="{629A450C-3989-7440-9AC8-2291DD42967E}" destId="{C492E321-2D3C-F84F-9054-02F5A7A68CCA}" srcOrd="4" destOrd="0" parTransId="{80A91B2E-5EFB-824B-81A1-8B30DFD98A9B}" sibTransId="{3F877F51-7E6D-9F47-8F71-351E6131A879}"/>
    <dgm:cxn modelId="{6548D3F3-0FCF-1A4F-928D-A75619924607}" type="presParOf" srcId="{DACAAE1B-A95C-D841-AB5F-BB2E5AA3EAB5}" destId="{117688B1-BB8E-9C49-8440-B0B1768A2D39}" srcOrd="0" destOrd="0" presId="urn:microsoft.com/office/officeart/2005/8/layout/hList1"/>
    <dgm:cxn modelId="{976EA0E0-4242-7D45-B91C-6738AA351CA9}" type="presParOf" srcId="{117688B1-BB8E-9C49-8440-B0B1768A2D39}" destId="{B8271A81-DED3-1843-9418-27FDD85379D3}" srcOrd="0" destOrd="0" presId="urn:microsoft.com/office/officeart/2005/8/layout/hList1"/>
    <dgm:cxn modelId="{44329BD7-4218-4543-9052-B55798B70B37}" type="presParOf" srcId="{117688B1-BB8E-9C49-8440-B0B1768A2D39}" destId="{57BB76E0-40B3-A34E-AF9C-D1A197BC5299}" srcOrd="1" destOrd="0" presId="urn:microsoft.com/office/officeart/2005/8/layout/hList1"/>
    <dgm:cxn modelId="{0B8F0F5E-47D5-D840-ADB6-297DCC6D8431}" type="presParOf" srcId="{DACAAE1B-A95C-D841-AB5F-BB2E5AA3EAB5}" destId="{A3B89D20-F7D4-A845-971C-2D1908E0D879}" srcOrd="1" destOrd="0" presId="urn:microsoft.com/office/officeart/2005/8/layout/hList1"/>
    <dgm:cxn modelId="{0CD953A9-DD71-5746-91BA-8E0E2EE3CA95}" type="presParOf" srcId="{DACAAE1B-A95C-D841-AB5F-BB2E5AA3EAB5}" destId="{618D4C92-921A-5742-BEB5-230B0E90B840}" srcOrd="2" destOrd="0" presId="urn:microsoft.com/office/officeart/2005/8/layout/hList1"/>
    <dgm:cxn modelId="{CAC8EB81-A9F6-9441-A635-9BC79A058E96}" type="presParOf" srcId="{618D4C92-921A-5742-BEB5-230B0E90B840}" destId="{3A1840E7-2570-5148-917B-7DD1BBC8E31C}" srcOrd="0" destOrd="0" presId="urn:microsoft.com/office/officeart/2005/8/layout/hList1"/>
    <dgm:cxn modelId="{0548BA79-FFE0-0A46-8A81-3C0B847286F8}" type="presParOf" srcId="{618D4C92-921A-5742-BEB5-230B0E90B840}" destId="{3F4B4674-98A1-3046-BEAA-7CA8A40D56AE}" srcOrd="1" destOrd="0" presId="urn:microsoft.com/office/officeart/2005/8/layout/hList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8171FE-8D24-F642-9466-1951D257EACD}" type="doc">
      <dgm:prSet loTypeId="urn:microsoft.com/office/officeart/2005/8/layout/hierarchy4" loCatId="" qsTypeId="urn:microsoft.com/office/officeart/2005/8/quickstyle/simple1" qsCatId="simple" csTypeId="urn:microsoft.com/office/officeart/2005/8/colors/colorful3" csCatId="colorful" phldr="1"/>
      <dgm:spPr/>
      <dgm:t>
        <a:bodyPr/>
        <a:lstStyle/>
        <a:p>
          <a:endParaRPr lang="en-US"/>
        </a:p>
      </dgm:t>
    </dgm:pt>
    <dgm:pt modelId="{2A986E1F-A9C9-1246-B115-35EC23659E6A}">
      <dgm:prSet custT="1"/>
      <dgm:spPr/>
      <dgm:t>
        <a:bodyPr/>
        <a:lstStyle/>
        <a:p>
          <a:pPr rtl="0"/>
          <a:r>
            <a:rPr lang="en-US" sz="2200" dirty="0"/>
            <a:t>Pilot training of Recovery Curriculum: PEER/ALLIES, Mentorship, Masculinities, Advocacy Curriculum</a:t>
          </a:r>
        </a:p>
      </dgm:t>
    </dgm:pt>
    <dgm:pt modelId="{3FD2C284-4F23-4A4D-92B2-0DBEF6578A1B}" type="parTrans" cxnId="{507654A5-EB20-B545-8B5E-3C00F437CC02}">
      <dgm:prSet/>
      <dgm:spPr/>
      <dgm:t>
        <a:bodyPr/>
        <a:lstStyle/>
        <a:p>
          <a:endParaRPr lang="en-US"/>
        </a:p>
      </dgm:t>
    </dgm:pt>
    <dgm:pt modelId="{3E84C19D-E417-9E43-9BAB-57D7976C301E}" type="sibTrans" cxnId="{507654A5-EB20-B545-8B5E-3C00F437CC02}">
      <dgm:prSet/>
      <dgm:spPr/>
      <dgm:t>
        <a:bodyPr/>
        <a:lstStyle/>
        <a:p>
          <a:endParaRPr lang="en-US"/>
        </a:p>
      </dgm:t>
    </dgm:pt>
    <dgm:pt modelId="{DA2634E3-A90C-2F4C-99A8-6B0450B7E27F}">
      <dgm:prSet custT="1"/>
      <dgm:spPr/>
      <dgm:t>
        <a:bodyPr/>
        <a:lstStyle/>
        <a:p>
          <a:pPr rtl="0"/>
          <a:r>
            <a:rPr lang="en-US" sz="2200" dirty="0"/>
            <a:t>Revision of Youth Curriculum</a:t>
          </a:r>
        </a:p>
      </dgm:t>
    </dgm:pt>
    <dgm:pt modelId="{A623F4E5-A3F5-5A43-95CD-35A15953C32D}" type="parTrans" cxnId="{20E8D788-B293-BC49-97E6-F7797B67DFBE}">
      <dgm:prSet/>
      <dgm:spPr/>
      <dgm:t>
        <a:bodyPr/>
        <a:lstStyle/>
        <a:p>
          <a:endParaRPr lang="en-US"/>
        </a:p>
      </dgm:t>
    </dgm:pt>
    <dgm:pt modelId="{2762E304-2B27-BF46-9C7A-74A6D4B7F06D}" type="sibTrans" cxnId="{20E8D788-B293-BC49-97E6-F7797B67DFBE}">
      <dgm:prSet/>
      <dgm:spPr/>
      <dgm:t>
        <a:bodyPr/>
        <a:lstStyle/>
        <a:p>
          <a:endParaRPr lang="en-US"/>
        </a:p>
      </dgm:t>
    </dgm:pt>
    <dgm:pt modelId="{9DF5E6BE-B522-F344-B1ED-6647359B2954}">
      <dgm:prSet custT="1"/>
      <dgm:spPr/>
      <dgm:t>
        <a:bodyPr/>
        <a:lstStyle/>
        <a:p>
          <a:pPr rtl="0"/>
          <a:r>
            <a:rPr lang="en-US" sz="2200" dirty="0"/>
            <a:t>Updating of UTC Series</a:t>
          </a:r>
        </a:p>
        <a:p>
          <a:pPr rtl="0"/>
          <a:r>
            <a:rPr lang="en-US" sz="2200" dirty="0"/>
            <a:t>(Basic and Advanced)</a:t>
          </a:r>
        </a:p>
      </dgm:t>
    </dgm:pt>
    <dgm:pt modelId="{064550A8-C7E9-0C40-AF7B-15FEF016FFDC}" type="parTrans" cxnId="{B43AA64B-2990-A648-9BE3-E14DDF1505BA}">
      <dgm:prSet/>
      <dgm:spPr/>
      <dgm:t>
        <a:bodyPr/>
        <a:lstStyle/>
        <a:p>
          <a:endParaRPr lang="en-US"/>
        </a:p>
      </dgm:t>
    </dgm:pt>
    <dgm:pt modelId="{858460F8-337C-6D4C-882B-3D6781FC0E80}" type="sibTrans" cxnId="{B43AA64B-2990-A648-9BE3-E14DDF1505BA}">
      <dgm:prSet/>
      <dgm:spPr/>
      <dgm:t>
        <a:bodyPr/>
        <a:lstStyle/>
        <a:p>
          <a:endParaRPr lang="en-US"/>
        </a:p>
      </dgm:t>
    </dgm:pt>
    <dgm:pt modelId="{C291A1D2-B843-E048-86C2-66793908B9F5}">
      <dgm:prSet custT="1"/>
      <dgm:spPr/>
      <dgm:t>
        <a:bodyPr/>
        <a:lstStyle/>
        <a:p>
          <a:pPr rtl="0"/>
          <a:r>
            <a:rPr lang="en-US" sz="2200" dirty="0"/>
            <a:t>Integration of ICAP credential and ODIC </a:t>
          </a:r>
          <a:r>
            <a:rPr lang="en-US" sz="2200" dirty="0" err="1"/>
            <a:t>programme</a:t>
          </a:r>
          <a:r>
            <a:rPr lang="en-US" sz="2200" dirty="0"/>
            <a:t> into national framework in Indonesia</a:t>
          </a:r>
        </a:p>
      </dgm:t>
    </dgm:pt>
    <dgm:pt modelId="{49D65AE4-6CFE-FC46-8803-884C6C116B2D}" type="parTrans" cxnId="{FE355DF0-D9E9-2F4B-BA97-3BC9F970962D}">
      <dgm:prSet/>
      <dgm:spPr/>
      <dgm:t>
        <a:bodyPr/>
        <a:lstStyle/>
        <a:p>
          <a:endParaRPr lang="en-US"/>
        </a:p>
      </dgm:t>
    </dgm:pt>
    <dgm:pt modelId="{6DFB2D3A-2821-504B-B615-F53E09C3BAA6}" type="sibTrans" cxnId="{FE355DF0-D9E9-2F4B-BA97-3BC9F970962D}">
      <dgm:prSet/>
      <dgm:spPr/>
      <dgm:t>
        <a:bodyPr/>
        <a:lstStyle/>
        <a:p>
          <a:endParaRPr lang="en-US"/>
        </a:p>
      </dgm:t>
    </dgm:pt>
    <dgm:pt modelId="{78641175-691C-E746-9072-0C0473307001}">
      <dgm:prSet custT="1"/>
      <dgm:spPr/>
      <dgm:t>
        <a:bodyPr/>
        <a:lstStyle/>
        <a:p>
          <a:pPr rtl="0"/>
          <a:r>
            <a:rPr lang="en-US" sz="2200" dirty="0"/>
            <a:t>800-item Test bank for UTC – Basic</a:t>
          </a:r>
        </a:p>
      </dgm:t>
    </dgm:pt>
    <dgm:pt modelId="{EB9AB364-EB7A-1542-AEC4-749CE396551F}" type="parTrans" cxnId="{2088E2C6-C481-484D-9A6F-29BD23D12E8F}">
      <dgm:prSet/>
      <dgm:spPr/>
      <dgm:t>
        <a:bodyPr/>
        <a:lstStyle/>
        <a:p>
          <a:endParaRPr lang="en-US"/>
        </a:p>
      </dgm:t>
    </dgm:pt>
    <dgm:pt modelId="{02146A28-ACF0-5C4E-B4EA-77B966DC804F}" type="sibTrans" cxnId="{2088E2C6-C481-484D-9A6F-29BD23D12E8F}">
      <dgm:prSet/>
      <dgm:spPr/>
      <dgm:t>
        <a:bodyPr/>
        <a:lstStyle/>
        <a:p>
          <a:endParaRPr lang="en-US"/>
        </a:p>
      </dgm:t>
    </dgm:pt>
    <dgm:pt modelId="{0E29B9CC-1717-7946-B912-FE3C07736ABF}">
      <dgm:prSet custT="1"/>
      <dgm:spPr/>
      <dgm:t>
        <a:bodyPr/>
        <a:lstStyle/>
        <a:p>
          <a:pPr rtl="0"/>
          <a:r>
            <a:rPr lang="en-US" sz="2200" dirty="0"/>
            <a:t>Translation of Universal Curricula into </a:t>
          </a:r>
          <a:r>
            <a:rPr lang="en-US" sz="2200" dirty="0" err="1"/>
            <a:t>Bahasa</a:t>
          </a:r>
          <a:r>
            <a:rPr lang="en-US" sz="2200" dirty="0"/>
            <a:t> Indonesia, French, Dari and Pashtu</a:t>
          </a:r>
        </a:p>
      </dgm:t>
    </dgm:pt>
    <dgm:pt modelId="{D398FB03-C3E0-D344-8671-16373485DF3D}" type="parTrans" cxnId="{DEFDC6AC-BC6B-1340-AFCD-E9F57E78F516}">
      <dgm:prSet/>
      <dgm:spPr/>
      <dgm:t>
        <a:bodyPr/>
        <a:lstStyle/>
        <a:p>
          <a:endParaRPr lang="en-US"/>
        </a:p>
      </dgm:t>
    </dgm:pt>
    <dgm:pt modelId="{8C93B55A-5FD4-2C45-A6C2-128EFB06EF58}" type="sibTrans" cxnId="{DEFDC6AC-BC6B-1340-AFCD-E9F57E78F516}">
      <dgm:prSet/>
      <dgm:spPr/>
      <dgm:t>
        <a:bodyPr/>
        <a:lstStyle/>
        <a:p>
          <a:endParaRPr lang="en-US"/>
        </a:p>
      </dgm:t>
    </dgm:pt>
    <dgm:pt modelId="{6BEDF4F9-D1B8-414D-853D-B36F56CC9CA7}">
      <dgm:prSet custT="1"/>
      <dgm:spPr/>
      <dgm:t>
        <a:bodyPr/>
        <a:lstStyle/>
        <a:p>
          <a:pPr rtl="0"/>
          <a:r>
            <a:rPr lang="en-US" sz="2200" dirty="0"/>
            <a:t>Evaluation of CHILD Curriculum </a:t>
          </a:r>
        </a:p>
      </dgm:t>
    </dgm:pt>
    <dgm:pt modelId="{F8BBAA8F-B28C-C042-BEDC-EE06EA284519}" type="parTrans" cxnId="{08DFAECB-F72E-4343-AFD5-0A7D75BBD449}">
      <dgm:prSet/>
      <dgm:spPr/>
      <dgm:t>
        <a:bodyPr/>
        <a:lstStyle/>
        <a:p>
          <a:endParaRPr lang="en-US"/>
        </a:p>
      </dgm:t>
    </dgm:pt>
    <dgm:pt modelId="{B480B6EA-166F-234C-9255-26648CC5CD1F}" type="sibTrans" cxnId="{08DFAECB-F72E-4343-AFD5-0A7D75BBD449}">
      <dgm:prSet/>
      <dgm:spPr/>
      <dgm:t>
        <a:bodyPr/>
        <a:lstStyle/>
        <a:p>
          <a:endParaRPr lang="en-US"/>
        </a:p>
      </dgm:t>
    </dgm:pt>
    <dgm:pt modelId="{493C85C7-C294-B34C-92BE-72A24B7847C4}" type="pres">
      <dgm:prSet presAssocID="{2F8171FE-8D24-F642-9466-1951D257EACD}" presName="Name0" presStyleCnt="0">
        <dgm:presLayoutVars>
          <dgm:chPref val="1"/>
          <dgm:dir/>
          <dgm:animOne val="branch"/>
          <dgm:animLvl val="lvl"/>
          <dgm:resizeHandles/>
        </dgm:presLayoutVars>
      </dgm:prSet>
      <dgm:spPr/>
      <dgm:t>
        <a:bodyPr/>
        <a:lstStyle/>
        <a:p>
          <a:endParaRPr lang="en-US"/>
        </a:p>
      </dgm:t>
    </dgm:pt>
    <dgm:pt modelId="{19A8FE4E-2FAF-EB4A-B48A-6D2D652D3F9B}" type="pres">
      <dgm:prSet presAssocID="{2A986E1F-A9C9-1246-B115-35EC23659E6A}" presName="vertOne" presStyleCnt="0"/>
      <dgm:spPr/>
    </dgm:pt>
    <dgm:pt modelId="{D9F86386-A004-DC4D-AB14-8621682B7563}" type="pres">
      <dgm:prSet presAssocID="{2A986E1F-A9C9-1246-B115-35EC23659E6A}" presName="txOne" presStyleLbl="node0" presStyleIdx="0" presStyleCnt="7">
        <dgm:presLayoutVars>
          <dgm:chPref val="3"/>
        </dgm:presLayoutVars>
      </dgm:prSet>
      <dgm:spPr/>
      <dgm:t>
        <a:bodyPr/>
        <a:lstStyle/>
        <a:p>
          <a:endParaRPr lang="en-US"/>
        </a:p>
      </dgm:t>
    </dgm:pt>
    <dgm:pt modelId="{51D98075-7648-1345-9DD0-5C60DCC9AD45}" type="pres">
      <dgm:prSet presAssocID="{2A986E1F-A9C9-1246-B115-35EC23659E6A}" presName="horzOne" presStyleCnt="0"/>
      <dgm:spPr/>
    </dgm:pt>
    <dgm:pt modelId="{6256AED0-165C-5043-9080-A71A6BD07AE3}" type="pres">
      <dgm:prSet presAssocID="{3E84C19D-E417-9E43-9BAB-57D7976C301E}" presName="sibSpaceOne" presStyleCnt="0"/>
      <dgm:spPr/>
    </dgm:pt>
    <dgm:pt modelId="{521743FE-9D5F-D946-8482-BFFB3CF506CE}" type="pres">
      <dgm:prSet presAssocID="{DA2634E3-A90C-2F4C-99A8-6B0450B7E27F}" presName="vertOne" presStyleCnt="0"/>
      <dgm:spPr/>
    </dgm:pt>
    <dgm:pt modelId="{9E2FFC2C-0061-1D42-9BA7-235336036480}" type="pres">
      <dgm:prSet presAssocID="{DA2634E3-A90C-2F4C-99A8-6B0450B7E27F}" presName="txOne" presStyleLbl="node0" presStyleIdx="1" presStyleCnt="7">
        <dgm:presLayoutVars>
          <dgm:chPref val="3"/>
        </dgm:presLayoutVars>
      </dgm:prSet>
      <dgm:spPr/>
      <dgm:t>
        <a:bodyPr/>
        <a:lstStyle/>
        <a:p>
          <a:endParaRPr lang="en-US"/>
        </a:p>
      </dgm:t>
    </dgm:pt>
    <dgm:pt modelId="{5156ECA5-8DAC-9341-8FFF-D047D999DA50}" type="pres">
      <dgm:prSet presAssocID="{DA2634E3-A90C-2F4C-99A8-6B0450B7E27F}" presName="horzOne" presStyleCnt="0"/>
      <dgm:spPr/>
    </dgm:pt>
    <dgm:pt modelId="{CAFC20BB-0B96-BD4D-8871-C886B913CB20}" type="pres">
      <dgm:prSet presAssocID="{2762E304-2B27-BF46-9C7A-74A6D4B7F06D}" presName="sibSpaceOne" presStyleCnt="0"/>
      <dgm:spPr/>
    </dgm:pt>
    <dgm:pt modelId="{E4A7C6D4-6848-F844-B1C0-F0EC8F017637}" type="pres">
      <dgm:prSet presAssocID="{9DF5E6BE-B522-F344-B1ED-6647359B2954}" presName="vertOne" presStyleCnt="0"/>
      <dgm:spPr/>
    </dgm:pt>
    <dgm:pt modelId="{A5083F35-DDDA-1942-8969-0D0132D8B5D3}" type="pres">
      <dgm:prSet presAssocID="{9DF5E6BE-B522-F344-B1ED-6647359B2954}" presName="txOne" presStyleLbl="node0" presStyleIdx="2" presStyleCnt="7">
        <dgm:presLayoutVars>
          <dgm:chPref val="3"/>
        </dgm:presLayoutVars>
      </dgm:prSet>
      <dgm:spPr/>
      <dgm:t>
        <a:bodyPr/>
        <a:lstStyle/>
        <a:p>
          <a:endParaRPr lang="en-US"/>
        </a:p>
      </dgm:t>
    </dgm:pt>
    <dgm:pt modelId="{3B9EA800-BB7E-5141-BA7E-C9179B3785B0}" type="pres">
      <dgm:prSet presAssocID="{9DF5E6BE-B522-F344-B1ED-6647359B2954}" presName="horzOne" presStyleCnt="0"/>
      <dgm:spPr/>
    </dgm:pt>
    <dgm:pt modelId="{8587D354-85C6-B94F-8B58-44A92A7E92B7}" type="pres">
      <dgm:prSet presAssocID="{858460F8-337C-6D4C-882B-3D6781FC0E80}" presName="sibSpaceOne" presStyleCnt="0"/>
      <dgm:spPr/>
    </dgm:pt>
    <dgm:pt modelId="{15668573-2C40-7843-92BF-7FD97DEE2AF2}" type="pres">
      <dgm:prSet presAssocID="{C291A1D2-B843-E048-86C2-66793908B9F5}" presName="vertOne" presStyleCnt="0"/>
      <dgm:spPr/>
    </dgm:pt>
    <dgm:pt modelId="{A99B4929-E833-584A-AEF4-21CDE5454508}" type="pres">
      <dgm:prSet presAssocID="{C291A1D2-B843-E048-86C2-66793908B9F5}" presName="txOne" presStyleLbl="node0" presStyleIdx="3" presStyleCnt="7">
        <dgm:presLayoutVars>
          <dgm:chPref val="3"/>
        </dgm:presLayoutVars>
      </dgm:prSet>
      <dgm:spPr/>
      <dgm:t>
        <a:bodyPr/>
        <a:lstStyle/>
        <a:p>
          <a:endParaRPr lang="en-US"/>
        </a:p>
      </dgm:t>
    </dgm:pt>
    <dgm:pt modelId="{06AFBC04-E595-974A-9B32-899B0639CE38}" type="pres">
      <dgm:prSet presAssocID="{C291A1D2-B843-E048-86C2-66793908B9F5}" presName="horzOne" presStyleCnt="0"/>
      <dgm:spPr/>
    </dgm:pt>
    <dgm:pt modelId="{26F55F38-CEE5-2541-967D-CADA25CDD157}" type="pres">
      <dgm:prSet presAssocID="{6DFB2D3A-2821-504B-B615-F53E09C3BAA6}" presName="sibSpaceOne" presStyleCnt="0"/>
      <dgm:spPr/>
    </dgm:pt>
    <dgm:pt modelId="{AC22D793-35D9-3E47-BFD9-D2A4F550F776}" type="pres">
      <dgm:prSet presAssocID="{78641175-691C-E746-9072-0C0473307001}" presName="vertOne" presStyleCnt="0"/>
      <dgm:spPr/>
    </dgm:pt>
    <dgm:pt modelId="{BF7621F4-3AD1-CA42-8194-314496640380}" type="pres">
      <dgm:prSet presAssocID="{78641175-691C-E746-9072-0C0473307001}" presName="txOne" presStyleLbl="node0" presStyleIdx="4" presStyleCnt="7">
        <dgm:presLayoutVars>
          <dgm:chPref val="3"/>
        </dgm:presLayoutVars>
      </dgm:prSet>
      <dgm:spPr/>
      <dgm:t>
        <a:bodyPr/>
        <a:lstStyle/>
        <a:p>
          <a:endParaRPr lang="en-US"/>
        </a:p>
      </dgm:t>
    </dgm:pt>
    <dgm:pt modelId="{B8A5D8E9-8A8D-9E43-B5B0-222BE0A44683}" type="pres">
      <dgm:prSet presAssocID="{78641175-691C-E746-9072-0C0473307001}" presName="horzOne" presStyleCnt="0"/>
      <dgm:spPr/>
    </dgm:pt>
    <dgm:pt modelId="{56DAF7D0-C496-124D-BDCD-19D69E7173EA}" type="pres">
      <dgm:prSet presAssocID="{02146A28-ACF0-5C4E-B4EA-77B966DC804F}" presName="sibSpaceOne" presStyleCnt="0"/>
      <dgm:spPr/>
    </dgm:pt>
    <dgm:pt modelId="{49399E22-2FD6-5348-8F10-78981840DC60}" type="pres">
      <dgm:prSet presAssocID="{0E29B9CC-1717-7946-B912-FE3C07736ABF}" presName="vertOne" presStyleCnt="0"/>
      <dgm:spPr/>
    </dgm:pt>
    <dgm:pt modelId="{0CCD4C5D-8C70-CD4E-898C-5011A85F6326}" type="pres">
      <dgm:prSet presAssocID="{0E29B9CC-1717-7946-B912-FE3C07736ABF}" presName="txOne" presStyleLbl="node0" presStyleIdx="5" presStyleCnt="7">
        <dgm:presLayoutVars>
          <dgm:chPref val="3"/>
        </dgm:presLayoutVars>
      </dgm:prSet>
      <dgm:spPr/>
      <dgm:t>
        <a:bodyPr/>
        <a:lstStyle/>
        <a:p>
          <a:endParaRPr lang="en-US"/>
        </a:p>
      </dgm:t>
    </dgm:pt>
    <dgm:pt modelId="{8EFC2376-CCDE-E04B-97BC-BC47AD4BEE74}" type="pres">
      <dgm:prSet presAssocID="{0E29B9CC-1717-7946-B912-FE3C07736ABF}" presName="horzOne" presStyleCnt="0"/>
      <dgm:spPr/>
    </dgm:pt>
    <dgm:pt modelId="{9739FCFC-11F6-3D43-97F4-CCE095486BD1}" type="pres">
      <dgm:prSet presAssocID="{8C93B55A-5FD4-2C45-A6C2-128EFB06EF58}" presName="sibSpaceOne" presStyleCnt="0"/>
      <dgm:spPr/>
    </dgm:pt>
    <dgm:pt modelId="{9D0F93C0-7921-FC42-BF5E-802CAD2996EF}" type="pres">
      <dgm:prSet presAssocID="{6BEDF4F9-D1B8-414D-853D-B36F56CC9CA7}" presName="vertOne" presStyleCnt="0"/>
      <dgm:spPr/>
    </dgm:pt>
    <dgm:pt modelId="{BF179AE5-BD70-3146-BA4B-8F466410A423}" type="pres">
      <dgm:prSet presAssocID="{6BEDF4F9-D1B8-414D-853D-B36F56CC9CA7}" presName="txOne" presStyleLbl="node0" presStyleIdx="6" presStyleCnt="7">
        <dgm:presLayoutVars>
          <dgm:chPref val="3"/>
        </dgm:presLayoutVars>
      </dgm:prSet>
      <dgm:spPr/>
      <dgm:t>
        <a:bodyPr/>
        <a:lstStyle/>
        <a:p>
          <a:endParaRPr lang="en-US"/>
        </a:p>
      </dgm:t>
    </dgm:pt>
    <dgm:pt modelId="{C1AF28F3-D07B-7048-963A-41EAE49EA9C6}" type="pres">
      <dgm:prSet presAssocID="{6BEDF4F9-D1B8-414D-853D-B36F56CC9CA7}" presName="horzOne" presStyleCnt="0"/>
      <dgm:spPr/>
    </dgm:pt>
  </dgm:ptLst>
  <dgm:cxnLst>
    <dgm:cxn modelId="{B43AA64B-2990-A648-9BE3-E14DDF1505BA}" srcId="{2F8171FE-8D24-F642-9466-1951D257EACD}" destId="{9DF5E6BE-B522-F344-B1ED-6647359B2954}" srcOrd="2" destOrd="0" parTransId="{064550A8-C7E9-0C40-AF7B-15FEF016FFDC}" sibTransId="{858460F8-337C-6D4C-882B-3D6781FC0E80}"/>
    <dgm:cxn modelId="{BA5AA35A-A28B-A745-922F-B100ABD8B716}" type="presOf" srcId="{6BEDF4F9-D1B8-414D-853D-B36F56CC9CA7}" destId="{BF179AE5-BD70-3146-BA4B-8F466410A423}" srcOrd="0" destOrd="0" presId="urn:microsoft.com/office/officeart/2005/8/layout/hierarchy4"/>
    <dgm:cxn modelId="{20E8D788-B293-BC49-97E6-F7797B67DFBE}" srcId="{2F8171FE-8D24-F642-9466-1951D257EACD}" destId="{DA2634E3-A90C-2F4C-99A8-6B0450B7E27F}" srcOrd="1" destOrd="0" parTransId="{A623F4E5-A3F5-5A43-95CD-35A15953C32D}" sibTransId="{2762E304-2B27-BF46-9C7A-74A6D4B7F06D}"/>
    <dgm:cxn modelId="{2088E2C6-C481-484D-9A6F-29BD23D12E8F}" srcId="{2F8171FE-8D24-F642-9466-1951D257EACD}" destId="{78641175-691C-E746-9072-0C0473307001}" srcOrd="4" destOrd="0" parTransId="{EB9AB364-EB7A-1542-AEC4-749CE396551F}" sibTransId="{02146A28-ACF0-5C4E-B4EA-77B966DC804F}"/>
    <dgm:cxn modelId="{DEFDC6AC-BC6B-1340-AFCD-E9F57E78F516}" srcId="{2F8171FE-8D24-F642-9466-1951D257EACD}" destId="{0E29B9CC-1717-7946-B912-FE3C07736ABF}" srcOrd="5" destOrd="0" parTransId="{D398FB03-C3E0-D344-8671-16373485DF3D}" sibTransId="{8C93B55A-5FD4-2C45-A6C2-128EFB06EF58}"/>
    <dgm:cxn modelId="{83F4E24F-8FF4-6F43-AF98-7A93DD211296}" type="presOf" srcId="{78641175-691C-E746-9072-0C0473307001}" destId="{BF7621F4-3AD1-CA42-8194-314496640380}" srcOrd="0" destOrd="0" presId="urn:microsoft.com/office/officeart/2005/8/layout/hierarchy4"/>
    <dgm:cxn modelId="{C2BBD5BA-B083-6F46-9FFC-B6C8BDD28050}" type="presOf" srcId="{2F8171FE-8D24-F642-9466-1951D257EACD}" destId="{493C85C7-C294-B34C-92BE-72A24B7847C4}" srcOrd="0" destOrd="0" presId="urn:microsoft.com/office/officeart/2005/8/layout/hierarchy4"/>
    <dgm:cxn modelId="{8F26F29F-D3A0-C246-85D2-7269D4C83C58}" type="presOf" srcId="{9DF5E6BE-B522-F344-B1ED-6647359B2954}" destId="{A5083F35-DDDA-1942-8969-0D0132D8B5D3}" srcOrd="0" destOrd="0" presId="urn:microsoft.com/office/officeart/2005/8/layout/hierarchy4"/>
    <dgm:cxn modelId="{08DFAECB-F72E-4343-AFD5-0A7D75BBD449}" srcId="{2F8171FE-8D24-F642-9466-1951D257EACD}" destId="{6BEDF4F9-D1B8-414D-853D-B36F56CC9CA7}" srcOrd="6" destOrd="0" parTransId="{F8BBAA8F-B28C-C042-BEDC-EE06EA284519}" sibTransId="{B480B6EA-166F-234C-9255-26648CC5CD1F}"/>
    <dgm:cxn modelId="{507654A5-EB20-B545-8B5E-3C00F437CC02}" srcId="{2F8171FE-8D24-F642-9466-1951D257EACD}" destId="{2A986E1F-A9C9-1246-B115-35EC23659E6A}" srcOrd="0" destOrd="0" parTransId="{3FD2C284-4F23-4A4D-92B2-0DBEF6578A1B}" sibTransId="{3E84C19D-E417-9E43-9BAB-57D7976C301E}"/>
    <dgm:cxn modelId="{392C4252-CC6C-424B-8055-273B259F622D}" type="presOf" srcId="{DA2634E3-A90C-2F4C-99A8-6B0450B7E27F}" destId="{9E2FFC2C-0061-1D42-9BA7-235336036480}" srcOrd="0" destOrd="0" presId="urn:microsoft.com/office/officeart/2005/8/layout/hierarchy4"/>
    <dgm:cxn modelId="{BFB867D9-3A2A-4942-B617-A80D5892275A}" type="presOf" srcId="{0E29B9CC-1717-7946-B912-FE3C07736ABF}" destId="{0CCD4C5D-8C70-CD4E-898C-5011A85F6326}" srcOrd="0" destOrd="0" presId="urn:microsoft.com/office/officeart/2005/8/layout/hierarchy4"/>
    <dgm:cxn modelId="{3F138513-F6F8-5C4E-AC89-8C139439B1E4}" type="presOf" srcId="{C291A1D2-B843-E048-86C2-66793908B9F5}" destId="{A99B4929-E833-584A-AEF4-21CDE5454508}" srcOrd="0" destOrd="0" presId="urn:microsoft.com/office/officeart/2005/8/layout/hierarchy4"/>
    <dgm:cxn modelId="{FE355DF0-D9E9-2F4B-BA97-3BC9F970962D}" srcId="{2F8171FE-8D24-F642-9466-1951D257EACD}" destId="{C291A1D2-B843-E048-86C2-66793908B9F5}" srcOrd="3" destOrd="0" parTransId="{49D65AE4-6CFE-FC46-8803-884C6C116B2D}" sibTransId="{6DFB2D3A-2821-504B-B615-F53E09C3BAA6}"/>
    <dgm:cxn modelId="{432DD8B3-ED69-C64F-B0E2-A6738E811E6D}" type="presOf" srcId="{2A986E1F-A9C9-1246-B115-35EC23659E6A}" destId="{D9F86386-A004-DC4D-AB14-8621682B7563}" srcOrd="0" destOrd="0" presId="urn:microsoft.com/office/officeart/2005/8/layout/hierarchy4"/>
    <dgm:cxn modelId="{94DB37C7-A7B6-0945-9964-D49A2836BBF8}" type="presParOf" srcId="{493C85C7-C294-B34C-92BE-72A24B7847C4}" destId="{19A8FE4E-2FAF-EB4A-B48A-6D2D652D3F9B}" srcOrd="0" destOrd="0" presId="urn:microsoft.com/office/officeart/2005/8/layout/hierarchy4"/>
    <dgm:cxn modelId="{AF8EAAC4-ABBE-4441-9EBE-3EE7764B281C}" type="presParOf" srcId="{19A8FE4E-2FAF-EB4A-B48A-6D2D652D3F9B}" destId="{D9F86386-A004-DC4D-AB14-8621682B7563}" srcOrd="0" destOrd="0" presId="urn:microsoft.com/office/officeart/2005/8/layout/hierarchy4"/>
    <dgm:cxn modelId="{C8011B96-4C6C-6140-A832-3375BA1DA2AB}" type="presParOf" srcId="{19A8FE4E-2FAF-EB4A-B48A-6D2D652D3F9B}" destId="{51D98075-7648-1345-9DD0-5C60DCC9AD45}" srcOrd="1" destOrd="0" presId="urn:microsoft.com/office/officeart/2005/8/layout/hierarchy4"/>
    <dgm:cxn modelId="{B19F9117-00B1-3F4C-8AFE-AFBF88555B9C}" type="presParOf" srcId="{493C85C7-C294-B34C-92BE-72A24B7847C4}" destId="{6256AED0-165C-5043-9080-A71A6BD07AE3}" srcOrd="1" destOrd="0" presId="urn:microsoft.com/office/officeart/2005/8/layout/hierarchy4"/>
    <dgm:cxn modelId="{8F1A240F-5D6C-1E40-A0BE-AD02083495FA}" type="presParOf" srcId="{493C85C7-C294-B34C-92BE-72A24B7847C4}" destId="{521743FE-9D5F-D946-8482-BFFB3CF506CE}" srcOrd="2" destOrd="0" presId="urn:microsoft.com/office/officeart/2005/8/layout/hierarchy4"/>
    <dgm:cxn modelId="{C5BAB490-BE8F-0146-96C7-D6349D570357}" type="presParOf" srcId="{521743FE-9D5F-D946-8482-BFFB3CF506CE}" destId="{9E2FFC2C-0061-1D42-9BA7-235336036480}" srcOrd="0" destOrd="0" presId="urn:microsoft.com/office/officeart/2005/8/layout/hierarchy4"/>
    <dgm:cxn modelId="{6F48B177-1244-1C40-B6BD-DCBDE36F4E5F}" type="presParOf" srcId="{521743FE-9D5F-D946-8482-BFFB3CF506CE}" destId="{5156ECA5-8DAC-9341-8FFF-D047D999DA50}" srcOrd="1" destOrd="0" presId="urn:microsoft.com/office/officeart/2005/8/layout/hierarchy4"/>
    <dgm:cxn modelId="{5B1874FE-D5F0-1F4A-B94F-A31AC7E6A783}" type="presParOf" srcId="{493C85C7-C294-B34C-92BE-72A24B7847C4}" destId="{CAFC20BB-0B96-BD4D-8871-C886B913CB20}" srcOrd="3" destOrd="0" presId="urn:microsoft.com/office/officeart/2005/8/layout/hierarchy4"/>
    <dgm:cxn modelId="{4A912CBC-9FFF-4340-8246-52C925403F24}" type="presParOf" srcId="{493C85C7-C294-B34C-92BE-72A24B7847C4}" destId="{E4A7C6D4-6848-F844-B1C0-F0EC8F017637}" srcOrd="4" destOrd="0" presId="urn:microsoft.com/office/officeart/2005/8/layout/hierarchy4"/>
    <dgm:cxn modelId="{240B1CAE-6316-0A47-BFE8-C56B4A77FE39}" type="presParOf" srcId="{E4A7C6D4-6848-F844-B1C0-F0EC8F017637}" destId="{A5083F35-DDDA-1942-8969-0D0132D8B5D3}" srcOrd="0" destOrd="0" presId="urn:microsoft.com/office/officeart/2005/8/layout/hierarchy4"/>
    <dgm:cxn modelId="{94362422-ED0C-2C48-92E3-8CE980D59375}" type="presParOf" srcId="{E4A7C6D4-6848-F844-B1C0-F0EC8F017637}" destId="{3B9EA800-BB7E-5141-BA7E-C9179B3785B0}" srcOrd="1" destOrd="0" presId="urn:microsoft.com/office/officeart/2005/8/layout/hierarchy4"/>
    <dgm:cxn modelId="{951BE7A5-ADFE-2A4B-AF18-E4658213C6C5}" type="presParOf" srcId="{493C85C7-C294-B34C-92BE-72A24B7847C4}" destId="{8587D354-85C6-B94F-8B58-44A92A7E92B7}" srcOrd="5" destOrd="0" presId="urn:microsoft.com/office/officeart/2005/8/layout/hierarchy4"/>
    <dgm:cxn modelId="{0AA467A4-DEFF-3147-8001-B01338B9E953}" type="presParOf" srcId="{493C85C7-C294-B34C-92BE-72A24B7847C4}" destId="{15668573-2C40-7843-92BF-7FD97DEE2AF2}" srcOrd="6" destOrd="0" presId="urn:microsoft.com/office/officeart/2005/8/layout/hierarchy4"/>
    <dgm:cxn modelId="{F0BAB149-1047-B74F-99E5-BADF33392C73}" type="presParOf" srcId="{15668573-2C40-7843-92BF-7FD97DEE2AF2}" destId="{A99B4929-E833-584A-AEF4-21CDE5454508}" srcOrd="0" destOrd="0" presId="urn:microsoft.com/office/officeart/2005/8/layout/hierarchy4"/>
    <dgm:cxn modelId="{5C03F9FB-6BB9-0B48-8798-3D13DF1AC4B9}" type="presParOf" srcId="{15668573-2C40-7843-92BF-7FD97DEE2AF2}" destId="{06AFBC04-E595-974A-9B32-899B0639CE38}" srcOrd="1" destOrd="0" presId="urn:microsoft.com/office/officeart/2005/8/layout/hierarchy4"/>
    <dgm:cxn modelId="{1C17A3D2-C76C-BC45-B9E4-C260916456B8}" type="presParOf" srcId="{493C85C7-C294-B34C-92BE-72A24B7847C4}" destId="{26F55F38-CEE5-2541-967D-CADA25CDD157}" srcOrd="7" destOrd="0" presId="urn:microsoft.com/office/officeart/2005/8/layout/hierarchy4"/>
    <dgm:cxn modelId="{1DD24073-A7AF-6B47-9589-2DBB4A974C23}" type="presParOf" srcId="{493C85C7-C294-B34C-92BE-72A24B7847C4}" destId="{AC22D793-35D9-3E47-BFD9-D2A4F550F776}" srcOrd="8" destOrd="0" presId="urn:microsoft.com/office/officeart/2005/8/layout/hierarchy4"/>
    <dgm:cxn modelId="{AFA60741-F024-AC42-8CCD-D3BAEEC320B8}" type="presParOf" srcId="{AC22D793-35D9-3E47-BFD9-D2A4F550F776}" destId="{BF7621F4-3AD1-CA42-8194-314496640380}" srcOrd="0" destOrd="0" presId="urn:microsoft.com/office/officeart/2005/8/layout/hierarchy4"/>
    <dgm:cxn modelId="{858FC011-6CBD-7448-B9C6-D9437DFD455C}" type="presParOf" srcId="{AC22D793-35D9-3E47-BFD9-D2A4F550F776}" destId="{B8A5D8E9-8A8D-9E43-B5B0-222BE0A44683}" srcOrd="1" destOrd="0" presId="urn:microsoft.com/office/officeart/2005/8/layout/hierarchy4"/>
    <dgm:cxn modelId="{E59BE18F-E621-4B4F-A1B1-1A96FC842B19}" type="presParOf" srcId="{493C85C7-C294-B34C-92BE-72A24B7847C4}" destId="{56DAF7D0-C496-124D-BDCD-19D69E7173EA}" srcOrd="9" destOrd="0" presId="urn:microsoft.com/office/officeart/2005/8/layout/hierarchy4"/>
    <dgm:cxn modelId="{4F9EA5CB-6BB7-DC42-8E2E-6FDD6474490C}" type="presParOf" srcId="{493C85C7-C294-B34C-92BE-72A24B7847C4}" destId="{49399E22-2FD6-5348-8F10-78981840DC60}" srcOrd="10" destOrd="0" presId="urn:microsoft.com/office/officeart/2005/8/layout/hierarchy4"/>
    <dgm:cxn modelId="{00127B00-A59C-7A4B-99E8-8FA0A1F0D200}" type="presParOf" srcId="{49399E22-2FD6-5348-8F10-78981840DC60}" destId="{0CCD4C5D-8C70-CD4E-898C-5011A85F6326}" srcOrd="0" destOrd="0" presId="urn:microsoft.com/office/officeart/2005/8/layout/hierarchy4"/>
    <dgm:cxn modelId="{A990CE53-9A46-FB45-82AB-EC254B846AA1}" type="presParOf" srcId="{49399E22-2FD6-5348-8F10-78981840DC60}" destId="{8EFC2376-CCDE-E04B-97BC-BC47AD4BEE74}" srcOrd="1" destOrd="0" presId="urn:microsoft.com/office/officeart/2005/8/layout/hierarchy4"/>
    <dgm:cxn modelId="{39956948-0ACB-A54F-BBC7-D7C315305C38}" type="presParOf" srcId="{493C85C7-C294-B34C-92BE-72A24B7847C4}" destId="{9739FCFC-11F6-3D43-97F4-CCE095486BD1}" srcOrd="11" destOrd="0" presId="urn:microsoft.com/office/officeart/2005/8/layout/hierarchy4"/>
    <dgm:cxn modelId="{0D77F007-9475-C340-8E77-24B674CB9DE0}" type="presParOf" srcId="{493C85C7-C294-B34C-92BE-72A24B7847C4}" destId="{9D0F93C0-7921-FC42-BF5E-802CAD2996EF}" srcOrd="12" destOrd="0" presId="urn:microsoft.com/office/officeart/2005/8/layout/hierarchy4"/>
    <dgm:cxn modelId="{A3F8FE25-DA67-C948-8294-20DCECDE65C8}" type="presParOf" srcId="{9D0F93C0-7921-FC42-BF5E-802CAD2996EF}" destId="{BF179AE5-BD70-3146-BA4B-8F466410A423}" srcOrd="0" destOrd="0" presId="urn:microsoft.com/office/officeart/2005/8/layout/hierarchy4"/>
    <dgm:cxn modelId="{937FDA3B-BA74-B24D-BD2B-9665EA50E14C}" type="presParOf" srcId="{9D0F93C0-7921-FC42-BF5E-802CAD2996EF}" destId="{C1AF28F3-D07B-7048-963A-41EAE49EA9C6}"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CFFDD-DBAC-584E-9573-5F1AE0A33FAE}">
      <dsp:nvSpPr>
        <dsp:cNvPr id="0" name=""/>
        <dsp:cNvSpPr/>
      </dsp:nvSpPr>
      <dsp:spPr>
        <a:xfrm>
          <a:off x="0" y="72227"/>
          <a:ext cx="8839200" cy="134072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9th Training Cohort for the Criminal Justice System in the </a:t>
          </a:r>
          <a:r>
            <a:rPr lang="en-US" sz="2400" b="1" kern="1200" dirty="0"/>
            <a:t>Philippines</a:t>
          </a:r>
        </a:p>
      </dsp:txBody>
      <dsp:txXfrm>
        <a:off x="65449" y="137676"/>
        <a:ext cx="8708302" cy="1209826"/>
      </dsp:txXfrm>
    </dsp:sp>
    <dsp:sp modelId="{FD3F6D0A-3686-214D-BC98-B45FA5A8C897}">
      <dsp:nvSpPr>
        <dsp:cNvPr id="0" name=""/>
        <dsp:cNvSpPr/>
      </dsp:nvSpPr>
      <dsp:spPr>
        <a:xfrm>
          <a:off x="0" y="1482071"/>
          <a:ext cx="8839200" cy="134072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Regional TOT on CHILD Curriculum for 32 Master Trainers</a:t>
          </a:r>
        </a:p>
      </dsp:txBody>
      <dsp:txXfrm>
        <a:off x="65449" y="1547520"/>
        <a:ext cx="8708302" cy="1209826"/>
      </dsp:txXfrm>
    </dsp:sp>
    <dsp:sp modelId="{01EAA1A5-D542-4E4B-8343-46E0E1773F3E}">
      <dsp:nvSpPr>
        <dsp:cNvPr id="0" name=""/>
        <dsp:cNvSpPr/>
      </dsp:nvSpPr>
      <dsp:spPr>
        <a:xfrm>
          <a:off x="0" y="2891915"/>
          <a:ext cx="8839200" cy="134072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Training of </a:t>
          </a:r>
          <a:r>
            <a:rPr lang="en-US" sz="2400" b="1" kern="1200" dirty="0"/>
            <a:t>Maldives</a:t>
          </a:r>
          <a:r>
            <a:rPr lang="en-US" sz="2400" kern="1200" dirty="0"/>
            <a:t> – National Drug Agency counselors on ASI</a:t>
          </a:r>
        </a:p>
      </dsp:txBody>
      <dsp:txXfrm>
        <a:off x="65449" y="2957364"/>
        <a:ext cx="8708302" cy="1209826"/>
      </dsp:txXfrm>
    </dsp:sp>
    <dsp:sp modelId="{8E1104FF-C9C4-B644-A5BF-7407E69DD819}">
      <dsp:nvSpPr>
        <dsp:cNvPr id="0" name=""/>
        <dsp:cNvSpPr/>
      </dsp:nvSpPr>
      <dsp:spPr>
        <a:xfrm>
          <a:off x="0" y="4301760"/>
          <a:ext cx="8839200" cy="134072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PDE training for 155 participants from  17 provinces in </a:t>
          </a:r>
          <a:r>
            <a:rPr lang="en-US" sz="2400" b="1" kern="1200" dirty="0"/>
            <a:t>Afghanistan</a:t>
          </a:r>
          <a:r>
            <a:rPr lang="en-US" sz="2400" kern="1200" dirty="0"/>
            <a:t> increasing DAP’s presence to 29 provinces</a:t>
          </a:r>
        </a:p>
      </dsp:txBody>
      <dsp:txXfrm>
        <a:off x="65449" y="4367209"/>
        <a:ext cx="8708302" cy="1209826"/>
      </dsp:txXfrm>
    </dsp:sp>
    <dsp:sp modelId="{7096A707-86F2-5F4F-BCDD-5D6ABB409275}">
      <dsp:nvSpPr>
        <dsp:cNvPr id="0" name=""/>
        <dsp:cNvSpPr/>
      </dsp:nvSpPr>
      <dsp:spPr>
        <a:xfrm>
          <a:off x="0" y="5711604"/>
          <a:ext cx="8839200" cy="134072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149 treatment practitioners trained from 5 countries (</a:t>
          </a:r>
          <a:r>
            <a:rPr lang="en-US" sz="2400" b="1" kern="1200" dirty="0"/>
            <a:t>Cameroon, Egypt, Kenya, Seychelles, Tunisia</a:t>
          </a:r>
          <a:r>
            <a:rPr lang="en-US" sz="2400" kern="1200" dirty="0"/>
            <a:t>) in Africa increasing DAP’s presence to 22 countries </a:t>
          </a:r>
        </a:p>
      </dsp:txBody>
      <dsp:txXfrm>
        <a:off x="65449" y="5777053"/>
        <a:ext cx="8708302" cy="1209826"/>
      </dsp:txXfrm>
    </dsp:sp>
    <dsp:sp modelId="{78727E38-8860-674B-9FB0-FB8CB5CCE7E8}">
      <dsp:nvSpPr>
        <dsp:cNvPr id="0" name=""/>
        <dsp:cNvSpPr/>
      </dsp:nvSpPr>
      <dsp:spPr>
        <a:xfrm>
          <a:off x="0" y="7121448"/>
          <a:ext cx="8839200" cy="134072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299 participants from 5 countries (</a:t>
          </a:r>
          <a:r>
            <a:rPr lang="en-US" sz="2400" b="1" kern="1200" dirty="0"/>
            <a:t>Bahamas, </a:t>
          </a:r>
          <a:r>
            <a:rPr lang="en-US" sz="2400" b="1" kern="1200" dirty="0" err="1"/>
            <a:t>Chilé</a:t>
          </a:r>
          <a:r>
            <a:rPr lang="en-US" sz="2400" b="1" kern="1200" dirty="0"/>
            <a:t>, Ecuador, Mexico &amp; Panama</a:t>
          </a:r>
          <a:r>
            <a:rPr lang="en-US" sz="2400" kern="1200" dirty="0"/>
            <a:t>) in Latin America</a:t>
          </a:r>
        </a:p>
      </dsp:txBody>
      <dsp:txXfrm>
        <a:off x="65449" y="7186897"/>
        <a:ext cx="8708302" cy="1209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DF287-A386-7446-85DC-6333B5FF0168}">
      <dsp:nvSpPr>
        <dsp:cNvPr id="0" name=""/>
        <dsp:cNvSpPr/>
      </dsp:nvSpPr>
      <dsp:spPr>
        <a:xfrm>
          <a:off x="431839" y="1603"/>
          <a:ext cx="4159225" cy="24955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Format</a:t>
          </a:r>
        </a:p>
      </dsp:txBody>
      <dsp:txXfrm>
        <a:off x="431839" y="1603"/>
        <a:ext cx="4159225" cy="2495535"/>
      </dsp:txXfrm>
    </dsp:sp>
    <dsp:sp modelId="{F09075F4-CAF1-A041-A4DB-87A66212E955}">
      <dsp:nvSpPr>
        <dsp:cNvPr id="0" name=""/>
        <dsp:cNvSpPr/>
      </dsp:nvSpPr>
      <dsp:spPr>
        <a:xfrm>
          <a:off x="5006987" y="1603"/>
          <a:ext cx="4159225" cy="24955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Time</a:t>
          </a:r>
        </a:p>
      </dsp:txBody>
      <dsp:txXfrm>
        <a:off x="5006987" y="1603"/>
        <a:ext cx="4159225" cy="2495535"/>
      </dsp:txXfrm>
    </dsp:sp>
    <dsp:sp modelId="{C8B444C8-96E0-B945-9D84-EB1049183938}">
      <dsp:nvSpPr>
        <dsp:cNvPr id="0" name=""/>
        <dsp:cNvSpPr/>
      </dsp:nvSpPr>
      <dsp:spPr>
        <a:xfrm>
          <a:off x="9582135" y="1603"/>
          <a:ext cx="4159225" cy="249553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Engagement</a:t>
          </a:r>
        </a:p>
      </dsp:txBody>
      <dsp:txXfrm>
        <a:off x="9582135" y="1603"/>
        <a:ext cx="4159225" cy="2495535"/>
      </dsp:txXfrm>
    </dsp:sp>
    <dsp:sp modelId="{FCED0CEC-B80F-314F-A219-97BA3DDFFA2B}">
      <dsp:nvSpPr>
        <dsp:cNvPr id="0" name=""/>
        <dsp:cNvSpPr/>
      </dsp:nvSpPr>
      <dsp:spPr>
        <a:xfrm>
          <a:off x="2719413" y="2913061"/>
          <a:ext cx="4159225" cy="249553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Group size</a:t>
          </a:r>
        </a:p>
      </dsp:txBody>
      <dsp:txXfrm>
        <a:off x="2719413" y="2913061"/>
        <a:ext cx="4159225" cy="2495535"/>
      </dsp:txXfrm>
    </dsp:sp>
    <dsp:sp modelId="{8D04261B-B247-7F49-8823-2C80448483A6}">
      <dsp:nvSpPr>
        <dsp:cNvPr id="0" name=""/>
        <dsp:cNvSpPr/>
      </dsp:nvSpPr>
      <dsp:spPr>
        <a:xfrm>
          <a:off x="7294561" y="2913061"/>
          <a:ext cx="4159225" cy="249553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Adult-learner approach</a:t>
          </a:r>
        </a:p>
      </dsp:txBody>
      <dsp:txXfrm>
        <a:off x="7294561" y="2913061"/>
        <a:ext cx="4159225" cy="2495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71A81-DED3-1843-9418-27FDD85379D3}">
      <dsp:nvSpPr>
        <dsp:cNvPr id="0" name=""/>
        <dsp:cNvSpPr/>
      </dsp:nvSpPr>
      <dsp:spPr>
        <a:xfrm>
          <a:off x="54" y="40694"/>
          <a:ext cx="5234247" cy="9504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Opportunities</a:t>
          </a:r>
        </a:p>
      </dsp:txBody>
      <dsp:txXfrm>
        <a:off x="54" y="40694"/>
        <a:ext cx="5234247" cy="950400"/>
      </dsp:txXfrm>
    </dsp:sp>
    <dsp:sp modelId="{57BB76E0-40B3-A34E-AF9C-D1A197BC5299}">
      <dsp:nvSpPr>
        <dsp:cNvPr id="0" name=""/>
        <dsp:cNvSpPr/>
      </dsp:nvSpPr>
      <dsp:spPr>
        <a:xfrm>
          <a:off x="54" y="991094"/>
          <a:ext cx="5234247" cy="597861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Linkages and collaborations</a:t>
          </a:r>
        </a:p>
        <a:p>
          <a:pPr marL="285750" lvl="1" indent="-285750" algn="l" defTabSz="1466850">
            <a:lnSpc>
              <a:spcPct val="90000"/>
            </a:lnSpc>
            <a:spcBef>
              <a:spcPct val="0"/>
            </a:spcBef>
            <a:spcAft>
              <a:spcPct val="15000"/>
            </a:spcAft>
            <a:buChar char="•"/>
          </a:pPr>
          <a:r>
            <a:rPr lang="en-US" sz="3300" kern="1200" dirty="0"/>
            <a:t>Active partnerships with the LGUs and community networks</a:t>
          </a:r>
        </a:p>
        <a:p>
          <a:pPr marL="285750" lvl="1" indent="-285750" algn="l" defTabSz="1466850">
            <a:lnSpc>
              <a:spcPct val="90000"/>
            </a:lnSpc>
            <a:spcBef>
              <a:spcPct val="0"/>
            </a:spcBef>
            <a:spcAft>
              <a:spcPct val="15000"/>
            </a:spcAft>
            <a:buChar char="•"/>
          </a:pPr>
          <a:r>
            <a:rPr lang="en-US" sz="3300" kern="1200" dirty="0"/>
            <a:t>Virtual Services : Screening, </a:t>
          </a:r>
          <a:r>
            <a:rPr lang="en-US" sz="3300" kern="1200" dirty="0" err="1"/>
            <a:t>Psychoeducation</a:t>
          </a:r>
          <a:r>
            <a:rPr lang="en-US" sz="3300" kern="1200" dirty="0"/>
            <a:t>, Referral to services </a:t>
          </a:r>
        </a:p>
        <a:p>
          <a:pPr marL="285750" lvl="1" indent="-285750" algn="l" defTabSz="1466850">
            <a:lnSpc>
              <a:spcPct val="90000"/>
            </a:lnSpc>
            <a:spcBef>
              <a:spcPct val="0"/>
            </a:spcBef>
            <a:spcAft>
              <a:spcPct val="15000"/>
            </a:spcAft>
            <a:buChar char="•"/>
          </a:pPr>
          <a:r>
            <a:rPr lang="en-US" sz="3300" kern="1200" dirty="0"/>
            <a:t>“Call &amp; Text” resources </a:t>
          </a:r>
        </a:p>
        <a:p>
          <a:pPr marL="285750" lvl="1" indent="-285750" algn="l" defTabSz="1466850">
            <a:lnSpc>
              <a:spcPct val="90000"/>
            </a:lnSpc>
            <a:spcBef>
              <a:spcPct val="0"/>
            </a:spcBef>
            <a:spcAft>
              <a:spcPct val="15000"/>
            </a:spcAft>
            <a:buChar char="•"/>
          </a:pPr>
          <a:endParaRPr lang="en-US" sz="3300" kern="1200" dirty="0"/>
        </a:p>
      </dsp:txBody>
      <dsp:txXfrm>
        <a:off x="54" y="991094"/>
        <a:ext cx="5234247" cy="5978610"/>
      </dsp:txXfrm>
    </dsp:sp>
    <dsp:sp modelId="{3A1840E7-2570-5148-917B-7DD1BBC8E31C}">
      <dsp:nvSpPr>
        <dsp:cNvPr id="0" name=""/>
        <dsp:cNvSpPr/>
      </dsp:nvSpPr>
      <dsp:spPr>
        <a:xfrm>
          <a:off x="5967097" y="40694"/>
          <a:ext cx="5234247" cy="9504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Challenges</a:t>
          </a:r>
        </a:p>
      </dsp:txBody>
      <dsp:txXfrm>
        <a:off x="5967097" y="40694"/>
        <a:ext cx="5234247" cy="950400"/>
      </dsp:txXfrm>
    </dsp:sp>
    <dsp:sp modelId="{3F4B4674-98A1-3046-BEAA-7CA8A40D56AE}">
      <dsp:nvSpPr>
        <dsp:cNvPr id="0" name=""/>
        <dsp:cNvSpPr/>
      </dsp:nvSpPr>
      <dsp:spPr>
        <a:xfrm>
          <a:off x="5967097" y="991094"/>
          <a:ext cx="5234247" cy="597861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Implementation designed for face to face format</a:t>
          </a:r>
        </a:p>
        <a:p>
          <a:pPr marL="285750" lvl="1" indent="-285750" algn="l" defTabSz="1466850">
            <a:lnSpc>
              <a:spcPct val="90000"/>
            </a:lnSpc>
            <a:spcBef>
              <a:spcPct val="0"/>
            </a:spcBef>
            <a:spcAft>
              <a:spcPct val="15000"/>
            </a:spcAft>
            <a:buChar char="•"/>
          </a:pPr>
          <a:r>
            <a:rPr lang="en-US" sz="3300" kern="1200" dirty="0"/>
            <a:t>Travel restrictions</a:t>
          </a:r>
        </a:p>
        <a:p>
          <a:pPr marL="285750" lvl="1" indent="-285750" algn="l" defTabSz="1466850">
            <a:lnSpc>
              <a:spcPct val="90000"/>
            </a:lnSpc>
            <a:spcBef>
              <a:spcPct val="0"/>
            </a:spcBef>
            <a:spcAft>
              <a:spcPct val="15000"/>
            </a:spcAft>
            <a:buChar char="•"/>
          </a:pPr>
          <a:r>
            <a:rPr lang="en-US" sz="3300" kern="1200" dirty="0"/>
            <a:t>Threats to health safety </a:t>
          </a:r>
        </a:p>
        <a:p>
          <a:pPr marL="285750" lvl="1" indent="-285750" algn="l" defTabSz="1466850">
            <a:lnSpc>
              <a:spcPct val="90000"/>
            </a:lnSpc>
            <a:spcBef>
              <a:spcPct val="0"/>
            </a:spcBef>
            <a:spcAft>
              <a:spcPct val="15000"/>
            </a:spcAft>
            <a:buChar char="•"/>
          </a:pPr>
          <a:r>
            <a:rPr lang="en-US" sz="3300" kern="1200" dirty="0"/>
            <a:t>Internet connectivity</a:t>
          </a:r>
        </a:p>
        <a:p>
          <a:pPr marL="285750" lvl="1" indent="-285750" algn="l" defTabSz="1466850">
            <a:lnSpc>
              <a:spcPct val="90000"/>
            </a:lnSpc>
            <a:spcBef>
              <a:spcPct val="0"/>
            </a:spcBef>
            <a:spcAft>
              <a:spcPct val="15000"/>
            </a:spcAft>
            <a:buChar char="•"/>
          </a:pPr>
          <a:r>
            <a:rPr lang="en-US" sz="3300" kern="1200" dirty="0"/>
            <a:t>Community quarantine restrictions</a:t>
          </a:r>
        </a:p>
        <a:p>
          <a:pPr marL="285750" lvl="1" indent="-285750" algn="l" defTabSz="1466850">
            <a:lnSpc>
              <a:spcPct val="90000"/>
            </a:lnSpc>
            <a:spcBef>
              <a:spcPct val="0"/>
            </a:spcBef>
            <a:spcAft>
              <a:spcPct val="15000"/>
            </a:spcAft>
            <a:buChar char="•"/>
          </a:pPr>
          <a:r>
            <a:rPr lang="en-US" sz="3300" kern="1200" dirty="0"/>
            <a:t>COVID-19 health risks</a:t>
          </a:r>
        </a:p>
      </dsp:txBody>
      <dsp:txXfrm>
        <a:off x="5967097" y="991094"/>
        <a:ext cx="5234247" cy="59786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86386-A004-DC4D-AB14-8621682B7563}">
      <dsp:nvSpPr>
        <dsp:cNvPr id="0" name=""/>
        <dsp:cNvSpPr/>
      </dsp:nvSpPr>
      <dsp:spPr>
        <a:xfrm>
          <a:off x="7605" y="0"/>
          <a:ext cx="1986836" cy="2575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Pilot training of Recovery Curriculum: PEER/ALLIES, Mentorship, Masculinities, Advocacy Curriculum</a:t>
          </a:r>
        </a:p>
      </dsp:txBody>
      <dsp:txXfrm>
        <a:off x="65797" y="58192"/>
        <a:ext cx="1870452" cy="2459406"/>
      </dsp:txXfrm>
    </dsp:sp>
    <dsp:sp modelId="{9E2FFC2C-0061-1D42-9BA7-235336036480}">
      <dsp:nvSpPr>
        <dsp:cNvPr id="0" name=""/>
        <dsp:cNvSpPr/>
      </dsp:nvSpPr>
      <dsp:spPr>
        <a:xfrm>
          <a:off x="2328230" y="0"/>
          <a:ext cx="1986836" cy="2575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Revision of Youth Curriculum</a:t>
          </a:r>
        </a:p>
      </dsp:txBody>
      <dsp:txXfrm>
        <a:off x="2386422" y="58192"/>
        <a:ext cx="1870452" cy="2459406"/>
      </dsp:txXfrm>
    </dsp:sp>
    <dsp:sp modelId="{A5083F35-DDDA-1942-8969-0D0132D8B5D3}">
      <dsp:nvSpPr>
        <dsp:cNvPr id="0" name=""/>
        <dsp:cNvSpPr/>
      </dsp:nvSpPr>
      <dsp:spPr>
        <a:xfrm>
          <a:off x="4648856" y="0"/>
          <a:ext cx="1986836" cy="2575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Updating of UTC Series</a:t>
          </a:r>
        </a:p>
        <a:p>
          <a:pPr marL="0" lvl="0" indent="0" algn="ctr" defTabSz="977900" rtl="0">
            <a:lnSpc>
              <a:spcPct val="90000"/>
            </a:lnSpc>
            <a:spcBef>
              <a:spcPct val="0"/>
            </a:spcBef>
            <a:spcAft>
              <a:spcPct val="35000"/>
            </a:spcAft>
            <a:buNone/>
          </a:pPr>
          <a:r>
            <a:rPr lang="en-US" sz="2200" kern="1200" dirty="0"/>
            <a:t>(Basic and Advanced)</a:t>
          </a:r>
        </a:p>
      </dsp:txBody>
      <dsp:txXfrm>
        <a:off x="4707048" y="58192"/>
        <a:ext cx="1870452" cy="2459406"/>
      </dsp:txXfrm>
    </dsp:sp>
    <dsp:sp modelId="{A99B4929-E833-584A-AEF4-21CDE5454508}">
      <dsp:nvSpPr>
        <dsp:cNvPr id="0" name=""/>
        <dsp:cNvSpPr/>
      </dsp:nvSpPr>
      <dsp:spPr>
        <a:xfrm>
          <a:off x="6969481" y="0"/>
          <a:ext cx="1986836" cy="2575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Integration of ICAP credential and ODIC </a:t>
          </a:r>
          <a:r>
            <a:rPr lang="en-US" sz="2200" kern="1200" dirty="0" err="1"/>
            <a:t>programme</a:t>
          </a:r>
          <a:r>
            <a:rPr lang="en-US" sz="2200" kern="1200" dirty="0"/>
            <a:t> into national framework in Indonesia</a:t>
          </a:r>
        </a:p>
      </dsp:txBody>
      <dsp:txXfrm>
        <a:off x="7027673" y="58192"/>
        <a:ext cx="1870452" cy="2459406"/>
      </dsp:txXfrm>
    </dsp:sp>
    <dsp:sp modelId="{BF7621F4-3AD1-CA42-8194-314496640380}">
      <dsp:nvSpPr>
        <dsp:cNvPr id="0" name=""/>
        <dsp:cNvSpPr/>
      </dsp:nvSpPr>
      <dsp:spPr>
        <a:xfrm>
          <a:off x="9290107" y="0"/>
          <a:ext cx="1986836" cy="2575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800-item Test bank for UTC – Basic</a:t>
          </a:r>
        </a:p>
      </dsp:txBody>
      <dsp:txXfrm>
        <a:off x="9348299" y="58192"/>
        <a:ext cx="1870452" cy="2459406"/>
      </dsp:txXfrm>
    </dsp:sp>
    <dsp:sp modelId="{0CCD4C5D-8C70-CD4E-898C-5011A85F6326}">
      <dsp:nvSpPr>
        <dsp:cNvPr id="0" name=""/>
        <dsp:cNvSpPr/>
      </dsp:nvSpPr>
      <dsp:spPr>
        <a:xfrm>
          <a:off x="11610732" y="0"/>
          <a:ext cx="1986836" cy="2575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Translation of Universal Curricula into </a:t>
          </a:r>
          <a:r>
            <a:rPr lang="en-US" sz="2200" kern="1200" dirty="0" err="1"/>
            <a:t>Bahasa</a:t>
          </a:r>
          <a:r>
            <a:rPr lang="en-US" sz="2200" kern="1200" dirty="0"/>
            <a:t> Indonesia, French, Dari and Pashtu</a:t>
          </a:r>
        </a:p>
      </dsp:txBody>
      <dsp:txXfrm>
        <a:off x="11668924" y="58192"/>
        <a:ext cx="1870452" cy="2459406"/>
      </dsp:txXfrm>
    </dsp:sp>
    <dsp:sp modelId="{BF179AE5-BD70-3146-BA4B-8F466410A423}">
      <dsp:nvSpPr>
        <dsp:cNvPr id="0" name=""/>
        <dsp:cNvSpPr/>
      </dsp:nvSpPr>
      <dsp:spPr>
        <a:xfrm>
          <a:off x="13931357" y="0"/>
          <a:ext cx="1986836" cy="25757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Evaluation of CHILD Curriculum </a:t>
          </a:r>
        </a:p>
      </dsp:txBody>
      <dsp:txXfrm>
        <a:off x="13989549" y="58192"/>
        <a:ext cx="1870452" cy="24594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DCF790-B9FE-2D41-8944-251A066008CA}" type="datetimeFigureOut">
              <a:rPr lang="en-US" smtClean="0"/>
              <a:pPr/>
              <a:t>1/28/2021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4F6B02-8437-3546-923A-1C61EB400867}" type="slidenum">
              <a:rPr lang="en-US" smtClean="0"/>
              <a:pPr/>
              <a:t>‹#›</a:t>
            </a:fld>
            <a:endParaRPr lang="en-US"/>
          </a:p>
        </p:txBody>
      </p:sp>
    </p:spTree>
    <p:extLst>
      <p:ext uri="{BB962C8B-B14F-4D97-AF65-F5344CB8AC3E}">
        <p14:creationId xmlns:p14="http://schemas.microsoft.com/office/powerpoint/2010/main" xmlns="" val="33490890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To all</a:t>
            </a:r>
            <a:r>
              <a:rPr lang="en-US" sz="1400" baseline="0" dirty="0"/>
              <a:t> corners of the world, good morning, good afternoon and good evening! I am pleased be here to connect with my fellow Filipinos and our friends from across the globe. I feel privileged to share The Colombo Plan- Drug Advisory </a:t>
            </a:r>
            <a:r>
              <a:rPr lang="en-US" sz="1400" baseline="0" dirty="0" err="1"/>
              <a:t>Programme’s</a:t>
            </a:r>
            <a:r>
              <a:rPr lang="en-US" sz="1400" baseline="0" dirty="0"/>
              <a:t> Emerging Realities in Prevention, Treatment and Recovery. And be among our distinguished plenary speakers, </a:t>
            </a:r>
            <a:r>
              <a:rPr lang="en-US" sz="1400" kern="1200" dirty="0">
                <a:solidFill>
                  <a:schemeClr val="tx1"/>
                </a:solidFill>
                <a:effectLst/>
                <a:latin typeface="+mn-lt"/>
                <a:ea typeface="+mn-ea"/>
                <a:cs typeface="+mn-cs"/>
              </a:rPr>
              <a:t>Giovanna </a:t>
            </a:r>
            <a:r>
              <a:rPr lang="en-US" sz="1400" kern="1200" dirty="0" err="1">
                <a:solidFill>
                  <a:schemeClr val="tx1"/>
                </a:solidFill>
                <a:effectLst/>
                <a:latin typeface="+mn-lt"/>
                <a:ea typeface="+mn-ea"/>
                <a:cs typeface="+mn-cs"/>
              </a:rPr>
              <a:t>Campell</a:t>
            </a:r>
            <a:r>
              <a:rPr lang="en-US" sz="1400" kern="1200" baseline="0" dirty="0" err="1">
                <a:solidFill>
                  <a:schemeClr val="tx1"/>
                </a:solidFill>
                <a:effectLst/>
                <a:latin typeface="+mn-lt"/>
                <a:ea typeface="+mn-ea"/>
                <a:cs typeface="+mn-cs"/>
              </a:rPr>
              <a:t>o</a:t>
            </a:r>
            <a:r>
              <a:rPr lang="en-US" sz="1400" kern="1200" baseline="0" dirty="0">
                <a:solidFill>
                  <a:schemeClr val="tx1"/>
                </a:solidFill>
                <a:effectLst/>
                <a:latin typeface="+mn-lt"/>
                <a:ea typeface="+mn-ea"/>
                <a:cs typeface="+mn-cs"/>
              </a:rPr>
              <a:t> from the</a:t>
            </a:r>
            <a:r>
              <a:rPr lang="en-US" sz="1400" kern="1200" dirty="0">
                <a:solidFill>
                  <a:schemeClr val="tx1"/>
                </a:solidFill>
                <a:effectLst/>
                <a:latin typeface="+mn-lt"/>
                <a:ea typeface="+mn-ea"/>
                <a:cs typeface="+mn-cs"/>
              </a:rPr>
              <a:t> UNODC,</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Dr. Miriam Cue</a:t>
            </a:r>
            <a:r>
              <a:rPr lang="en-US" sz="1400" kern="1200" baseline="0" dirty="0">
                <a:solidFill>
                  <a:schemeClr val="tx1"/>
                </a:solidFill>
                <a:effectLst/>
                <a:latin typeface="+mn-lt"/>
                <a:ea typeface="+mn-ea"/>
                <a:cs typeface="+mn-cs"/>
              </a:rPr>
              <a:t> from the </a:t>
            </a:r>
            <a:r>
              <a:rPr lang="en-US" sz="1400" kern="1200" dirty="0">
                <a:solidFill>
                  <a:schemeClr val="tx1"/>
                </a:solidFill>
                <a:effectLst/>
                <a:latin typeface="+mn-lt"/>
                <a:ea typeface="+mn-ea"/>
                <a:cs typeface="+mn-cs"/>
              </a:rPr>
              <a:t>PRC,</a:t>
            </a:r>
            <a:r>
              <a:rPr lang="en-US" sz="1400" kern="1200" baseline="0" dirty="0">
                <a:solidFill>
                  <a:schemeClr val="tx1"/>
                </a:solidFill>
                <a:effectLst/>
                <a:latin typeface="+mn-lt"/>
                <a:ea typeface="+mn-ea"/>
                <a:cs typeface="+mn-cs"/>
              </a:rPr>
              <a:t> </a:t>
            </a:r>
            <a:r>
              <a:rPr lang="de-DE" sz="1400" kern="1200" dirty="0">
                <a:solidFill>
                  <a:schemeClr val="tx1"/>
                </a:solidFill>
                <a:effectLst/>
                <a:latin typeface="+mn-lt"/>
                <a:ea typeface="+mn-ea"/>
                <a:cs typeface="+mn-cs"/>
              </a:rPr>
              <a:t>Dr. Gilda Gayle Gomez</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from</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the</a:t>
            </a:r>
            <a:r>
              <a:rPr lang="de-DE" sz="1400" kern="1200" baseline="0" dirty="0">
                <a:solidFill>
                  <a:schemeClr val="tx1"/>
                </a:solidFill>
                <a:effectLst/>
                <a:latin typeface="+mn-lt"/>
                <a:ea typeface="+mn-ea"/>
                <a:cs typeface="+mn-cs"/>
              </a:rPr>
              <a:t> </a:t>
            </a:r>
            <a:r>
              <a:rPr lang="de-DE" sz="1400" kern="1200" dirty="0">
                <a:solidFill>
                  <a:schemeClr val="tx1"/>
                </a:solidFill>
                <a:effectLst/>
                <a:latin typeface="+mn-lt"/>
                <a:ea typeface="+mn-ea"/>
                <a:cs typeface="+mn-cs"/>
              </a:rPr>
              <a:t>PAP SIG</a:t>
            </a:r>
            <a:r>
              <a:rPr lang="de-DE" sz="1400" kern="1200" baseline="0" dirty="0">
                <a:solidFill>
                  <a:schemeClr val="tx1"/>
                </a:solidFill>
                <a:effectLst/>
                <a:latin typeface="+mn-lt"/>
                <a:ea typeface="+mn-ea"/>
                <a:cs typeface="+mn-cs"/>
              </a:rPr>
              <a:t> on </a:t>
            </a:r>
            <a:r>
              <a:rPr lang="de-DE" sz="1400" kern="1200" baseline="0" dirty="0" err="1">
                <a:solidFill>
                  <a:schemeClr val="tx1"/>
                </a:solidFill>
                <a:effectLst/>
                <a:latin typeface="+mn-lt"/>
                <a:ea typeface="+mn-ea"/>
                <a:cs typeface="+mn-cs"/>
              </a:rPr>
              <a:t>Substance</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Use</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and</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Recovery</a:t>
            </a:r>
            <a:r>
              <a:rPr lang="en-US" sz="1400" kern="1200" baseline="0" dirty="0">
                <a:solidFill>
                  <a:schemeClr val="tx1"/>
                </a:solidFill>
                <a:effectLst/>
                <a:latin typeface="+mn-lt"/>
                <a:ea typeface="+mn-ea"/>
                <a:cs typeface="+mn-cs"/>
              </a:rPr>
              <a:t>, </a:t>
            </a:r>
            <a:r>
              <a:rPr lang="en-US" sz="1400" kern="1200" dirty="0" err="1">
                <a:solidFill>
                  <a:schemeClr val="tx1"/>
                </a:solidFill>
                <a:effectLst/>
                <a:latin typeface="+mn-lt"/>
                <a:ea typeface="+mn-ea"/>
                <a:cs typeface="+mn-cs"/>
              </a:rPr>
              <a:t>Hydie</a:t>
            </a:r>
            <a:r>
              <a:rPr lang="en-US" sz="1400" kern="1200" dirty="0">
                <a:solidFill>
                  <a:schemeClr val="tx1"/>
                </a:solidFill>
                <a:effectLst/>
                <a:latin typeface="+mn-lt"/>
                <a:ea typeface="+mn-ea"/>
                <a:cs typeface="+mn-cs"/>
              </a:rPr>
              <a:t> M. a family member</a:t>
            </a:r>
            <a:r>
              <a:rPr lang="en-US" sz="1400" kern="1200" baseline="0" dirty="0">
                <a:solidFill>
                  <a:schemeClr val="tx1"/>
                </a:solidFill>
                <a:effectLst/>
                <a:latin typeface="+mn-lt"/>
                <a:ea typeface="+mn-ea"/>
                <a:cs typeface="+mn-cs"/>
              </a:rPr>
              <a:t> in recovery</a:t>
            </a:r>
            <a:r>
              <a:rPr lang="en-US" sz="1400" kern="1200" dirty="0">
                <a:solidFill>
                  <a:schemeClr val="tx1"/>
                </a:solidFill>
                <a:effectLst/>
                <a:latin typeface="+mn-lt"/>
                <a:ea typeface="+mn-ea"/>
                <a:cs typeface="+mn-cs"/>
              </a:rPr>
              <a:t>,</a:t>
            </a:r>
            <a:r>
              <a:rPr lang="en-US" sz="1400" kern="1200" baseline="0" dirty="0">
                <a:solidFill>
                  <a:schemeClr val="tx1"/>
                </a:solidFill>
                <a:effectLst/>
                <a:latin typeface="+mn-lt"/>
                <a:ea typeface="+mn-ea"/>
                <a:cs typeface="+mn-cs"/>
              </a:rPr>
              <a:t> and Hon. </a:t>
            </a:r>
            <a:r>
              <a:rPr lang="en-US" sz="1400" kern="1200" dirty="0">
                <a:solidFill>
                  <a:schemeClr val="tx1"/>
                </a:solidFill>
                <a:effectLst/>
                <a:latin typeface="+mn-lt"/>
                <a:ea typeface="+mn-ea"/>
                <a:cs typeface="+mn-cs"/>
              </a:rPr>
              <a:t>Mayor </a:t>
            </a:r>
            <a:r>
              <a:rPr lang="en-US" sz="1400" kern="1200" dirty="0" err="1">
                <a:solidFill>
                  <a:schemeClr val="tx1"/>
                </a:solidFill>
                <a:effectLst/>
                <a:latin typeface="+mn-lt"/>
                <a:ea typeface="+mn-ea"/>
                <a:cs typeface="+mn-cs"/>
              </a:rPr>
              <a:t>Vico</a:t>
            </a:r>
            <a:r>
              <a:rPr lang="en-US" sz="1400" kern="1200" dirty="0">
                <a:solidFill>
                  <a:schemeClr val="tx1"/>
                </a:solidFill>
                <a:effectLst/>
                <a:latin typeface="+mn-lt"/>
                <a:ea typeface="+mn-ea"/>
                <a:cs typeface="+mn-cs"/>
              </a:rPr>
              <a:t> Sotto</a:t>
            </a:r>
            <a:r>
              <a:rPr lang="en-US" sz="1400" kern="1200" baseline="0" dirty="0">
                <a:solidFill>
                  <a:schemeClr val="tx1"/>
                </a:solidFill>
                <a:effectLst/>
                <a:latin typeface="+mn-lt"/>
                <a:ea typeface="+mn-ea"/>
                <a:cs typeface="+mn-cs"/>
              </a:rPr>
              <a:t> from the LGU of</a:t>
            </a:r>
            <a:r>
              <a:rPr lang="en-US" sz="1400" kern="1200" dirty="0">
                <a:solidFill>
                  <a:schemeClr val="tx1"/>
                </a:solidFill>
                <a:effectLst/>
                <a:latin typeface="+mn-lt"/>
                <a:ea typeface="+mn-ea"/>
                <a:cs typeface="+mn-cs"/>
              </a:rPr>
              <a:t> Pasig City. I’d like to acknowledge</a:t>
            </a:r>
            <a:r>
              <a:rPr lang="en-US" sz="1400" kern="1200" baseline="0" dirty="0">
                <a:solidFill>
                  <a:schemeClr val="tx1"/>
                </a:solidFill>
                <a:effectLst/>
                <a:latin typeface="+mn-lt"/>
                <a:ea typeface="+mn-ea"/>
                <a:cs typeface="+mn-cs"/>
              </a:rPr>
              <a:t> o</a:t>
            </a:r>
            <a:r>
              <a:rPr lang="en-US" sz="1400" kern="1200" dirty="0">
                <a:solidFill>
                  <a:schemeClr val="tx1"/>
                </a:solidFill>
                <a:effectLst/>
                <a:latin typeface="+mn-lt"/>
                <a:ea typeface="+mn-ea"/>
                <a:cs typeface="+mn-cs"/>
              </a:rPr>
              <a:t>ur partners in the</a:t>
            </a:r>
            <a:r>
              <a:rPr lang="en-US" sz="1400" kern="1200" baseline="0" dirty="0">
                <a:solidFill>
                  <a:schemeClr val="tx1"/>
                </a:solidFill>
                <a:effectLst/>
                <a:latin typeface="+mn-lt"/>
                <a:ea typeface="+mn-ea"/>
                <a:cs typeface="+mn-cs"/>
              </a:rPr>
              <a:t> Drug Demand Reduction work and advocacy, the US Embassy- INL Manila, the Dangerous Drugs Board and </a:t>
            </a:r>
            <a:r>
              <a:rPr lang="en-US" sz="1400" kern="1200" baseline="0" dirty="0" err="1">
                <a:solidFill>
                  <a:schemeClr val="tx1"/>
                </a:solidFill>
                <a:effectLst/>
                <a:latin typeface="+mn-lt"/>
                <a:ea typeface="+mn-ea"/>
                <a:cs typeface="+mn-cs"/>
              </a:rPr>
              <a:t>ofcourse</a:t>
            </a:r>
            <a:r>
              <a:rPr lang="en-US" sz="1400" kern="1200" baseline="0" dirty="0">
                <a:solidFill>
                  <a:schemeClr val="tx1"/>
                </a:solidFill>
                <a:effectLst/>
                <a:latin typeface="+mn-lt"/>
                <a:ea typeface="+mn-ea"/>
                <a:cs typeface="+mn-cs"/>
              </a:rPr>
              <a:t> the organizer who has made this possible ISSUP Philippines National Chapter. </a:t>
            </a:r>
            <a:endParaRPr lang="en-US" sz="1400" baseline="0" dirty="0"/>
          </a:p>
          <a:p>
            <a:endParaRPr lang="en-US" sz="1400" baseline="0" dirty="0"/>
          </a:p>
          <a:p>
            <a:endParaRPr lang="en-US" sz="1400"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a:t>
            </a:fld>
            <a:endParaRPr lang="en-US"/>
          </a:p>
        </p:txBody>
      </p:sp>
    </p:spTree>
    <p:extLst>
      <p:ext uri="{BB962C8B-B14F-4D97-AF65-F5344CB8AC3E}">
        <p14:creationId xmlns:p14="http://schemas.microsoft.com/office/powerpoint/2010/main" xmlns="" val="1471814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there is no standard guide or manual yet to conduct the our courses through online or blended delivery mode,</a:t>
            </a:r>
            <a:r>
              <a:rPr lang="en-US" sz="1200" kern="1200" baseline="0" dirty="0">
                <a:solidFill>
                  <a:schemeClr val="tx1"/>
                </a:solidFill>
                <a:effectLst/>
                <a:latin typeface="+mn-lt"/>
                <a:ea typeface="+mn-ea"/>
                <a:cs typeface="+mn-cs"/>
              </a:rPr>
              <a:t> we had to adapt to creating the usual adult-learner approach we know of from our training courses. This involved restructuring training agendas, reducing the time per training day, applying alternative strategies for participant engagement, adjusting the group size when possible and working through the challenges in technology and learning. </a:t>
            </a:r>
            <a:r>
              <a:rPr lang="en-US" sz="1200" kern="1200" dirty="0">
                <a:solidFill>
                  <a:schemeClr val="tx1"/>
                </a:solidFill>
                <a:effectLst/>
                <a:latin typeface="+mn-lt"/>
                <a:ea typeface="+mn-ea"/>
                <a:cs typeface="+mn-cs"/>
              </a:rPr>
              <a:t>In Indonesia,</a:t>
            </a:r>
            <a:r>
              <a:rPr lang="en-US" sz="1200" kern="1200" baseline="0" dirty="0">
                <a:solidFill>
                  <a:schemeClr val="tx1"/>
                </a:solidFill>
                <a:effectLst/>
                <a:latin typeface="+mn-lt"/>
                <a:ea typeface="+mn-ea"/>
                <a:cs typeface="+mn-cs"/>
              </a:rPr>
              <a:t> video tutorials were created to support the UTC online training.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10</a:t>
            </a:fld>
            <a:endParaRPr lang="en-US"/>
          </a:p>
        </p:txBody>
      </p:sp>
    </p:spTree>
    <p:extLst>
      <p:ext uri="{BB962C8B-B14F-4D97-AF65-F5344CB8AC3E}">
        <p14:creationId xmlns:p14="http://schemas.microsoft.com/office/powerpoint/2010/main" xmlns="" val="154919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a virtual platform does not come without its challenges. The</a:t>
            </a:r>
            <a:r>
              <a:rPr lang="en-US" baseline="0" dirty="0"/>
              <a:t> number one barrier on some days is the limitations to internet connectivity, adjustment period and familiarizing with tools for learning, and managing the time to be most effective for both trainer and participant.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11</a:t>
            </a:fld>
            <a:endParaRPr lang="en-US"/>
          </a:p>
        </p:txBody>
      </p:sp>
    </p:spTree>
    <p:extLst>
      <p:ext uri="{BB962C8B-B14F-4D97-AF65-F5344CB8AC3E}">
        <p14:creationId xmlns:p14="http://schemas.microsoft.com/office/powerpoint/2010/main" xmlns="" val="2040413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challenge,</a:t>
            </a:r>
            <a:r>
              <a:rPr lang="en-US" baseline="0" dirty="0"/>
              <a:t> t</a:t>
            </a:r>
            <a:r>
              <a:rPr lang="en-US" dirty="0"/>
              <a:t>here</a:t>
            </a:r>
            <a:r>
              <a:rPr lang="en-US" baseline="0" dirty="0"/>
              <a:t> are definitely a number of opportunities in this change of training experience, for both the trainer and the learners. The use of supporting tools to help facilitate training better are used – like messaging apps for creating and sustaining an energetic and enthusiastic atmosphere, making use of videos, taking screen breaks, and still making use that the experience is high in impact. Since we’ve conducted trainings last year without a standard guide yet for online dissemination, we look forward to the standard training formats that will be available soon through self-guided training and trainer-led trainings that is being worked on by ISSUP, DAP and our partners.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12</a:t>
            </a:fld>
            <a:endParaRPr lang="en-US"/>
          </a:p>
        </p:txBody>
      </p:sp>
    </p:spTree>
    <p:extLst>
      <p:ext uri="{BB962C8B-B14F-4D97-AF65-F5344CB8AC3E}">
        <p14:creationId xmlns:p14="http://schemas.microsoft.com/office/powerpoint/2010/main" xmlns="" val="531397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2020, we were also able to launch four Outreach and Drop In Centers in the Philippines as part of our efforts to</a:t>
            </a:r>
            <a:r>
              <a:rPr lang="en-US" sz="1200" kern="1200" dirty="0">
                <a:solidFill>
                  <a:schemeClr val="tx1"/>
                </a:solidFill>
                <a:effectLst/>
                <a:latin typeface="+mn-lt"/>
                <a:ea typeface="+mn-ea"/>
                <a:cs typeface="+mn-cs"/>
              </a:rPr>
              <a:t> strengthen drug demand reduction with the support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Bureau of International Narcotics and Law Enforcement Affairs (INL), US Department of State in Manila. We</a:t>
            </a:r>
            <a:r>
              <a:rPr lang="en-US" sz="1200" kern="1200" baseline="0" dirty="0">
                <a:solidFill>
                  <a:schemeClr val="tx1"/>
                </a:solidFill>
                <a:effectLst/>
                <a:latin typeface="+mn-lt"/>
                <a:ea typeface="+mn-ea"/>
                <a:cs typeface="+mn-cs"/>
              </a:rPr>
              <a:t> have conducted a selection process </a:t>
            </a:r>
            <a:r>
              <a:rPr lang="en-US" sz="1200" kern="1200" dirty="0">
                <a:solidFill>
                  <a:schemeClr val="tx1"/>
                </a:solidFill>
                <a:effectLst/>
                <a:latin typeface="+mn-lt"/>
                <a:ea typeface="+mn-ea"/>
                <a:cs typeface="+mn-cs"/>
              </a:rPr>
              <a:t>panel interviews, virtual facility tours, and review of documents, together with INL,</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our</a:t>
            </a:r>
            <a:r>
              <a:rPr lang="en-US" sz="1200" kern="1200" baseline="0" dirty="0">
                <a:solidFill>
                  <a:schemeClr val="tx1"/>
                </a:solidFill>
                <a:effectLst/>
                <a:latin typeface="+mn-lt"/>
                <a:ea typeface="+mn-ea"/>
                <a:cs typeface="+mn-cs"/>
              </a:rPr>
              <a:t> partners from the Dangerous Drugs Board and the Department of Health DDAPPTP.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4F6B02-8437-3546-923A-1C61EB400867}" type="slidenum">
              <a:rPr lang="en-US" smtClean="0"/>
              <a:pPr/>
              <a:t>13</a:t>
            </a:fld>
            <a:endParaRPr lang="en-US"/>
          </a:p>
        </p:txBody>
      </p:sp>
    </p:spTree>
    <p:extLst>
      <p:ext uri="{BB962C8B-B14F-4D97-AF65-F5344CB8AC3E}">
        <p14:creationId xmlns:p14="http://schemas.microsoft.com/office/powerpoint/2010/main" xmlns="" val="3818007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ODIC model allows communities to build connections, extend services to the marginalized populations, and provide information and access to services (across the continuum of care from screening</a:t>
            </a:r>
            <a:r>
              <a:rPr lang="en-US" sz="1200" kern="1200" baseline="0" dirty="0">
                <a:solidFill>
                  <a:schemeClr val="tx1"/>
                </a:solidFill>
                <a:effectLst/>
                <a:latin typeface="+mn-lt"/>
                <a:ea typeface="+mn-ea"/>
                <a:cs typeface="+mn-cs"/>
              </a:rPr>
              <a:t> to recovery support services ) </a:t>
            </a:r>
            <a:r>
              <a:rPr lang="en-US" sz="1200" kern="1200" dirty="0">
                <a:solidFill>
                  <a:schemeClr val="tx1"/>
                </a:solidFill>
                <a:effectLst/>
                <a:latin typeface="+mn-lt"/>
                <a:ea typeface="+mn-ea"/>
                <a:cs typeface="+mn-cs"/>
              </a:rPr>
              <a:t>to our communities in the Philippines from Luzon, </a:t>
            </a:r>
            <a:r>
              <a:rPr lang="en-US" sz="1200" kern="1200" dirty="0" err="1">
                <a:solidFill>
                  <a:schemeClr val="tx1"/>
                </a:solidFill>
                <a:effectLst/>
                <a:latin typeface="+mn-lt"/>
                <a:ea typeface="+mn-ea"/>
                <a:cs typeface="+mn-cs"/>
              </a:rPr>
              <a:t>Visayas</a:t>
            </a:r>
            <a:r>
              <a:rPr lang="en-US" sz="1200" kern="1200" dirty="0">
                <a:solidFill>
                  <a:schemeClr val="tx1"/>
                </a:solidFill>
                <a:effectLst/>
                <a:latin typeface="+mn-lt"/>
                <a:ea typeface="+mn-ea"/>
                <a:cs typeface="+mn-cs"/>
              </a:rPr>
              <a:t> and Mindanao. Last</a:t>
            </a:r>
            <a:r>
              <a:rPr lang="en-US" sz="1200" kern="1200" baseline="0" dirty="0">
                <a:solidFill>
                  <a:schemeClr val="tx1"/>
                </a:solidFill>
                <a:effectLst/>
                <a:latin typeface="+mn-lt"/>
                <a:ea typeface="+mn-ea"/>
                <a:cs typeface="+mn-cs"/>
              </a:rPr>
              <a:t> November </a:t>
            </a:r>
            <a:r>
              <a:rPr lang="en-US" sz="1200" kern="1200" dirty="0">
                <a:solidFill>
                  <a:schemeClr val="tx1"/>
                </a:solidFill>
                <a:effectLst/>
                <a:latin typeface="+mn-lt"/>
                <a:ea typeface="+mn-ea"/>
                <a:cs typeface="+mn-cs"/>
              </a:rPr>
              <a:t>25, 2020 was the first virtual launch and ceremony for the Outreach and Drop In Centers in the Philippines.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virtual event commenced with welcome remarks by Ms. Nathalie </a:t>
            </a:r>
            <a:r>
              <a:rPr lang="en-US" sz="1200" kern="1200" dirty="0" err="1">
                <a:solidFill>
                  <a:schemeClr val="tx1"/>
                </a:solidFill>
                <a:effectLst/>
                <a:latin typeface="+mn-lt"/>
                <a:ea typeface="+mn-ea"/>
                <a:cs typeface="+mn-cs"/>
              </a:rPr>
              <a:t>Panabokke</a:t>
            </a:r>
            <a:r>
              <a:rPr lang="en-US" sz="1200" kern="1200" dirty="0">
                <a:solidFill>
                  <a:schemeClr val="tx1"/>
                </a:solidFill>
                <a:effectLst/>
                <a:latin typeface="+mn-lt"/>
                <a:ea typeface="+mn-ea"/>
                <a:cs typeface="+mn-cs"/>
              </a:rPr>
              <a:t>, Acting Director of Colombo Plan – DAP. Messages of support from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Kelia</a:t>
            </a:r>
            <a:r>
              <a:rPr lang="en-US" sz="1200" kern="1200" dirty="0">
                <a:solidFill>
                  <a:schemeClr val="tx1"/>
                </a:solidFill>
                <a:effectLst/>
                <a:latin typeface="+mn-lt"/>
                <a:ea typeface="+mn-ea"/>
                <a:cs typeface="+mn-cs"/>
              </a:rPr>
              <a:t> Cummins, INL Director and Dr. </a:t>
            </a:r>
            <a:r>
              <a:rPr lang="en-US" sz="1200" kern="1200" dirty="0" err="1">
                <a:solidFill>
                  <a:schemeClr val="tx1"/>
                </a:solidFill>
                <a:effectLst/>
                <a:latin typeface="+mn-lt"/>
                <a:ea typeface="+mn-ea"/>
                <a:cs typeface="+mn-cs"/>
              </a:rPr>
              <a:t>Bienvenido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Leabres</a:t>
            </a:r>
            <a:r>
              <a:rPr lang="en-US" sz="1200" kern="1200" dirty="0">
                <a:solidFill>
                  <a:schemeClr val="tx1"/>
                </a:solidFill>
                <a:effectLst/>
                <a:latin typeface="+mn-lt"/>
                <a:ea typeface="+mn-ea"/>
                <a:cs typeface="+mn-cs"/>
              </a:rPr>
              <a:t>, Program Manager of the DOH - Dangerous Drugs Abuse Prevention and Treatment Program (DDAPTP).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four ODIC implementing partners across the country were: </a:t>
            </a:r>
          </a:p>
          <a:p>
            <a:pPr lvl="0"/>
            <a:r>
              <a:rPr lang="en-US" sz="1200" kern="1200" dirty="0" err="1">
                <a:solidFill>
                  <a:schemeClr val="tx1"/>
                </a:solidFill>
                <a:effectLst/>
                <a:latin typeface="+mn-lt"/>
                <a:ea typeface="+mn-ea"/>
                <a:cs typeface="+mn-cs"/>
              </a:rPr>
              <a:t>Ako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Saklay</a:t>
            </a:r>
            <a:r>
              <a:rPr lang="en-US" sz="1200" kern="1200" dirty="0">
                <a:solidFill>
                  <a:schemeClr val="tx1"/>
                </a:solidFill>
                <a:effectLst/>
                <a:latin typeface="+mn-lt"/>
                <a:ea typeface="+mn-ea"/>
                <a:cs typeface="+mn-cs"/>
              </a:rPr>
              <a:t>, Inc., Nueva </a:t>
            </a:r>
            <a:r>
              <a:rPr lang="en-US" sz="1200" kern="1200" dirty="0" err="1">
                <a:solidFill>
                  <a:schemeClr val="tx1"/>
                </a:solidFill>
                <a:effectLst/>
                <a:latin typeface="+mn-lt"/>
                <a:ea typeface="+mn-ea"/>
                <a:cs typeface="+mn-cs"/>
              </a:rPr>
              <a:t>Ecija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CHD XI Outpatient and Aftercare Center for Drug Dependents , Davao City </a:t>
            </a:r>
          </a:p>
          <a:p>
            <a:pPr lvl="0"/>
            <a:r>
              <a:rPr lang="en-US" sz="1200" kern="1200" dirty="0">
                <a:solidFill>
                  <a:schemeClr val="tx1"/>
                </a:solidFill>
                <a:effectLst/>
                <a:latin typeface="+mn-lt"/>
                <a:ea typeface="+mn-ea"/>
                <a:cs typeface="+mn-cs"/>
              </a:rPr>
              <a:t>J. J. </a:t>
            </a:r>
            <a:r>
              <a:rPr lang="en-US" sz="1200" kern="1200" dirty="0" err="1">
                <a:solidFill>
                  <a:schemeClr val="tx1"/>
                </a:solidFill>
                <a:effectLst/>
                <a:latin typeface="+mn-lt"/>
                <a:ea typeface="+mn-ea"/>
                <a:cs typeface="+mn-cs"/>
              </a:rPr>
              <a:t>Valderrama</a:t>
            </a:r>
            <a:r>
              <a:rPr lang="en-US" sz="1200" kern="1200" dirty="0">
                <a:solidFill>
                  <a:schemeClr val="tx1"/>
                </a:solidFill>
                <a:effectLst/>
                <a:latin typeface="+mn-lt"/>
                <a:ea typeface="+mn-ea"/>
                <a:cs typeface="+mn-cs"/>
              </a:rPr>
              <a:t> Behavioral Management Center in partnership with </a:t>
            </a:r>
            <a:r>
              <a:rPr lang="en-US" sz="1200" kern="1200" dirty="0" err="1">
                <a:solidFill>
                  <a:schemeClr val="tx1"/>
                </a:solidFill>
                <a:effectLst/>
                <a:latin typeface="+mn-lt"/>
                <a:ea typeface="+mn-ea"/>
                <a:cs typeface="+mn-cs"/>
              </a:rPr>
              <a:t>Balay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Silagan</a:t>
            </a:r>
            <a:r>
              <a:rPr lang="en-US" sz="1200" kern="1200" dirty="0">
                <a:solidFill>
                  <a:schemeClr val="tx1"/>
                </a:solidFill>
                <a:effectLst/>
                <a:latin typeface="+mn-lt"/>
                <a:ea typeface="+mn-ea"/>
                <a:cs typeface="+mn-cs"/>
              </a:rPr>
              <a:t> Reformatory and Outreach Drop-In Center , Davao Oriental </a:t>
            </a:r>
          </a:p>
          <a:p>
            <a:pPr lvl="0"/>
            <a:r>
              <a:rPr lang="en-US" sz="1200" kern="1200" dirty="0">
                <a:solidFill>
                  <a:schemeClr val="tx1"/>
                </a:solidFill>
                <a:effectLst/>
                <a:latin typeface="+mn-lt"/>
                <a:ea typeface="+mn-ea"/>
                <a:cs typeface="+mn-cs"/>
              </a:rPr>
              <a:t>DOH Treatment and Rehabilitation Center </a:t>
            </a:r>
            <a:r>
              <a:rPr lang="en-US" sz="1200" kern="1200" dirty="0" err="1">
                <a:solidFill>
                  <a:schemeClr val="tx1"/>
                </a:solidFill>
                <a:effectLst/>
                <a:latin typeface="+mn-lt"/>
                <a:ea typeface="+mn-ea"/>
                <a:cs typeface="+mn-cs"/>
              </a:rPr>
              <a:t>Pototan</a:t>
            </a:r>
            <a:r>
              <a:rPr lang="en-US" sz="1200" kern="1200" dirty="0">
                <a:solidFill>
                  <a:schemeClr val="tx1"/>
                </a:solidFill>
                <a:effectLst/>
                <a:latin typeface="+mn-lt"/>
                <a:ea typeface="+mn-ea"/>
                <a:cs typeface="+mn-cs"/>
              </a:rPr>
              <a:t> – Iloilo</a:t>
            </a:r>
          </a:p>
          <a:p>
            <a:pPr lvl="0"/>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our ODIC implementing partners have</a:t>
            </a:r>
            <a:r>
              <a:rPr lang="en-US" sz="1200" kern="1200" baseline="0" dirty="0">
                <a:solidFill>
                  <a:schemeClr val="tx1"/>
                </a:solidFill>
                <a:effectLst/>
                <a:latin typeface="+mn-lt"/>
                <a:ea typeface="+mn-ea"/>
                <a:cs typeface="+mn-cs"/>
              </a:rPr>
              <a:t> been</a:t>
            </a:r>
            <a:r>
              <a:rPr lang="en-US" sz="1200" kern="1200" dirty="0">
                <a:solidFill>
                  <a:schemeClr val="tx1"/>
                </a:solidFill>
                <a:effectLst/>
                <a:latin typeface="+mn-lt"/>
                <a:ea typeface="+mn-ea"/>
                <a:cs typeface="+mn-cs"/>
              </a:rPr>
              <a:t> working actively with their respective Local Government Units to better serve</a:t>
            </a:r>
            <a:r>
              <a:rPr lang="en-US" sz="1200" kern="1200" baseline="0" dirty="0">
                <a:solidFill>
                  <a:schemeClr val="tx1"/>
                </a:solidFill>
                <a:effectLst/>
                <a:latin typeface="+mn-lt"/>
                <a:ea typeface="+mn-ea"/>
                <a:cs typeface="+mn-cs"/>
              </a:rPr>
              <a:t> their barangays and communities and DAP aims to support them further in providing evidence-based treatment practices. In this event, we had a</a:t>
            </a:r>
            <a:r>
              <a:rPr lang="en-US" sz="1200" kern="1200" dirty="0">
                <a:solidFill>
                  <a:schemeClr val="tx1"/>
                </a:solidFill>
                <a:effectLst/>
                <a:latin typeface="+mn-lt"/>
                <a:ea typeface="+mn-ea"/>
                <a:cs typeface="+mn-cs"/>
              </a:rPr>
              <a:t> virtual signing of MOU between DAP and the implementing partners. The ceremony concluded with closing remarks by our focal point and partner, </a:t>
            </a:r>
            <a:r>
              <a:rPr lang="en-US" sz="1200" kern="1200" dirty="0" err="1">
                <a:solidFill>
                  <a:schemeClr val="tx1"/>
                </a:solidFill>
                <a:effectLst/>
                <a:latin typeface="+mn-lt"/>
                <a:ea typeface="+mn-ea"/>
                <a:cs typeface="+mn-cs"/>
              </a:rPr>
              <a:t>Usec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Benjie</a:t>
            </a:r>
            <a:r>
              <a:rPr lang="en-US" sz="1200" kern="1200" dirty="0">
                <a:solidFill>
                  <a:schemeClr val="tx1"/>
                </a:solidFill>
                <a:effectLst/>
                <a:latin typeface="+mn-lt"/>
                <a:ea typeface="+mn-ea"/>
                <a:cs typeface="+mn-cs"/>
              </a:rPr>
              <a:t> Reyes, Permanent Board Member of the Dangerous Drugs Board. </a:t>
            </a:r>
          </a:p>
          <a:p>
            <a:pPr lvl="0"/>
            <a:endParaRPr lang="en-US" sz="1200" kern="1200" dirty="0">
              <a:solidFill>
                <a:schemeClr val="tx1"/>
              </a:solidFill>
              <a:effectLst/>
              <a:latin typeface="+mn-lt"/>
              <a:ea typeface="+mn-ea"/>
              <a:cs typeface="+mn-cs"/>
            </a:endParaRPr>
          </a:p>
          <a:p>
            <a:pPr algn="l"/>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14</a:t>
            </a:fld>
            <a:endParaRPr lang="en-US"/>
          </a:p>
        </p:txBody>
      </p:sp>
    </p:spTree>
    <p:extLst>
      <p:ext uri="{BB962C8B-B14F-4D97-AF65-F5344CB8AC3E}">
        <p14:creationId xmlns:p14="http://schemas.microsoft.com/office/powerpoint/2010/main" xmlns="" val="245908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Because</a:t>
            </a:r>
            <a:r>
              <a:rPr lang="en-US" baseline="0" dirty="0"/>
              <a:t> the COVID-19 pandemic has been persistent in affecting our lives, we had to adapt and continue to pursue our projects at DAP strategically. We are only in the beginning of this project so much is to be done to achieve our goals. However, so far, we have found opportunities in catering to communities better through strong l</a:t>
            </a:r>
            <a:r>
              <a:rPr lang="en-US" dirty="0"/>
              <a:t>inkages and collaborations,</a:t>
            </a:r>
            <a:r>
              <a:rPr lang="en-US" baseline="0" dirty="0"/>
              <a:t> the ODIC’s a</a:t>
            </a:r>
            <a:r>
              <a:rPr lang="en-US" dirty="0"/>
              <a:t>ctive partnerships with the LGUs and community networks,</a:t>
            </a:r>
            <a:r>
              <a:rPr lang="en-US" baseline="0" dirty="0"/>
              <a:t> maximizing the use of vi</a:t>
            </a:r>
            <a:r>
              <a:rPr lang="en-US" dirty="0"/>
              <a:t>rtual services : screening, </a:t>
            </a:r>
            <a:r>
              <a:rPr lang="en-US" dirty="0" err="1"/>
              <a:t>psychoeducation</a:t>
            </a:r>
            <a:r>
              <a:rPr lang="en-US" dirty="0"/>
              <a:t>, referral to services , etc. and making</a:t>
            </a:r>
            <a:r>
              <a:rPr lang="en-US" baseline="0" dirty="0"/>
              <a:t> use of “call and text” resources where internet is unstable and inaccessible. </a:t>
            </a:r>
          </a:p>
          <a:p>
            <a:pPr lvl="0"/>
            <a:endParaRPr lang="en-US" baseline="0" dirty="0"/>
          </a:p>
          <a:p>
            <a:pPr lvl="0"/>
            <a:r>
              <a:rPr lang="en-US" baseline="0" dirty="0"/>
              <a:t>Operating ODICs in the time of a pandemic is nothing less than challenging. First of all, most of our services and activities have been designed for a face to face format, travel is still limited, there are obvious risks to health safety, and community quarantine restrictions may vary in each area. Much is to be learned in the process and DAP has been active in extending its assistance to the four ODIC’s despite challenges. </a:t>
            </a:r>
          </a:p>
        </p:txBody>
      </p:sp>
      <p:sp>
        <p:nvSpPr>
          <p:cNvPr id="4" name="Slide Number Placeholder 3"/>
          <p:cNvSpPr>
            <a:spLocks noGrp="1"/>
          </p:cNvSpPr>
          <p:nvPr>
            <p:ph type="sldNum" sz="quarter" idx="10"/>
          </p:nvPr>
        </p:nvSpPr>
        <p:spPr/>
        <p:txBody>
          <a:bodyPr/>
          <a:lstStyle/>
          <a:p>
            <a:fld id="{054F6B02-8437-3546-923A-1C61EB400867}" type="slidenum">
              <a:rPr lang="en-US" smtClean="0"/>
              <a:pPr/>
              <a:t>15</a:t>
            </a:fld>
            <a:endParaRPr lang="en-US"/>
          </a:p>
        </p:txBody>
      </p:sp>
    </p:spTree>
    <p:extLst>
      <p:ext uri="{BB962C8B-B14F-4D97-AF65-F5344CB8AC3E}">
        <p14:creationId xmlns:p14="http://schemas.microsoft.com/office/powerpoint/2010/main" xmlns="" val="1823476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Last August 5, 2020, a virtual expert working group meeting was initiated for the local adaptation of the UPC-C Course 5: School-based Prevention Interventions. This was a five-day virtual meeting including representatives from partner agencies such as the Philippine National Police (PNP), Philippine Drug Enforcement Agency (PDEA), representative</a:t>
            </a:r>
            <a:r>
              <a:rPr lang="en-US" sz="1200" kern="1200" baseline="0" dirty="0">
                <a:solidFill>
                  <a:schemeClr val="tx1"/>
                </a:solidFill>
                <a:effectLst/>
                <a:latin typeface="+mn-lt"/>
                <a:ea typeface="+mn-ea"/>
                <a:cs typeface="+mn-cs"/>
              </a:rPr>
              <a:t> from the Department of Education, </a:t>
            </a:r>
            <a:r>
              <a:rPr lang="en-US" sz="1200" kern="1200" dirty="0">
                <a:solidFill>
                  <a:schemeClr val="tx1"/>
                </a:solidFill>
                <a:effectLst/>
                <a:latin typeface="+mn-lt"/>
                <a:ea typeface="+mn-ea"/>
                <a:cs typeface="+mn-cs"/>
              </a:rPr>
              <a:t>Dangerous Drugs Board (DDB), and the Global Master Trainers for UPC from the Philippines.</a:t>
            </a:r>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16</a:t>
            </a:fld>
            <a:endParaRPr lang="en-US"/>
          </a:p>
        </p:txBody>
      </p:sp>
    </p:spTree>
    <p:extLst>
      <p:ext uri="{BB962C8B-B14F-4D97-AF65-F5344CB8AC3E}">
        <p14:creationId xmlns:p14="http://schemas.microsoft.com/office/powerpoint/2010/main" xmlns="" val="90134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was initially scheduled for a face to face meeting last April 2020. However, given the current global limitations due to the COVID-19 pandemic, the alternative to conduct the EWGM activities through the online platform was necessary in moving the initiative forward in a timely manner. The participants were given ten (10) working days to do deskwork activities outside of the online sessions with their assigned groups. The meeting concluded with presentations of the adapted manual and handed over to the editor for the final phase of the project. The adapted course materials will be utilized in the upcoming training cohorts with the Philippine National Police (PNP) and Philippine Drug Enforcement Agency (PDEA) in 2021. This</a:t>
            </a:r>
            <a:r>
              <a:rPr lang="en-US" sz="1200" kern="1200" baseline="0" dirty="0">
                <a:solidFill>
                  <a:schemeClr val="tx1"/>
                </a:solidFill>
                <a:effectLst/>
                <a:latin typeface="+mn-lt"/>
                <a:ea typeface="+mn-ea"/>
                <a:cs typeface="+mn-cs"/>
              </a:rPr>
              <a:t> reminds me of the first day of the Pre-conference event on the much needed dialogue of law enforcement and school prevention and it seems like we are on the right track.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17</a:t>
            </a:fld>
            <a:endParaRPr lang="en-US"/>
          </a:p>
        </p:txBody>
      </p:sp>
    </p:spTree>
    <p:extLst>
      <p:ext uri="{BB962C8B-B14F-4D97-AF65-F5344CB8AC3E}">
        <p14:creationId xmlns:p14="http://schemas.microsoft.com/office/powerpoint/2010/main" xmlns="" val="574824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the Philippines</a:t>
            </a:r>
            <a:r>
              <a:rPr lang="en-US" baseline="0" dirty="0"/>
              <a:t>, there are number of activities on curriculum development by DAP including pilot testing the Recovery Curriculum, revision to the Youth Curriculum, updates on the UTC/UPC series, integration of the ICAP credential in the national framework in Indonesia, translation work, and evaluation of the CHILD curriculum.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18</a:t>
            </a:fld>
            <a:endParaRPr lang="en-US"/>
          </a:p>
        </p:txBody>
      </p:sp>
    </p:spTree>
    <p:extLst>
      <p:ext uri="{BB962C8B-B14F-4D97-AF65-F5344CB8AC3E}">
        <p14:creationId xmlns:p14="http://schemas.microsoft.com/office/powerpoint/2010/main" xmlns="" val="85926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Last also participated</a:t>
            </a:r>
            <a:r>
              <a:rPr lang="en-US" sz="1200" kern="1200" baseline="0" dirty="0">
                <a:solidFill>
                  <a:schemeClr val="tx1"/>
                </a:solidFill>
                <a:effectLst/>
                <a:latin typeface="+mn-lt"/>
                <a:ea typeface="+mn-ea"/>
                <a:cs typeface="+mn-cs"/>
              </a:rPr>
              <a:t> in several activities by our partners and friends such as the </a:t>
            </a:r>
            <a:r>
              <a:rPr lang="en-US" sz="1200" kern="1200" dirty="0">
                <a:solidFill>
                  <a:schemeClr val="tx1"/>
                </a:solidFill>
                <a:effectLst/>
                <a:latin typeface="+mn-lt"/>
                <a:ea typeface="+mn-ea"/>
                <a:cs typeface="+mn-cs"/>
              </a:rPr>
              <a:t>webinar on “Caring for your Children in Response to the COVID-19 situation” last June</a:t>
            </a:r>
            <a:r>
              <a:rPr lang="en-US" sz="1200" kern="1200" baseline="0" dirty="0">
                <a:solidFill>
                  <a:schemeClr val="tx1"/>
                </a:solidFill>
                <a:effectLst/>
                <a:latin typeface="+mn-lt"/>
                <a:ea typeface="+mn-ea"/>
                <a:cs typeface="+mn-cs"/>
              </a:rPr>
              <a:t> 2020 and the Community-based Drug Rehabilitation Interventions for Minors to present the CHILD curriculum. This event was led by the US AID </a:t>
            </a:r>
            <a:r>
              <a:rPr lang="en-US" sz="1200" kern="1200" baseline="0" dirty="0" err="1">
                <a:solidFill>
                  <a:schemeClr val="tx1"/>
                </a:solidFill>
                <a:effectLst/>
                <a:latin typeface="+mn-lt"/>
                <a:ea typeface="+mn-ea"/>
                <a:cs typeface="+mn-cs"/>
              </a:rPr>
              <a:t>RenewHealth</a:t>
            </a:r>
            <a:r>
              <a:rPr lang="en-US" sz="1200" kern="1200" baseline="0" dirty="0">
                <a:solidFill>
                  <a:schemeClr val="tx1"/>
                </a:solidFill>
                <a:effectLst/>
                <a:latin typeface="+mn-lt"/>
                <a:ea typeface="+mn-ea"/>
                <a:cs typeface="+mn-cs"/>
              </a:rPr>
              <a:t> , DOH and other partners.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19</a:t>
            </a:fld>
            <a:endParaRPr lang="en-US"/>
          </a:p>
        </p:txBody>
      </p:sp>
    </p:spTree>
    <p:extLst>
      <p:ext uri="{BB962C8B-B14F-4D97-AF65-F5344CB8AC3E}">
        <p14:creationId xmlns:p14="http://schemas.microsoft.com/office/powerpoint/2010/main" xmlns="" val="168592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third day of the Pre-conference</a:t>
            </a:r>
            <a:r>
              <a:rPr lang="en-US" baseline="0" dirty="0"/>
              <a:t> event, we have already heard of the issues, contributions and realities from the Global and national levels. In this presentation, allow me to share with you 3 things: 1. Who We Are as CP DAP 2. The Colombo Plan – Drug Advisory </a:t>
            </a:r>
            <a:r>
              <a:rPr lang="en-US" baseline="0" dirty="0" err="1"/>
              <a:t>Programme’s</a:t>
            </a:r>
            <a:r>
              <a:rPr lang="en-US" baseline="0" dirty="0"/>
              <a:t> innovations, solutions and alternatives to continue delivering our programs and activities here in the Philippines and other member countries and  lastly, 3. The Silver Lining: Our insights and takeaways.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2</a:t>
            </a:fld>
            <a:endParaRPr lang="en-US"/>
          </a:p>
        </p:txBody>
      </p:sp>
    </p:spTree>
    <p:extLst>
      <p:ext uri="{BB962C8B-B14F-4D97-AF65-F5344CB8AC3E}">
        <p14:creationId xmlns:p14="http://schemas.microsoft.com/office/powerpoint/2010/main" xmlns="" val="2477594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Some of the online activities done by DAP in other areas were : monitoring visits for centers in Afghanistan, adaptation work for the UC , automating UPC – Core course among many others. Member country consultations from Afghanistan, Maldives, Sri Lanka and the Philippines also took place last year.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20</a:t>
            </a:fld>
            <a:endParaRPr lang="en-US"/>
          </a:p>
        </p:txBody>
      </p:sp>
    </p:spTree>
    <p:extLst>
      <p:ext uri="{BB962C8B-B14F-4D97-AF65-F5344CB8AC3E}">
        <p14:creationId xmlns:p14="http://schemas.microsoft.com/office/powerpoint/2010/main" xmlns="" val="3376074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Philippines, we continue to collaborate, learn through the virtual events and meetings organized by our partners and build connections for new projects. In fact, there are several major project activities to look forward to that we hope to confirm and launch when possible.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21</a:t>
            </a:fld>
            <a:endParaRPr lang="en-US"/>
          </a:p>
        </p:txBody>
      </p:sp>
    </p:spTree>
    <p:extLst>
      <p:ext uri="{BB962C8B-B14F-4D97-AF65-F5344CB8AC3E}">
        <p14:creationId xmlns:p14="http://schemas.microsoft.com/office/powerpoint/2010/main" xmlns="" val="3265737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pandemic hit us like an unexpected storm, getting us caught off guard and unprepared for what lies ahead. In the presentations we’ve heard the past few days, in the midst of the struggle, fear and anxiety, I couldn’t help to feel a sense of belongingness, strength and support from our partners, colleagues, and friends in the field of prevention, treatment and recovery. There are 3 </a:t>
            </a:r>
            <a:r>
              <a:rPr lang="en-US" baseline="0" dirty="0" err="1"/>
              <a:t>takeways</a:t>
            </a:r>
            <a:r>
              <a:rPr lang="en-US" baseline="0" dirty="0"/>
              <a:t> we have so far : 1. We are stronger with collaborations, just like the quotation on the first day, “None of us is as smart as all of us”. 2, Despite isolation, we increase our reach and connection with our available resources . Third and lately, we recreate experiences in prevention, treatment, and recovery as we adapt to the times and the new world.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22</a:t>
            </a:fld>
            <a:endParaRPr lang="en-US"/>
          </a:p>
        </p:txBody>
      </p:sp>
    </p:spTree>
    <p:extLst>
      <p:ext uri="{BB962C8B-B14F-4D97-AF65-F5344CB8AC3E}">
        <p14:creationId xmlns:p14="http://schemas.microsoft.com/office/powerpoint/2010/main" xmlns="" val="1100942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and we invite you to connect us through our social media platforms: Follow us on twitter, like our </a:t>
            </a:r>
            <a:r>
              <a:rPr lang="en-US" baseline="0" dirty="0" err="1"/>
              <a:t>facebook</a:t>
            </a:r>
            <a:r>
              <a:rPr lang="en-US" baseline="0" dirty="0"/>
              <a:t> page and check out our website to know more about The Colombo Plan – Drug Advisory </a:t>
            </a:r>
            <a:r>
              <a:rPr lang="en-US" baseline="0" dirty="0" err="1"/>
              <a:t>Programme</a:t>
            </a:r>
            <a:r>
              <a:rPr lang="en-US" baseline="0" dirty="0"/>
              <a:t> , your global leader in planning healthy, safe and strong communities.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23</a:t>
            </a:fld>
            <a:endParaRPr lang="en-US"/>
          </a:p>
        </p:txBody>
      </p:sp>
    </p:spTree>
    <p:extLst>
      <p:ext uri="{BB962C8B-B14F-4D97-AF65-F5344CB8AC3E}">
        <p14:creationId xmlns:p14="http://schemas.microsoft.com/office/powerpoint/2010/main" xmlns="" val="3100927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rgbClr val="FFFF00"/>
              </a:buClr>
              <a:buSzTx/>
              <a:buFontTx/>
              <a:buNone/>
              <a:tabLst/>
              <a:defRPr/>
            </a:pPr>
            <a:r>
              <a:rPr lang="en-US" dirty="0">
                <a:latin typeface="Century Gothic"/>
                <a:cs typeface="Century Gothic"/>
              </a:rPr>
              <a:t>First of all, I’d like to tell you about who we are and what we do. </a:t>
            </a:r>
            <a:r>
              <a:rPr lang="en-US" dirty="0"/>
              <a:t>The Drug Advisory</a:t>
            </a:r>
            <a:r>
              <a:rPr lang="en-US" baseline="0" dirty="0"/>
              <a:t> </a:t>
            </a:r>
            <a:r>
              <a:rPr lang="en-US" baseline="0" dirty="0" err="1"/>
              <a:t>Programme</a:t>
            </a:r>
            <a:r>
              <a:rPr lang="en-US" baseline="0" dirty="0"/>
              <a:t> was established in 1973 to address the growing problem of substance use in the region. Since then, DAP has continued to respond to the needs of our members countries and beyond by strengthening efforts in drug demand and supply reduction through a variety of </a:t>
            </a:r>
            <a:r>
              <a:rPr lang="en-US" baseline="0" dirty="0" err="1"/>
              <a:t>programmes</a:t>
            </a:r>
            <a:r>
              <a:rPr lang="en-US" baseline="0" dirty="0"/>
              <a:t>. We continue to be a prime mover in the field of drug demand reduction to this day.</a:t>
            </a:r>
            <a:endParaRPr lang="en-US" dirty="0">
              <a:latin typeface="Century Gothic"/>
              <a:cs typeface="Century Gothic"/>
            </a:endParaRPr>
          </a:p>
          <a:p>
            <a:pPr>
              <a:buClr>
                <a:srgbClr val="FFFF00"/>
              </a:buClr>
            </a:pPr>
            <a:endParaRPr lang="en-US" dirty="0">
              <a:latin typeface="Century Gothic"/>
              <a:cs typeface="Century Gothic"/>
            </a:endParaRPr>
          </a:p>
          <a:p>
            <a:pPr>
              <a:buClr>
                <a:srgbClr val="FFFF00"/>
              </a:buClr>
            </a:pPr>
            <a:r>
              <a:rPr lang="en-US" dirty="0">
                <a:latin typeface="Century Gothic"/>
                <a:cs typeface="Century Gothic"/>
              </a:rPr>
              <a:t>Our initiatives ensure a holistic approach to fulfill our main</a:t>
            </a:r>
            <a:r>
              <a:rPr lang="en-US" baseline="0" dirty="0">
                <a:latin typeface="Century Gothic"/>
                <a:cs typeface="Century Gothic"/>
              </a:rPr>
              <a:t> thrusts of capacity building, international conferences and meetings, and providing technical assistance to various countries by : </a:t>
            </a:r>
            <a:r>
              <a:rPr lang="en-US" dirty="0">
                <a:latin typeface="Century Gothic"/>
                <a:cs typeface="Century Gothic"/>
              </a:rPr>
              <a:t>Developing effective </a:t>
            </a:r>
            <a:r>
              <a:rPr lang="en-US" b="1" dirty="0">
                <a:latin typeface="Century Gothic"/>
                <a:cs typeface="Century Gothic"/>
              </a:rPr>
              <a:t>prevention programs,</a:t>
            </a:r>
            <a:r>
              <a:rPr lang="en-US" b="1" baseline="0" dirty="0">
                <a:latin typeface="Century Gothic"/>
                <a:cs typeface="Century Gothic"/>
              </a:rPr>
              <a:t> </a:t>
            </a:r>
            <a:r>
              <a:rPr lang="en-US" dirty="0">
                <a:latin typeface="Century Gothic"/>
                <a:cs typeface="Century Gothic"/>
              </a:rPr>
              <a:t>Engaging </a:t>
            </a:r>
            <a:r>
              <a:rPr lang="en-US" b="1" dirty="0">
                <a:latin typeface="Century Gothic"/>
                <a:cs typeface="Century Gothic"/>
              </a:rPr>
              <a:t>youth participation </a:t>
            </a:r>
            <a:r>
              <a:rPr lang="en-US" dirty="0">
                <a:latin typeface="Century Gothic"/>
                <a:cs typeface="Century Gothic"/>
              </a:rPr>
              <a:t>in drug demand reduction,</a:t>
            </a:r>
            <a:r>
              <a:rPr lang="en-US" baseline="0" dirty="0">
                <a:latin typeface="Century Gothic"/>
                <a:cs typeface="Century Gothic"/>
              </a:rPr>
              <a:t> </a:t>
            </a:r>
            <a:r>
              <a:rPr lang="en-US" dirty="0">
                <a:latin typeface="Century Gothic"/>
                <a:cs typeface="Century Gothic"/>
              </a:rPr>
              <a:t>Improving access to </a:t>
            </a:r>
            <a:r>
              <a:rPr lang="en-US" b="1" dirty="0">
                <a:latin typeface="Century Gothic"/>
                <a:cs typeface="Century Gothic"/>
              </a:rPr>
              <a:t>treatment and rehabilitation</a:t>
            </a:r>
            <a:r>
              <a:rPr lang="en-US" b="0" dirty="0">
                <a:latin typeface="Century Gothic"/>
                <a:cs typeface="Century Gothic"/>
              </a:rPr>
              <a:t>,</a:t>
            </a:r>
            <a:r>
              <a:rPr lang="en-US" b="0" baseline="0" dirty="0">
                <a:latin typeface="Century Gothic"/>
                <a:cs typeface="Century Gothic"/>
              </a:rPr>
              <a:t> </a:t>
            </a:r>
            <a:r>
              <a:rPr lang="en-US" dirty="0">
                <a:latin typeface="Century Gothic"/>
                <a:cs typeface="Century Gothic"/>
              </a:rPr>
              <a:t>Providing treatment </a:t>
            </a:r>
            <a:r>
              <a:rPr lang="en-US" b="1" dirty="0">
                <a:latin typeface="Century Gothic"/>
                <a:cs typeface="Century Gothic"/>
              </a:rPr>
              <a:t>services  for children,</a:t>
            </a:r>
            <a:r>
              <a:rPr lang="en-US" b="1" baseline="0" dirty="0">
                <a:latin typeface="Century Gothic"/>
                <a:cs typeface="Century Gothic"/>
              </a:rPr>
              <a:t> </a:t>
            </a:r>
            <a:r>
              <a:rPr lang="en-US" dirty="0">
                <a:latin typeface="Century Gothic"/>
                <a:cs typeface="Century Gothic"/>
              </a:rPr>
              <a:t>Rendering </a:t>
            </a:r>
            <a:r>
              <a:rPr lang="en-US" b="1" dirty="0">
                <a:latin typeface="Century Gothic"/>
                <a:cs typeface="Century Gothic"/>
              </a:rPr>
              <a:t>expert advisory </a:t>
            </a:r>
            <a:r>
              <a:rPr lang="en-US" dirty="0">
                <a:latin typeface="Century Gothic"/>
                <a:cs typeface="Century Gothic"/>
              </a:rPr>
              <a:t>service,</a:t>
            </a:r>
            <a:r>
              <a:rPr lang="en-US" baseline="0" dirty="0">
                <a:latin typeface="Century Gothic"/>
                <a:cs typeface="Century Gothic"/>
              </a:rPr>
              <a:t> and </a:t>
            </a:r>
            <a:r>
              <a:rPr lang="en-US" b="1" dirty="0">
                <a:latin typeface="Century Gothic"/>
                <a:cs typeface="Century Gothic"/>
              </a:rPr>
              <a:t>Training </a:t>
            </a:r>
            <a:r>
              <a:rPr lang="en-US" dirty="0">
                <a:latin typeface="Century Gothic"/>
                <a:cs typeface="Century Gothic"/>
              </a:rPr>
              <a:t>for the drug demand and supply reduction workforce. </a:t>
            </a:r>
          </a:p>
        </p:txBody>
      </p:sp>
      <p:sp>
        <p:nvSpPr>
          <p:cNvPr id="4" name="Slide Number Placeholder 3"/>
          <p:cNvSpPr>
            <a:spLocks noGrp="1"/>
          </p:cNvSpPr>
          <p:nvPr>
            <p:ph type="sldNum" sz="quarter" idx="10"/>
          </p:nvPr>
        </p:nvSpPr>
        <p:spPr/>
        <p:txBody>
          <a:bodyPr/>
          <a:lstStyle/>
          <a:p>
            <a:fld id="{054F6B02-8437-3546-923A-1C61EB400867}" type="slidenum">
              <a:rPr lang="en-US" smtClean="0"/>
              <a:pPr/>
              <a:t>3</a:t>
            </a:fld>
            <a:endParaRPr lang="en-US"/>
          </a:p>
        </p:txBody>
      </p:sp>
    </p:spTree>
    <p:extLst>
      <p:ext uri="{BB962C8B-B14F-4D97-AF65-F5344CB8AC3E}">
        <p14:creationId xmlns:p14="http://schemas.microsoft.com/office/powerpoint/2010/main" xmlns="" val="377157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DAP provides technical assistance and capacity</a:t>
            </a:r>
            <a:r>
              <a:rPr lang="en-US" baseline="0" dirty="0"/>
              <a:t> building for its member countries and beyond. DAP </a:t>
            </a:r>
            <a:r>
              <a:rPr lang="en-US" baseline="0" dirty="0" err="1"/>
              <a:t>programmes</a:t>
            </a:r>
            <a:r>
              <a:rPr lang="en-US" baseline="0" dirty="0"/>
              <a:t> began mainly in South and South-East Asia and to date, exist in Africa, South America and Central Asia.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would normally meet face to face and gather in conferences and meetings similar to how we are meeting virtually the past three days. </a:t>
            </a:r>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4</a:t>
            </a:fld>
            <a:endParaRPr lang="en-US"/>
          </a:p>
        </p:txBody>
      </p:sp>
    </p:spTree>
    <p:extLst>
      <p:ext uri="{BB962C8B-B14F-4D97-AF65-F5344CB8AC3E}">
        <p14:creationId xmlns:p14="http://schemas.microsoft.com/office/powerpoint/2010/main" xmlns="" val="61203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5</a:t>
            </a:fld>
            <a:endParaRPr lang="en-US"/>
          </a:p>
        </p:txBody>
      </p:sp>
    </p:spTree>
    <p:extLst>
      <p:ext uri="{BB962C8B-B14F-4D97-AF65-F5344CB8AC3E}">
        <p14:creationId xmlns:p14="http://schemas.microsoft.com/office/powerpoint/2010/main" xmlns="" val="3983668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COVID-19</a:t>
            </a:r>
            <a:r>
              <a:rPr lang="en-US" baseline="0" dirty="0"/>
              <a:t> global pandemic, we have not been able to travel, meet face to face and connect like we used to. Now, how is Colombo Plan –DAP making an impact? Just like in all the previous presenters and organizations we have in this event, DAP experienced similar barriers and challenges to deliver our programs and activities. </a:t>
            </a:r>
          </a:p>
        </p:txBody>
      </p:sp>
      <p:sp>
        <p:nvSpPr>
          <p:cNvPr id="4" name="Slide Number Placeholder 3"/>
          <p:cNvSpPr>
            <a:spLocks noGrp="1"/>
          </p:cNvSpPr>
          <p:nvPr>
            <p:ph type="sldNum" sz="quarter" idx="10"/>
          </p:nvPr>
        </p:nvSpPr>
        <p:spPr/>
        <p:txBody>
          <a:bodyPr/>
          <a:lstStyle/>
          <a:p>
            <a:fld id="{054F6B02-8437-3546-923A-1C61EB400867}" type="slidenum">
              <a:rPr lang="en-US" smtClean="0"/>
              <a:pPr/>
              <a:t>6</a:t>
            </a:fld>
            <a:endParaRPr lang="en-US"/>
          </a:p>
        </p:txBody>
      </p:sp>
    </p:spTree>
    <p:extLst>
      <p:ext uri="{BB962C8B-B14F-4D97-AF65-F5344CB8AC3E}">
        <p14:creationId xmlns:p14="http://schemas.microsoft.com/office/powerpoint/2010/main" xmlns="" val="185670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Carrying out our project activities required</a:t>
            </a:r>
            <a:r>
              <a:rPr lang="en-US" baseline="0" dirty="0"/>
              <a:t> innovation, strategic solutions, and alternative routes to implementation. Allow me to share with you the programs, activities in curriculum development, and online activities organized and facilitated by DAP in 2020 since the pandemic. </a:t>
            </a:r>
            <a:endParaRPr lang="en-US" dirty="0"/>
          </a:p>
          <a:p>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7</a:t>
            </a:fld>
            <a:endParaRPr lang="en-US"/>
          </a:p>
        </p:txBody>
      </p:sp>
    </p:spTree>
    <p:extLst>
      <p:ext uri="{BB962C8B-B14F-4D97-AF65-F5344CB8AC3E}">
        <p14:creationId xmlns:p14="http://schemas.microsoft.com/office/powerpoint/2010/main" xmlns="" val="2815878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Drug Advisory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(DAP) of the Colombo Plan Secretariat with support from Bureau of International Narcotics and Law Enforcement Affairs, US Embassy Manila organized this a virtual training on the UTC 4: Basic Counseling Skills and UTC 6: Case Management for Addiction Professionals in response to the request of the Philippine Drug Enforcement Agency (PDEA) as a continuation of the Basic UTC Course</a:t>
            </a:r>
            <a:r>
              <a:rPr lang="en-US" sz="1200" kern="1200" baseline="0" dirty="0">
                <a:solidFill>
                  <a:schemeClr val="tx1"/>
                </a:solidFill>
                <a:effectLst/>
                <a:latin typeface="+mn-lt"/>
                <a:ea typeface="+mn-ea"/>
                <a:cs typeface="+mn-cs"/>
              </a:rPr>
              <a:t> trainings</a:t>
            </a:r>
            <a:r>
              <a:rPr lang="en-US" sz="1200" kern="1200" dirty="0">
                <a:solidFill>
                  <a:schemeClr val="tx1"/>
                </a:solidFill>
                <a:effectLst/>
                <a:latin typeface="+mn-lt"/>
                <a:ea typeface="+mn-ea"/>
                <a:cs typeface="+mn-cs"/>
              </a:rPr>
              <a:t> for the Criminal Justice System that started in 2018. Due to the COVID- 19 pandemic, we held the 9th batch of training cohort for the Philippines through</a:t>
            </a:r>
            <a:r>
              <a:rPr lang="en-US" sz="1200" kern="1200" baseline="0" dirty="0">
                <a:solidFill>
                  <a:schemeClr val="tx1"/>
                </a:solidFill>
                <a:effectLst/>
                <a:latin typeface="+mn-lt"/>
                <a:ea typeface="+mn-ea"/>
                <a:cs typeface="+mn-cs"/>
              </a:rPr>
              <a:t> the virtual platform, adapting</a:t>
            </a:r>
            <a:r>
              <a:rPr lang="en-US" sz="1200" kern="1200" dirty="0">
                <a:solidFill>
                  <a:schemeClr val="tx1"/>
                </a:solidFill>
                <a:effectLst/>
                <a:latin typeface="+mn-lt"/>
                <a:ea typeface="+mn-ea"/>
                <a:cs typeface="+mn-cs"/>
              </a:rPr>
              <a:t> a blended learning approach – synchronous activities</a:t>
            </a:r>
            <a:r>
              <a:rPr lang="en-US" sz="1200" kern="1200" baseline="0" dirty="0">
                <a:solidFill>
                  <a:schemeClr val="tx1"/>
                </a:solidFill>
                <a:effectLst/>
                <a:latin typeface="+mn-lt"/>
                <a:ea typeface="+mn-ea"/>
                <a:cs typeface="+mn-cs"/>
              </a:rPr>
              <a:t> for </a:t>
            </a:r>
            <a:r>
              <a:rPr lang="en-US" sz="1200" kern="1200" dirty="0">
                <a:solidFill>
                  <a:schemeClr val="tx1"/>
                </a:solidFill>
                <a:effectLst/>
                <a:latin typeface="+mn-lt"/>
                <a:ea typeface="+mn-ea"/>
                <a:cs typeface="+mn-cs"/>
              </a:rPr>
              <a:t>two hours for a total of 12 days</a:t>
            </a:r>
            <a:r>
              <a:rPr lang="en-US" sz="1200" kern="1200" baseline="0" dirty="0">
                <a:solidFill>
                  <a:schemeClr val="tx1"/>
                </a:solidFill>
                <a:effectLst/>
                <a:latin typeface="+mn-lt"/>
                <a:ea typeface="+mn-ea"/>
                <a:cs typeface="+mn-cs"/>
              </a:rPr>
              <a:t> of</a:t>
            </a:r>
            <a:r>
              <a:rPr lang="en-US" sz="1200" kern="1200" dirty="0">
                <a:solidFill>
                  <a:schemeClr val="tx1"/>
                </a:solidFill>
                <a:effectLst/>
                <a:latin typeface="+mn-lt"/>
                <a:ea typeface="+mn-ea"/>
                <a:cs typeface="+mn-cs"/>
              </a:rPr>
              <a:t> sessions, with off-line or asynchronous activities for small group collaborative learning. 31 participants completed the</a:t>
            </a:r>
            <a:r>
              <a:rPr lang="en-US" sz="1200" kern="1200" baseline="0" dirty="0">
                <a:solidFill>
                  <a:schemeClr val="tx1"/>
                </a:solidFill>
                <a:effectLst/>
                <a:latin typeface="+mn-lt"/>
                <a:ea typeface="+mn-ea"/>
                <a:cs typeface="+mn-cs"/>
              </a:rPr>
              <a:t> training.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4F6B02-8437-3546-923A-1C61EB400867}" type="slidenum">
              <a:rPr lang="en-US" smtClean="0"/>
              <a:pPr/>
              <a:t>8</a:t>
            </a:fld>
            <a:endParaRPr lang="en-US"/>
          </a:p>
        </p:txBody>
      </p:sp>
    </p:spTree>
    <p:extLst>
      <p:ext uri="{BB962C8B-B14F-4D97-AF65-F5344CB8AC3E}">
        <p14:creationId xmlns:p14="http://schemas.microsoft.com/office/powerpoint/2010/main" xmlns="" val="254364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Apart</a:t>
            </a:r>
            <a:r>
              <a:rPr lang="en-US" sz="1200" kern="1200" baseline="0" dirty="0">
                <a:solidFill>
                  <a:schemeClr val="tx1"/>
                </a:solidFill>
                <a:effectLst/>
                <a:latin typeface="+mn-lt"/>
                <a:ea typeface="+mn-ea"/>
                <a:cs typeface="+mn-cs"/>
              </a:rPr>
              <a:t> from the this, there were trainings conducted in other parts of the world as well – such as Maldives, Indonesia, Afghanistan, 5 countries Africa, and 5 countries from Latin America to name a few of the DAP training initiatives.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4F6B02-8437-3546-923A-1C61EB400867}" type="slidenum">
              <a:rPr lang="en-US" smtClean="0"/>
              <a:pPr/>
              <a:t>9</a:t>
            </a:fld>
            <a:endParaRPr lang="en-US"/>
          </a:p>
        </p:txBody>
      </p:sp>
    </p:spTree>
    <p:extLst>
      <p:ext uri="{BB962C8B-B14F-4D97-AF65-F5344CB8AC3E}">
        <p14:creationId xmlns:p14="http://schemas.microsoft.com/office/powerpoint/2010/main" xmlns="" val="37616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9.png"/><Relationship Id="rId7" Type="http://schemas.openxmlformats.org/officeDocument/2006/relationships/diagramLayout" Target="../diagrams/layout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microsoft.com/office/2007/relationships/diagramDrawing" Target="../diagrams/drawing3.xml"/><Relationship Id="rId5" Type="http://schemas.openxmlformats.org/officeDocument/2006/relationships/image" Target="../media/image31.png"/><Relationship Id="rId10"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diagramColors" Target="../diagrams/colors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4.xml"/><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AutoShape 2"/>
          <p:cNvSpPr/>
          <p:nvPr/>
        </p:nvSpPr>
        <p:spPr>
          <a:xfrm>
            <a:off x="1028700" y="9258300"/>
            <a:ext cx="12915900" cy="51250"/>
          </a:xfrm>
          <a:prstGeom prst="rect">
            <a:avLst/>
          </a:prstGeom>
          <a:solidFill>
            <a:srgbClr val="CBE9EB"/>
          </a:solidFill>
        </p:spPr>
      </p:sp>
      <p:sp>
        <p:nvSpPr>
          <p:cNvPr id="3" name="AutoShape 3"/>
          <p:cNvSpPr/>
          <p:nvPr/>
        </p:nvSpPr>
        <p:spPr>
          <a:xfrm>
            <a:off x="1028700" y="1028700"/>
            <a:ext cx="381000" cy="152400"/>
          </a:xfrm>
          <a:prstGeom prst="rect">
            <a:avLst/>
          </a:prstGeom>
          <a:solidFill>
            <a:srgbClr val="CBE9EB"/>
          </a:solidFill>
        </p:spPr>
      </p:sp>
      <p:sp>
        <p:nvSpPr>
          <p:cNvPr id="4" name="TextBox 4"/>
          <p:cNvSpPr txBox="1"/>
          <p:nvPr/>
        </p:nvSpPr>
        <p:spPr>
          <a:xfrm>
            <a:off x="1219200" y="8115300"/>
            <a:ext cx="13577867" cy="430887"/>
          </a:xfrm>
          <a:prstGeom prst="rect">
            <a:avLst/>
          </a:prstGeom>
        </p:spPr>
        <p:txBody>
          <a:bodyPr lIns="0" tIns="0" rIns="0" bIns="0" rtlCol="0" anchor="t">
            <a:spAutoFit/>
          </a:bodyPr>
          <a:lstStyle/>
          <a:p>
            <a:pPr>
              <a:lnSpc>
                <a:spcPts val="3360"/>
              </a:lnSpc>
            </a:pPr>
            <a:r>
              <a:rPr lang="en-US" sz="2800" spc="308" dirty="0">
                <a:solidFill>
                  <a:srgbClr val="000000"/>
                </a:solidFill>
                <a:latin typeface="Montserrat Classic"/>
              </a:rPr>
              <a:t>The Colombo Plan – Drug Advisory </a:t>
            </a:r>
            <a:r>
              <a:rPr lang="en-US" sz="2800" spc="308" dirty="0" err="1">
                <a:solidFill>
                  <a:srgbClr val="000000"/>
                </a:solidFill>
                <a:latin typeface="Montserrat Classic"/>
              </a:rPr>
              <a:t>Programme</a:t>
            </a:r>
            <a:endParaRPr lang="en-US" sz="2800" spc="308" dirty="0">
              <a:solidFill>
                <a:srgbClr val="000000"/>
              </a:solidFill>
              <a:latin typeface="Montserrat Classic"/>
            </a:endParaRPr>
          </a:p>
        </p:txBody>
      </p:sp>
      <p:sp>
        <p:nvSpPr>
          <p:cNvPr id="5" name="TextBox 5"/>
          <p:cNvSpPr txBox="1"/>
          <p:nvPr/>
        </p:nvSpPr>
        <p:spPr>
          <a:xfrm>
            <a:off x="990600" y="3771900"/>
            <a:ext cx="14619127" cy="5589270"/>
          </a:xfrm>
          <a:prstGeom prst="rect">
            <a:avLst/>
          </a:prstGeom>
        </p:spPr>
        <p:txBody>
          <a:bodyPr lIns="0" tIns="0" rIns="0" bIns="0" rtlCol="0" anchor="t">
            <a:spAutoFit/>
          </a:bodyPr>
          <a:lstStyle/>
          <a:p>
            <a:pPr>
              <a:lnSpc>
                <a:spcPts val="10890"/>
              </a:lnSpc>
            </a:pPr>
            <a:r>
              <a:rPr lang="en-US" sz="11000" spc="110" dirty="0">
                <a:solidFill>
                  <a:srgbClr val="FFCE6D"/>
                </a:solidFill>
                <a:latin typeface="Abril Fatface"/>
              </a:rPr>
              <a:t>Emerging Realities </a:t>
            </a:r>
          </a:p>
          <a:p>
            <a:pPr>
              <a:lnSpc>
                <a:spcPts val="10890"/>
              </a:lnSpc>
            </a:pPr>
            <a:r>
              <a:rPr lang="en-US" sz="11000" spc="110" dirty="0">
                <a:solidFill>
                  <a:srgbClr val="FFCE6D"/>
                </a:solidFill>
                <a:latin typeface="Abril Fatface"/>
              </a:rPr>
              <a:t>in Prevention, Treatment &amp; Recovery</a:t>
            </a:r>
          </a:p>
        </p:txBody>
      </p:sp>
      <p:sp>
        <p:nvSpPr>
          <p:cNvPr id="6" name="TextBox 6"/>
          <p:cNvSpPr txBox="1"/>
          <p:nvPr/>
        </p:nvSpPr>
        <p:spPr>
          <a:xfrm rot="5400000">
            <a:off x="13362128" y="5364752"/>
            <a:ext cx="7483831" cy="405765"/>
          </a:xfrm>
          <a:prstGeom prst="rect">
            <a:avLst/>
          </a:prstGeom>
        </p:spPr>
        <p:txBody>
          <a:bodyPr lIns="0" tIns="0" rIns="0" bIns="0" rtlCol="0" anchor="t">
            <a:spAutoFit/>
          </a:bodyPr>
          <a:lstStyle/>
          <a:p>
            <a:pPr algn="r">
              <a:lnSpc>
                <a:spcPts val="3359"/>
              </a:lnSpc>
            </a:pPr>
            <a:r>
              <a:rPr lang="en-US" sz="2400" spc="144">
                <a:solidFill>
                  <a:srgbClr val="000000"/>
                </a:solidFill>
                <a:latin typeface="Montserrat Classic"/>
              </a:rPr>
              <a:t>ISSUP PHILIPPINES PRE-CONFERENCE 2021</a:t>
            </a:r>
          </a:p>
        </p:txBody>
      </p:sp>
      <p:sp>
        <p:nvSpPr>
          <p:cNvPr id="7" name="TextBox 7"/>
          <p:cNvSpPr txBox="1"/>
          <p:nvPr/>
        </p:nvSpPr>
        <p:spPr>
          <a:xfrm>
            <a:off x="16588543" y="878205"/>
            <a:ext cx="670757" cy="405765"/>
          </a:xfrm>
          <a:prstGeom prst="rect">
            <a:avLst/>
          </a:prstGeom>
        </p:spPr>
        <p:txBody>
          <a:bodyPr lIns="0" tIns="0" rIns="0" bIns="0" rtlCol="0" anchor="t">
            <a:spAutoFit/>
          </a:bodyPr>
          <a:lstStyle/>
          <a:p>
            <a:pPr algn="r">
              <a:lnSpc>
                <a:spcPts val="3359"/>
              </a:lnSpc>
            </a:pPr>
            <a:r>
              <a:rPr lang="en-US" sz="2400" spc="144">
                <a:solidFill>
                  <a:srgbClr val="000000"/>
                </a:solidFill>
                <a:latin typeface="Abril Fatface"/>
              </a:rPr>
              <a:t>01</a:t>
            </a:r>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23277" y="419100"/>
            <a:ext cx="7249723" cy="3200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4" name="TextBox 4"/>
          <p:cNvSpPr txBox="1"/>
          <p:nvPr/>
        </p:nvSpPr>
        <p:spPr>
          <a:xfrm>
            <a:off x="1028700" y="1028700"/>
            <a:ext cx="12992100" cy="1107996"/>
          </a:xfrm>
          <a:prstGeom prst="rect">
            <a:avLst/>
          </a:prstGeom>
        </p:spPr>
        <p:txBody>
          <a:bodyPr wrap="square" lIns="0" tIns="0" rIns="0" bIns="0" rtlCol="0" anchor="t">
            <a:spAutoFit/>
          </a:bodyPr>
          <a:lstStyle/>
          <a:p>
            <a:pPr>
              <a:lnSpc>
                <a:spcPts val="8640"/>
              </a:lnSpc>
            </a:pPr>
            <a:r>
              <a:rPr lang="en-US" sz="7200" spc="-72" dirty="0">
                <a:solidFill>
                  <a:srgbClr val="FFCE6D"/>
                </a:solidFill>
                <a:latin typeface="Abril Fatface"/>
              </a:rPr>
              <a:t>From F2F to Virtual Trainings</a:t>
            </a:r>
          </a:p>
        </p:txBody>
      </p:sp>
      <p:sp>
        <p:nvSpPr>
          <p:cNvPr id="5" name="AutoShape 5"/>
          <p:cNvSpPr/>
          <p:nvPr/>
        </p:nvSpPr>
        <p:spPr>
          <a:xfrm>
            <a:off x="1028700" y="2590691"/>
            <a:ext cx="381000" cy="152400"/>
          </a:xfrm>
          <a:prstGeom prst="rect">
            <a:avLst/>
          </a:prstGeom>
          <a:solidFill>
            <a:srgbClr val="2E5255"/>
          </a:solidFill>
        </p:spPr>
      </p:sp>
      <p:sp>
        <p:nvSpPr>
          <p:cNvPr id="6" name="AutoShape 6"/>
          <p:cNvSpPr/>
          <p:nvPr/>
        </p:nvSpPr>
        <p:spPr>
          <a:xfrm>
            <a:off x="2184803" y="9411745"/>
            <a:ext cx="15074497" cy="51250"/>
          </a:xfrm>
          <a:prstGeom prst="rect">
            <a:avLst/>
          </a:prstGeom>
          <a:solidFill>
            <a:srgbClr val="2E5255"/>
          </a:solidFill>
        </p:spPr>
      </p:sp>
      <p:sp>
        <p:nvSpPr>
          <p:cNvPr id="7" name="TextBox 7"/>
          <p:cNvSpPr txBox="1"/>
          <p:nvPr/>
        </p:nvSpPr>
        <p:spPr>
          <a:xfrm>
            <a:off x="1028700" y="9210675"/>
            <a:ext cx="845404" cy="420521"/>
          </a:xfrm>
          <a:prstGeom prst="rect">
            <a:avLst/>
          </a:prstGeom>
        </p:spPr>
        <p:txBody>
          <a:bodyPr lIns="0" tIns="0" rIns="0" bIns="0" rtlCol="0" anchor="t">
            <a:spAutoFit/>
          </a:bodyPr>
          <a:lstStyle/>
          <a:p>
            <a:pPr>
              <a:lnSpc>
                <a:spcPts val="3359"/>
              </a:lnSpc>
            </a:pPr>
            <a:r>
              <a:rPr lang="en-US" sz="2400" spc="144" dirty="0">
                <a:solidFill>
                  <a:srgbClr val="000000"/>
                </a:solidFill>
                <a:latin typeface="Abril Fatface"/>
              </a:rPr>
              <a:t>09</a:t>
            </a:r>
          </a:p>
        </p:txBody>
      </p:sp>
      <p:sp>
        <p:nvSpPr>
          <p:cNvPr id="8" name="TextBox 8"/>
          <p:cNvSpPr txBox="1"/>
          <p:nvPr/>
        </p:nvSpPr>
        <p:spPr>
          <a:xfrm rot="5400000">
            <a:off x="13152218" y="4777642"/>
            <a:ext cx="7903650" cy="405765"/>
          </a:xfrm>
          <a:prstGeom prst="rect">
            <a:avLst/>
          </a:prstGeom>
        </p:spPr>
        <p:txBody>
          <a:bodyPr lIns="0" tIns="0" rIns="0" bIns="0" rtlCol="0" anchor="t">
            <a:spAutoFit/>
          </a:bodyPr>
          <a:lstStyle/>
          <a:p>
            <a:pPr>
              <a:lnSpc>
                <a:spcPts val="3359"/>
              </a:lnSpc>
            </a:pPr>
            <a:r>
              <a:rPr lang="en-US" sz="2400" spc="192">
                <a:solidFill>
                  <a:srgbClr val="000000"/>
                </a:solidFill>
                <a:latin typeface="Montserrat Classic"/>
              </a:rPr>
              <a:t>ISSUP PHILIPPINES PRE-CONFERENCE 2021</a:t>
            </a:r>
          </a:p>
        </p:txBody>
      </p:sp>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81200" y="8039100"/>
            <a:ext cx="3058723" cy="1350277"/>
          </a:xfrm>
          <a:prstGeom prst="rect">
            <a:avLst/>
          </a:prstGeom>
        </p:spPr>
      </p:pic>
      <p:graphicFrame>
        <p:nvGraphicFramePr>
          <p:cNvPr id="11" name="Diagram 10"/>
          <p:cNvGraphicFramePr/>
          <p:nvPr>
            <p:extLst>
              <p:ext uri="{D42A27DB-BD31-4B8C-83A1-F6EECF244321}">
                <p14:modId xmlns:p14="http://schemas.microsoft.com/office/powerpoint/2010/main" xmlns="" val="2357936027"/>
              </p:ext>
            </p:extLst>
          </p:nvPr>
        </p:nvGraphicFramePr>
        <p:xfrm>
          <a:off x="1828800" y="2552700"/>
          <a:ext cx="141732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632978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192000" y="2"/>
            <a:ext cx="6096000" cy="5143500"/>
          </a:xfrm>
          <a:prstGeom prst="rect">
            <a:avLst/>
          </a:prstGeom>
          <a:solidFill>
            <a:srgbClr val="FFC924"/>
          </a:solidFill>
        </p:spPr>
      </p:sp>
      <p:sp>
        <p:nvSpPr>
          <p:cNvPr id="3" name="AutoShape 3"/>
          <p:cNvSpPr/>
          <p:nvPr/>
        </p:nvSpPr>
        <p:spPr>
          <a:xfrm>
            <a:off x="12192000" y="4043600"/>
            <a:ext cx="6096000" cy="6243399"/>
          </a:xfrm>
          <a:prstGeom prst="rect">
            <a:avLst/>
          </a:prstGeom>
        </p:spPr>
        <p:style>
          <a:lnRef idx="2">
            <a:schemeClr val="accent5">
              <a:shade val="50000"/>
            </a:schemeClr>
          </a:lnRef>
          <a:fillRef idx="1">
            <a:schemeClr val="accent5"/>
          </a:fillRef>
          <a:effectRef idx="0">
            <a:schemeClr val="accent5"/>
          </a:effectRef>
          <a:fontRef idx="minor">
            <a:schemeClr val="lt1"/>
          </a:fontRef>
        </p:style>
      </p:sp>
      <p:sp>
        <p:nvSpPr>
          <p:cNvPr id="9" name="TextBox 9"/>
          <p:cNvSpPr txBox="1"/>
          <p:nvPr/>
        </p:nvSpPr>
        <p:spPr>
          <a:xfrm>
            <a:off x="12948162" y="1992861"/>
            <a:ext cx="4301084" cy="672620"/>
          </a:xfrm>
          <a:prstGeom prst="rect">
            <a:avLst/>
          </a:prstGeom>
        </p:spPr>
        <p:txBody>
          <a:bodyPr lIns="0" tIns="0" rIns="0" bIns="0" rtlCol="0" anchor="t">
            <a:spAutoFit/>
          </a:bodyPr>
          <a:lstStyle/>
          <a:p>
            <a:pPr algn="ctr">
              <a:lnSpc>
                <a:spcPts val="4662"/>
              </a:lnSpc>
              <a:spcBef>
                <a:spcPct val="0"/>
              </a:spcBef>
            </a:pPr>
            <a:r>
              <a:rPr lang="en-US" sz="6800" spc="-105" dirty="0">
                <a:solidFill>
                  <a:srgbClr val="1F497D"/>
                </a:solidFill>
                <a:latin typeface="HK Grotesk Bold Bold"/>
              </a:rPr>
              <a:t>Challenges</a:t>
            </a:r>
          </a:p>
        </p:txBody>
      </p:sp>
      <p:pic>
        <p:nvPicPr>
          <p:cNvPr id="4" name="Picture 3" descr="IMG_019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
            <a:ext cx="10455516" cy="5881229"/>
          </a:xfrm>
          <a:prstGeom prst="rect">
            <a:avLst/>
          </a:prstGeom>
        </p:spPr>
      </p:pic>
      <p:pic>
        <p:nvPicPr>
          <p:cNvPr id="6" name="Picture 5" descr="IMG_0209.PNG"/>
          <p:cNvPicPr>
            <a:picLocks noChangeAspect="1"/>
          </p:cNvPicPr>
          <p:nvPr/>
        </p:nvPicPr>
        <p:blipFill rotWithShape="1">
          <a:blip r:embed="rId4">
            <a:extLst>
              <a:ext uri="{28A0092B-C50C-407E-A947-70E740481C1C}">
                <a14:useLocalDpi xmlns:a14="http://schemas.microsoft.com/office/drawing/2010/main" xmlns="" val="0"/>
              </a:ext>
            </a:extLst>
          </a:blip>
          <a:srcRect t="12543"/>
          <a:stretch/>
        </p:blipFill>
        <p:spPr>
          <a:xfrm>
            <a:off x="0" y="5105401"/>
            <a:ext cx="10455516" cy="5143499"/>
          </a:xfrm>
          <a:prstGeom prst="rect">
            <a:avLst/>
          </a:prstGeom>
        </p:spPr>
      </p:pic>
      <p:sp>
        <p:nvSpPr>
          <p:cNvPr id="8" name="TextBox 10"/>
          <p:cNvSpPr txBox="1"/>
          <p:nvPr/>
        </p:nvSpPr>
        <p:spPr>
          <a:xfrm>
            <a:off x="12496800" y="4381500"/>
            <a:ext cx="5603910" cy="4801314"/>
          </a:xfrm>
          <a:prstGeom prst="rect">
            <a:avLst/>
          </a:prstGeom>
        </p:spPr>
        <p:txBody>
          <a:bodyPr wrap="square" lIns="0" tIns="0" rIns="0" bIns="0" rtlCol="0" anchor="t">
            <a:spAutoFit/>
          </a:bodyPr>
          <a:lstStyle/>
          <a:p>
            <a:pPr marL="342900" lvl="0" indent="-342900">
              <a:buFont typeface="Arial"/>
              <a:buChar char="•"/>
            </a:pPr>
            <a:r>
              <a:rPr lang="en-US" sz="2400" dirty="0">
                <a:solidFill>
                  <a:schemeClr val="bg1"/>
                </a:solidFill>
              </a:rPr>
              <a:t>Limitations to internet connectivity</a:t>
            </a:r>
          </a:p>
          <a:p>
            <a:pPr marL="342900" lvl="0" indent="-342900">
              <a:buFont typeface="Arial"/>
              <a:buChar char="•"/>
            </a:pPr>
            <a:endParaRPr lang="en-US" sz="2400" dirty="0">
              <a:solidFill>
                <a:schemeClr val="bg1"/>
              </a:solidFill>
            </a:endParaRPr>
          </a:p>
          <a:p>
            <a:pPr marL="342900" lvl="0" indent="-342900">
              <a:buFont typeface="Arial"/>
              <a:buChar char="•"/>
            </a:pPr>
            <a:r>
              <a:rPr lang="en-US" sz="2400" dirty="0">
                <a:solidFill>
                  <a:schemeClr val="bg1"/>
                </a:solidFill>
              </a:rPr>
              <a:t>Training hours per day reduced with increased number of training days</a:t>
            </a:r>
          </a:p>
          <a:p>
            <a:pPr marL="342900" lvl="0" indent="-342900">
              <a:buFont typeface="Arial"/>
              <a:buChar char="•"/>
            </a:pPr>
            <a:endParaRPr lang="en-US" sz="2400" dirty="0">
              <a:solidFill>
                <a:schemeClr val="bg1"/>
              </a:solidFill>
            </a:endParaRPr>
          </a:p>
          <a:p>
            <a:pPr marL="342900" lvl="0" indent="-342900">
              <a:buFont typeface="Arial"/>
              <a:buChar char="•"/>
            </a:pPr>
            <a:r>
              <a:rPr lang="en-US" sz="2400" dirty="0">
                <a:solidFill>
                  <a:schemeClr val="bg1"/>
                </a:solidFill>
              </a:rPr>
              <a:t>Adjustment to a “new DAP training experience”</a:t>
            </a:r>
          </a:p>
          <a:p>
            <a:pPr marL="342900" lvl="0" indent="-342900">
              <a:buFont typeface="Arial"/>
              <a:buChar char="•"/>
            </a:pPr>
            <a:endParaRPr lang="en-US" sz="2400" dirty="0">
              <a:solidFill>
                <a:schemeClr val="bg1"/>
              </a:solidFill>
            </a:endParaRPr>
          </a:p>
          <a:p>
            <a:pPr marL="342900" lvl="0" indent="-342900">
              <a:buFont typeface="Arial"/>
              <a:buChar char="•"/>
            </a:pPr>
            <a:r>
              <a:rPr lang="en-US" sz="2400" dirty="0">
                <a:solidFill>
                  <a:schemeClr val="bg1"/>
                </a:solidFill>
              </a:rPr>
              <a:t>Adjustment to technology tools and platforms</a:t>
            </a:r>
          </a:p>
          <a:p>
            <a:pPr marL="342900" lvl="0" indent="-342900">
              <a:buFont typeface="Arial"/>
              <a:buChar char="•"/>
            </a:pPr>
            <a:endParaRPr lang="en-US" sz="2400" dirty="0">
              <a:solidFill>
                <a:schemeClr val="bg1"/>
              </a:solidFill>
            </a:endParaRPr>
          </a:p>
          <a:p>
            <a:pPr marL="342900" lvl="0" indent="-342900">
              <a:buFont typeface="Arial"/>
              <a:buChar char="•"/>
            </a:pPr>
            <a:r>
              <a:rPr lang="en-US" sz="2400" dirty="0">
                <a:solidFill>
                  <a:schemeClr val="bg1"/>
                </a:solidFill>
              </a:rPr>
              <a:t>Remote locations where there is no access to internet at all</a:t>
            </a:r>
          </a:p>
        </p:txBody>
      </p:sp>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716000" y="190500"/>
            <a:ext cx="3058723" cy="1350277"/>
          </a:xfrm>
          <a:prstGeom prst="rect">
            <a:avLst/>
          </a:prstGeom>
        </p:spPr>
      </p:pic>
    </p:spTree>
    <p:extLst>
      <p:ext uri="{BB962C8B-B14F-4D97-AF65-F5344CB8AC3E}">
        <p14:creationId xmlns:p14="http://schemas.microsoft.com/office/powerpoint/2010/main" xmlns="" val="153294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20-10-14 at 9.11.52 AM.png"/>
          <p:cNvPicPr>
            <a:picLocks noChangeAspect="1"/>
          </p:cNvPicPr>
          <p:nvPr/>
        </p:nvPicPr>
        <p:blipFill rotWithShape="1">
          <a:blip r:embed="rId3">
            <a:extLst>
              <a:ext uri="{28A0092B-C50C-407E-A947-70E740481C1C}">
                <a14:useLocalDpi xmlns:a14="http://schemas.microsoft.com/office/drawing/2010/main" xmlns="" val="0"/>
              </a:ext>
            </a:extLst>
          </a:blip>
          <a:srcRect l="339" r="43441" b="14404"/>
          <a:stretch/>
        </p:blipFill>
        <p:spPr>
          <a:xfrm>
            <a:off x="42946" y="3226965"/>
            <a:ext cx="12365484" cy="7060035"/>
          </a:xfrm>
          <a:prstGeom prst="rect">
            <a:avLst/>
          </a:prstGeom>
        </p:spPr>
      </p:pic>
      <p:sp>
        <p:nvSpPr>
          <p:cNvPr id="2" name="AutoShape 2"/>
          <p:cNvSpPr/>
          <p:nvPr/>
        </p:nvSpPr>
        <p:spPr>
          <a:xfrm>
            <a:off x="12192000" y="2"/>
            <a:ext cx="6096000" cy="5143500"/>
          </a:xfrm>
          <a:prstGeom prst="rect">
            <a:avLst/>
          </a:prstGeom>
          <a:solidFill>
            <a:srgbClr val="FFC924"/>
          </a:solidFill>
        </p:spPr>
      </p:sp>
      <p:sp>
        <p:nvSpPr>
          <p:cNvPr id="3" name="AutoShape 3"/>
          <p:cNvSpPr/>
          <p:nvPr/>
        </p:nvSpPr>
        <p:spPr>
          <a:xfrm>
            <a:off x="12192000" y="4076700"/>
            <a:ext cx="6096000" cy="6210300"/>
          </a:xfrm>
          <a:prstGeom prst="rect">
            <a:avLst/>
          </a:prstGeom>
        </p:spPr>
        <p:style>
          <a:lnRef idx="2">
            <a:schemeClr val="accent5">
              <a:shade val="50000"/>
            </a:schemeClr>
          </a:lnRef>
          <a:fillRef idx="1">
            <a:schemeClr val="accent5"/>
          </a:fillRef>
          <a:effectRef idx="0">
            <a:schemeClr val="accent5"/>
          </a:effectRef>
          <a:fontRef idx="minor">
            <a:schemeClr val="lt1"/>
          </a:fontRef>
        </p:style>
      </p:sp>
      <p:sp>
        <p:nvSpPr>
          <p:cNvPr id="9" name="TextBox 9"/>
          <p:cNvSpPr txBox="1"/>
          <p:nvPr/>
        </p:nvSpPr>
        <p:spPr>
          <a:xfrm>
            <a:off x="12643362" y="2019300"/>
            <a:ext cx="5339838" cy="672620"/>
          </a:xfrm>
          <a:prstGeom prst="rect">
            <a:avLst/>
          </a:prstGeom>
        </p:spPr>
        <p:txBody>
          <a:bodyPr wrap="square" lIns="0" tIns="0" rIns="0" bIns="0" rtlCol="0" anchor="t">
            <a:spAutoFit/>
          </a:bodyPr>
          <a:lstStyle/>
          <a:p>
            <a:pPr algn="ctr">
              <a:lnSpc>
                <a:spcPts val="4662"/>
              </a:lnSpc>
              <a:spcBef>
                <a:spcPct val="0"/>
              </a:spcBef>
            </a:pPr>
            <a:r>
              <a:rPr lang="en-US" sz="6800" spc="-105" dirty="0">
                <a:solidFill>
                  <a:schemeClr val="tx2"/>
                </a:solidFill>
                <a:latin typeface="HK Grotesk Bold Bold"/>
              </a:rPr>
              <a:t>Opportunities</a:t>
            </a:r>
          </a:p>
        </p:txBody>
      </p:sp>
      <p:sp>
        <p:nvSpPr>
          <p:cNvPr id="10" name="TextBox 10"/>
          <p:cNvSpPr txBox="1"/>
          <p:nvPr/>
        </p:nvSpPr>
        <p:spPr>
          <a:xfrm>
            <a:off x="12420600" y="4301814"/>
            <a:ext cx="5603910" cy="5337486"/>
          </a:xfrm>
          <a:prstGeom prst="rect">
            <a:avLst/>
          </a:prstGeom>
        </p:spPr>
        <p:txBody>
          <a:bodyPr wrap="square" lIns="0" tIns="0" rIns="0" bIns="0" rtlCol="0" anchor="t">
            <a:spAutoFit/>
          </a:bodyPr>
          <a:lstStyle/>
          <a:p>
            <a:pPr marL="457200" indent="-457200">
              <a:lnSpc>
                <a:spcPts val="4662"/>
              </a:lnSpc>
              <a:spcBef>
                <a:spcPct val="0"/>
              </a:spcBef>
              <a:buFont typeface="Arial"/>
              <a:buChar char="•"/>
            </a:pPr>
            <a:r>
              <a:rPr lang="en-US" sz="2200" spc="-105" dirty="0">
                <a:solidFill>
                  <a:srgbClr val="FFFFFF"/>
                </a:solidFill>
                <a:latin typeface="HK Grotesk Bold Bold"/>
              </a:rPr>
              <a:t>Blended learning approach</a:t>
            </a:r>
          </a:p>
          <a:p>
            <a:pPr marL="457200" indent="-457200">
              <a:lnSpc>
                <a:spcPts val="4662"/>
              </a:lnSpc>
              <a:spcBef>
                <a:spcPct val="0"/>
              </a:spcBef>
              <a:buFont typeface="Arial"/>
              <a:buChar char="•"/>
            </a:pPr>
            <a:r>
              <a:rPr lang="en-US" sz="2200" spc="-105" dirty="0">
                <a:solidFill>
                  <a:srgbClr val="FFFFFF"/>
                </a:solidFill>
                <a:latin typeface="HK Grotesk Bold Bold"/>
              </a:rPr>
              <a:t>Engaging and highly interactive sessions</a:t>
            </a:r>
          </a:p>
          <a:p>
            <a:pPr marL="457200" indent="-457200">
              <a:lnSpc>
                <a:spcPts val="4662"/>
              </a:lnSpc>
              <a:spcBef>
                <a:spcPct val="0"/>
              </a:spcBef>
              <a:buFont typeface="Arial"/>
              <a:buChar char="•"/>
            </a:pPr>
            <a:r>
              <a:rPr lang="en-US" sz="2200" spc="-105" dirty="0">
                <a:solidFill>
                  <a:srgbClr val="FFFFFF"/>
                </a:solidFill>
                <a:latin typeface="HK Grotesk Bold Bold"/>
              </a:rPr>
              <a:t>Adult-learner approach in an online platform</a:t>
            </a:r>
          </a:p>
          <a:p>
            <a:pPr marL="457200" indent="-457200">
              <a:lnSpc>
                <a:spcPts val="4662"/>
              </a:lnSpc>
              <a:spcBef>
                <a:spcPct val="0"/>
              </a:spcBef>
              <a:buFont typeface="Arial"/>
              <a:buChar char="•"/>
            </a:pPr>
            <a:r>
              <a:rPr lang="en-US" sz="2200" spc="-105" dirty="0">
                <a:solidFill>
                  <a:srgbClr val="FFFFFF"/>
                </a:solidFill>
                <a:latin typeface="HK Grotesk Bold Bold"/>
              </a:rPr>
              <a:t>Creativity and resourcefulness in training and delivery </a:t>
            </a:r>
          </a:p>
          <a:p>
            <a:pPr marL="457200" indent="-457200">
              <a:lnSpc>
                <a:spcPts val="4662"/>
              </a:lnSpc>
              <a:spcBef>
                <a:spcPct val="0"/>
              </a:spcBef>
              <a:buFont typeface="Arial"/>
              <a:buChar char="•"/>
            </a:pPr>
            <a:r>
              <a:rPr lang="en-US" sz="2200" spc="-105" dirty="0">
                <a:solidFill>
                  <a:srgbClr val="FFFFFF"/>
                </a:solidFill>
                <a:latin typeface="HK Grotesk Bold Bold"/>
              </a:rPr>
              <a:t>Skilled trainers to deliver courses through a virtual platform</a:t>
            </a:r>
          </a:p>
          <a:p>
            <a:pPr marL="457200" indent="-457200">
              <a:lnSpc>
                <a:spcPts val="4662"/>
              </a:lnSpc>
              <a:spcBef>
                <a:spcPct val="0"/>
              </a:spcBef>
              <a:buFont typeface="Arial"/>
              <a:buChar char="•"/>
            </a:pPr>
            <a:r>
              <a:rPr lang="en-US" sz="2200" spc="-105" dirty="0">
                <a:solidFill>
                  <a:srgbClr val="FFFFFF"/>
                </a:solidFill>
                <a:latin typeface="HK Grotesk Bold Bold"/>
              </a:rPr>
              <a:t>Messaging apps for group chats – “creating an energetic and enthusiastic atmosphere”</a:t>
            </a:r>
          </a:p>
        </p:txBody>
      </p:sp>
      <p:pic>
        <p:nvPicPr>
          <p:cNvPr id="11" name="Picture 10" descr="A group of people sitting at a table with a computer&#10;&#10;Description automatically generated"/>
          <p:cNvPicPr/>
          <p:nvPr/>
        </p:nvPicPr>
        <p:blipFill>
          <a:blip r:embed="rId4">
            <a:extLst>
              <a:ext uri="{28A0092B-C50C-407E-A947-70E740481C1C}">
                <a14:useLocalDpi xmlns:a14="http://schemas.microsoft.com/office/drawing/2010/main" xmlns="" val="0"/>
              </a:ext>
            </a:extLst>
          </a:blip>
          <a:stretch>
            <a:fillRect/>
          </a:stretch>
        </p:blipFill>
        <p:spPr>
          <a:xfrm>
            <a:off x="6096000" y="211811"/>
            <a:ext cx="6096000" cy="3830004"/>
          </a:xfrm>
          <a:prstGeom prst="rect">
            <a:avLst/>
          </a:prstGeom>
        </p:spPr>
      </p:pic>
      <p:pic>
        <p:nvPicPr>
          <p:cNvPr id="12" name="Picture 11" descr="IMG_0242.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63655" y="5771055"/>
            <a:ext cx="8028346" cy="4515945"/>
          </a:xfrm>
          <a:prstGeom prst="rect">
            <a:avLst/>
          </a:prstGeom>
        </p:spPr>
      </p:pic>
      <p:pic>
        <p:nvPicPr>
          <p:cNvPr id="16" name="Picture 15" descr="Screen Shot 2020-10-15 at 10.48.37 AM.png"/>
          <p:cNvPicPr>
            <a:picLocks noChangeAspect="1"/>
          </p:cNvPicPr>
          <p:nvPr/>
        </p:nvPicPr>
        <p:blipFill rotWithShape="1">
          <a:blip r:embed="rId6">
            <a:extLst>
              <a:ext uri="{28A0092B-C50C-407E-A947-70E740481C1C}">
                <a14:useLocalDpi xmlns:a14="http://schemas.microsoft.com/office/drawing/2010/main" xmlns="" val="0"/>
              </a:ext>
            </a:extLst>
          </a:blip>
          <a:srcRect l="14033" t="27088" r="43104" b="17695"/>
          <a:stretch/>
        </p:blipFill>
        <p:spPr>
          <a:xfrm>
            <a:off x="99291" y="211811"/>
            <a:ext cx="6342590" cy="383000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3639800" y="266700"/>
            <a:ext cx="3058723" cy="1350277"/>
          </a:xfrm>
          <a:prstGeom prst="rect">
            <a:avLst/>
          </a:prstGeom>
        </p:spPr>
      </p:pic>
    </p:spTree>
    <p:extLst>
      <p:ext uri="{BB962C8B-B14F-4D97-AF65-F5344CB8AC3E}">
        <p14:creationId xmlns:p14="http://schemas.microsoft.com/office/powerpoint/2010/main" xmlns="" val="1285755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rot="-5400000">
            <a:off x="-3082908" y="4359838"/>
            <a:ext cx="8478069" cy="361950"/>
          </a:xfrm>
          <a:prstGeom prst="rect">
            <a:avLst/>
          </a:prstGeom>
        </p:spPr>
        <p:txBody>
          <a:bodyPr lIns="0" tIns="0" rIns="0" bIns="0" rtlCol="0" anchor="t">
            <a:spAutoFit/>
          </a:bodyPr>
          <a:lstStyle/>
          <a:p>
            <a:pPr>
              <a:lnSpc>
                <a:spcPts val="2999"/>
              </a:lnSpc>
            </a:pPr>
            <a:r>
              <a:rPr lang="en-US" sz="2499" spc="224">
                <a:solidFill>
                  <a:srgbClr val="000000"/>
                </a:solidFill>
                <a:latin typeface="Abril Fatface"/>
              </a:rPr>
              <a:t>ISSUP PHILIPPINES PRE-CONFERENCE 2021</a:t>
            </a:r>
          </a:p>
        </p:txBody>
      </p:sp>
      <p:sp>
        <p:nvSpPr>
          <p:cNvPr id="4" name="AutoShape 4"/>
          <p:cNvSpPr/>
          <p:nvPr/>
        </p:nvSpPr>
        <p:spPr>
          <a:xfrm>
            <a:off x="2184803" y="9411745"/>
            <a:ext cx="15074497" cy="51250"/>
          </a:xfrm>
          <a:prstGeom prst="rect">
            <a:avLst/>
          </a:prstGeom>
          <a:solidFill>
            <a:srgbClr val="EDE1CF"/>
          </a:solidFill>
        </p:spPr>
      </p:sp>
      <p:sp>
        <p:nvSpPr>
          <p:cNvPr id="5" name="TextBox 5"/>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09</a:t>
            </a:r>
          </a:p>
        </p:txBody>
      </p:sp>
      <p:sp>
        <p:nvSpPr>
          <p:cNvPr id="9" name="TextBox 9"/>
          <p:cNvSpPr txBox="1"/>
          <p:nvPr/>
        </p:nvSpPr>
        <p:spPr>
          <a:xfrm>
            <a:off x="9544817" y="5484698"/>
            <a:ext cx="7714483" cy="3323987"/>
          </a:xfrm>
          <a:prstGeom prst="rect">
            <a:avLst/>
          </a:prstGeom>
        </p:spPr>
        <p:txBody>
          <a:bodyPr lIns="0" tIns="0" rIns="0" bIns="0" rtlCol="0" anchor="t">
            <a:spAutoFit/>
          </a:bodyPr>
          <a:lstStyle/>
          <a:p>
            <a:pPr algn="r">
              <a:lnSpc>
                <a:spcPts val="8640"/>
              </a:lnSpc>
            </a:pPr>
            <a:r>
              <a:rPr lang="en-US" sz="7200" spc="-72" dirty="0">
                <a:solidFill>
                  <a:srgbClr val="FFCE6D"/>
                </a:solidFill>
                <a:latin typeface="Abril Fatface"/>
              </a:rPr>
              <a:t>Outreach and Drop in Centers in the Philippines</a:t>
            </a:r>
          </a:p>
        </p:txBody>
      </p:sp>
      <p:sp>
        <p:nvSpPr>
          <p:cNvPr id="10" name="AutoShape 10"/>
          <p:cNvSpPr/>
          <p:nvPr/>
        </p:nvSpPr>
        <p:spPr>
          <a:xfrm>
            <a:off x="16878300" y="3620185"/>
            <a:ext cx="381000" cy="152400"/>
          </a:xfrm>
          <a:prstGeom prst="rect">
            <a:avLst/>
          </a:prstGeom>
          <a:solidFill>
            <a:srgbClr val="EDE1CF"/>
          </a:solidFill>
        </p:spPr>
      </p:sp>
      <p:pic>
        <p:nvPicPr>
          <p:cNvPr id="11" name="Picture 10" descr="IMG_038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4600" y="571500"/>
            <a:ext cx="6282987" cy="4076700"/>
          </a:xfrm>
          <a:prstGeom prst="rect">
            <a:avLst/>
          </a:prstGeom>
        </p:spPr>
      </p:pic>
      <p:pic>
        <p:nvPicPr>
          <p:cNvPr id="13" name="Picture 12" descr="IMG_0382.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4600" y="5143500"/>
            <a:ext cx="6493384" cy="41148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478000" y="495300"/>
            <a:ext cx="3058723" cy="135027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AutoShape 2"/>
          <p:cNvSpPr/>
          <p:nvPr/>
        </p:nvSpPr>
        <p:spPr>
          <a:xfrm>
            <a:off x="2222903" y="9940383"/>
            <a:ext cx="15074497" cy="51250"/>
          </a:xfrm>
          <a:prstGeom prst="rect">
            <a:avLst/>
          </a:prstGeom>
          <a:solidFill>
            <a:srgbClr val="EDE1CF"/>
          </a:solidFill>
        </p:spPr>
      </p:sp>
      <p:sp>
        <p:nvSpPr>
          <p:cNvPr id="3" name="TextBox 3"/>
          <p:cNvSpPr txBox="1"/>
          <p:nvPr/>
        </p:nvSpPr>
        <p:spPr>
          <a:xfrm>
            <a:off x="1066800" y="9739313"/>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21</a:t>
            </a:r>
          </a:p>
        </p:txBody>
      </p:sp>
      <p:sp>
        <p:nvSpPr>
          <p:cNvPr id="6" name="AutoShape 6"/>
          <p:cNvSpPr/>
          <p:nvPr/>
        </p:nvSpPr>
        <p:spPr>
          <a:xfrm>
            <a:off x="16881650" y="4402842"/>
            <a:ext cx="381000" cy="152400"/>
          </a:xfrm>
          <a:prstGeom prst="rect">
            <a:avLst/>
          </a:prstGeom>
          <a:solidFill>
            <a:srgbClr val="EDE1CF"/>
          </a:solidFill>
        </p:spPr>
      </p:sp>
      <p:pic>
        <p:nvPicPr>
          <p:cNvPr id="7" name="Picture 6" descr="ODIC IP 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7700" y="1023938"/>
            <a:ext cx="7924800" cy="4457700"/>
          </a:xfrm>
          <a:prstGeom prst="rect">
            <a:avLst/>
          </a:prstGeom>
        </p:spPr>
      </p:pic>
      <p:pic>
        <p:nvPicPr>
          <p:cNvPr id="8" name="Picture 7" descr="ODIC IP 2.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105900" y="1023938"/>
            <a:ext cx="8001000" cy="4500563"/>
          </a:xfrm>
          <a:prstGeom prst="rect">
            <a:avLst/>
          </a:prstGeom>
        </p:spPr>
      </p:pic>
      <p:pic>
        <p:nvPicPr>
          <p:cNvPr id="16" name="Picture 15" descr="ODIC IP 3.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067800" y="5786438"/>
            <a:ext cx="8001000" cy="4500562"/>
          </a:xfrm>
          <a:prstGeom prst="rect">
            <a:avLst/>
          </a:prstGeom>
        </p:spPr>
      </p:pic>
      <p:pic>
        <p:nvPicPr>
          <p:cNvPr id="17" name="Picture 16" descr="ODIC IP 4.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85800" y="5839691"/>
            <a:ext cx="7924800" cy="44577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672144" y="76200"/>
            <a:ext cx="2157656" cy="952500"/>
          </a:xfrm>
          <a:prstGeom prst="rect">
            <a:avLst/>
          </a:prstGeom>
        </p:spPr>
      </p:pic>
      <p:sp>
        <p:nvSpPr>
          <p:cNvPr id="18" name="TextBox 17"/>
          <p:cNvSpPr txBox="1"/>
          <p:nvPr/>
        </p:nvSpPr>
        <p:spPr>
          <a:xfrm>
            <a:off x="3200400" y="4610100"/>
            <a:ext cx="2514600" cy="5847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t>LUZON</a:t>
            </a:r>
          </a:p>
        </p:txBody>
      </p:sp>
      <p:sp>
        <p:nvSpPr>
          <p:cNvPr id="19" name="TextBox 18"/>
          <p:cNvSpPr txBox="1"/>
          <p:nvPr/>
        </p:nvSpPr>
        <p:spPr>
          <a:xfrm>
            <a:off x="3200400" y="9563100"/>
            <a:ext cx="2514600" cy="5847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t>VISAYAS</a:t>
            </a:r>
          </a:p>
        </p:txBody>
      </p:sp>
      <p:sp>
        <p:nvSpPr>
          <p:cNvPr id="20" name="TextBox 19"/>
          <p:cNvSpPr txBox="1"/>
          <p:nvPr/>
        </p:nvSpPr>
        <p:spPr>
          <a:xfrm>
            <a:off x="11811000" y="4762500"/>
            <a:ext cx="2514600" cy="5847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t>MINDANAO</a:t>
            </a:r>
          </a:p>
        </p:txBody>
      </p:sp>
      <p:sp>
        <p:nvSpPr>
          <p:cNvPr id="22" name="TextBox 21"/>
          <p:cNvSpPr txBox="1"/>
          <p:nvPr/>
        </p:nvSpPr>
        <p:spPr>
          <a:xfrm>
            <a:off x="11887200" y="9563100"/>
            <a:ext cx="2514600" cy="58477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t>MINDANAO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a:off x="16350823" y="981075"/>
            <a:ext cx="845404" cy="405765"/>
          </a:xfrm>
          <a:prstGeom prst="rect">
            <a:avLst/>
          </a:prstGeom>
        </p:spPr>
        <p:txBody>
          <a:bodyPr lIns="0" tIns="0" rIns="0" bIns="0" rtlCol="0" anchor="t">
            <a:spAutoFit/>
          </a:bodyPr>
          <a:lstStyle/>
          <a:p>
            <a:pPr algn="r">
              <a:lnSpc>
                <a:spcPts val="3359"/>
              </a:lnSpc>
            </a:pPr>
            <a:r>
              <a:rPr lang="en-US" sz="2400" spc="144">
                <a:solidFill>
                  <a:srgbClr val="F8DCDE"/>
                </a:solidFill>
                <a:latin typeface="Abril Fatface"/>
              </a:rPr>
              <a:t>19</a:t>
            </a:r>
          </a:p>
        </p:txBody>
      </p:sp>
      <p:sp>
        <p:nvSpPr>
          <p:cNvPr id="19" name="TextBox 19"/>
          <p:cNvSpPr txBox="1"/>
          <p:nvPr/>
        </p:nvSpPr>
        <p:spPr>
          <a:xfrm>
            <a:off x="1676400" y="342900"/>
            <a:ext cx="14860160" cy="2215991"/>
          </a:xfrm>
          <a:prstGeom prst="rect">
            <a:avLst/>
          </a:prstGeom>
        </p:spPr>
        <p:txBody>
          <a:bodyPr lIns="0" tIns="0" rIns="0" bIns="0" rtlCol="0" anchor="t">
            <a:spAutoFit/>
          </a:bodyPr>
          <a:lstStyle/>
          <a:p>
            <a:pPr algn="r">
              <a:lnSpc>
                <a:spcPts val="8640"/>
              </a:lnSpc>
            </a:pPr>
            <a:r>
              <a:rPr lang="en-US" sz="7200" spc="-72" dirty="0">
                <a:solidFill>
                  <a:srgbClr val="FFCE6D"/>
                </a:solidFill>
                <a:latin typeface="Abril Fatface"/>
              </a:rPr>
              <a:t>ODIC Implementing Partners </a:t>
            </a:r>
          </a:p>
          <a:p>
            <a:pPr algn="r">
              <a:lnSpc>
                <a:spcPts val="8640"/>
              </a:lnSpc>
            </a:pPr>
            <a:r>
              <a:rPr lang="en-US" sz="7200" spc="-72" dirty="0">
                <a:solidFill>
                  <a:srgbClr val="FFCE6D"/>
                </a:solidFill>
                <a:latin typeface="Abril Fatface"/>
              </a:rPr>
              <a:t>in the Philippines</a:t>
            </a:r>
          </a:p>
        </p:txBody>
      </p:sp>
      <p:sp>
        <p:nvSpPr>
          <p:cNvPr id="21" name="TextBox 21"/>
          <p:cNvSpPr txBox="1"/>
          <p:nvPr/>
        </p:nvSpPr>
        <p:spPr>
          <a:xfrm rot="5400000">
            <a:off x="13152218" y="5460508"/>
            <a:ext cx="7903650" cy="405765"/>
          </a:xfrm>
          <a:prstGeom prst="rect">
            <a:avLst/>
          </a:prstGeom>
        </p:spPr>
        <p:txBody>
          <a:bodyPr lIns="0" tIns="0" rIns="0" bIns="0" rtlCol="0" anchor="t">
            <a:spAutoFit/>
          </a:bodyPr>
          <a:lstStyle/>
          <a:p>
            <a:pPr>
              <a:lnSpc>
                <a:spcPts val="3359"/>
              </a:lnSpc>
            </a:pPr>
            <a:r>
              <a:rPr lang="en-US" sz="2400" spc="192">
                <a:solidFill>
                  <a:srgbClr val="000000"/>
                </a:solidFill>
                <a:latin typeface="Montserrat Classic"/>
              </a:rPr>
              <a:t>ISSUP PHILIPPINES PRE-CONFERENCE 2021</a:t>
            </a:r>
          </a:p>
        </p:txBody>
      </p:sp>
      <p:pic>
        <p:nvPicPr>
          <p:cNvPr id="22" name="Picture 21" descr="Screen Shot 2021-01-26 at 2.33.52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2400" y="3771900"/>
            <a:ext cx="4365207" cy="3276600"/>
          </a:xfrm>
          <a:prstGeom prst="rect">
            <a:avLst/>
          </a:prstGeom>
        </p:spPr>
      </p:pic>
      <p:pic>
        <p:nvPicPr>
          <p:cNvPr id="25" name="Picture 24" descr="Screen Shot 2021-01-26 at 2.34.02 P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28600" y="0"/>
            <a:ext cx="4419600" cy="3320366"/>
          </a:xfrm>
          <a:prstGeom prst="rect">
            <a:avLst/>
          </a:prstGeom>
        </p:spPr>
      </p:pic>
      <p:pic>
        <p:nvPicPr>
          <p:cNvPr id="26" name="Picture 25" descr="Screen Shot 2021-01-26 at 2.34.14 P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8601" y="7429499"/>
            <a:ext cx="4265404" cy="2851727"/>
          </a:xfrm>
          <a:prstGeom prst="rect">
            <a:avLst/>
          </a:prstGeom>
        </p:spPr>
      </p:pic>
      <p:graphicFrame>
        <p:nvGraphicFramePr>
          <p:cNvPr id="27" name="Diagram 26"/>
          <p:cNvGraphicFramePr/>
          <p:nvPr>
            <p:extLst>
              <p:ext uri="{D42A27DB-BD31-4B8C-83A1-F6EECF244321}">
                <p14:modId xmlns:p14="http://schemas.microsoft.com/office/powerpoint/2010/main" xmlns="" val="4239322251"/>
              </p:ext>
            </p:extLst>
          </p:nvPr>
        </p:nvGraphicFramePr>
        <p:xfrm>
          <a:off x="5257800" y="2857500"/>
          <a:ext cx="11201400" cy="7010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8" name="Picture 2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4554200" y="8822423"/>
            <a:ext cx="3058723" cy="13502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a:off x="9067800" y="4914124"/>
            <a:ext cx="8284796" cy="1524776"/>
          </a:xfrm>
          <a:prstGeom prst="rect">
            <a:avLst/>
          </a:prstGeom>
        </p:spPr>
        <p:txBody>
          <a:bodyPr wrap="square" lIns="0" tIns="0" rIns="0" bIns="0" rtlCol="0" anchor="t">
            <a:spAutoFit/>
          </a:bodyPr>
          <a:lstStyle/>
          <a:p>
            <a:pPr algn="r">
              <a:lnSpc>
                <a:spcPts val="3900"/>
              </a:lnSpc>
            </a:pPr>
            <a:r>
              <a:rPr lang="en-US" sz="4200" spc="359" dirty="0">
                <a:solidFill>
                  <a:srgbClr val="000000"/>
                </a:solidFill>
                <a:latin typeface="Montserrat Light"/>
              </a:rPr>
              <a:t>UPC MANAGERS &amp; SUPERVISORS COURSE 5 ADAPTATION</a:t>
            </a:r>
          </a:p>
        </p:txBody>
      </p:sp>
      <p:sp>
        <p:nvSpPr>
          <p:cNvPr id="3" name="TextBox 3"/>
          <p:cNvSpPr txBox="1"/>
          <p:nvPr/>
        </p:nvSpPr>
        <p:spPr>
          <a:xfrm>
            <a:off x="8077200" y="6644337"/>
            <a:ext cx="9275396" cy="556563"/>
          </a:xfrm>
          <a:prstGeom prst="rect">
            <a:avLst/>
          </a:prstGeom>
        </p:spPr>
        <p:txBody>
          <a:bodyPr wrap="square" lIns="0" tIns="0" rIns="0" bIns="0" rtlCol="0" anchor="t">
            <a:spAutoFit/>
          </a:bodyPr>
          <a:lstStyle/>
          <a:p>
            <a:pPr algn="r">
              <a:lnSpc>
                <a:spcPts val="4200"/>
              </a:lnSpc>
            </a:pPr>
            <a:r>
              <a:rPr lang="en-US" sz="4200" dirty="0">
                <a:solidFill>
                  <a:srgbClr val="000000"/>
                </a:solidFill>
                <a:latin typeface="Montserrat Light"/>
              </a:rPr>
              <a:t>School-based Prevention Interventions</a:t>
            </a:r>
          </a:p>
        </p:txBody>
      </p:sp>
      <p:sp>
        <p:nvSpPr>
          <p:cNvPr id="5" name="AutoShape 5"/>
          <p:cNvSpPr/>
          <p:nvPr/>
        </p:nvSpPr>
        <p:spPr>
          <a:xfrm>
            <a:off x="2184803" y="9411745"/>
            <a:ext cx="15074497" cy="51250"/>
          </a:xfrm>
          <a:prstGeom prst="rect">
            <a:avLst/>
          </a:prstGeom>
          <a:solidFill>
            <a:srgbClr val="EDE1CF"/>
          </a:solidFill>
        </p:spPr>
      </p:sp>
      <p:sp>
        <p:nvSpPr>
          <p:cNvPr id="6" name="TextBox 6"/>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07</a:t>
            </a:r>
          </a:p>
        </p:txBody>
      </p:sp>
      <p:sp>
        <p:nvSpPr>
          <p:cNvPr id="11" name="TextBox 11"/>
          <p:cNvSpPr txBox="1"/>
          <p:nvPr/>
        </p:nvSpPr>
        <p:spPr>
          <a:xfrm>
            <a:off x="9144000" y="1000125"/>
            <a:ext cx="8115300" cy="1996313"/>
          </a:xfrm>
          <a:prstGeom prst="rect">
            <a:avLst/>
          </a:prstGeom>
        </p:spPr>
        <p:txBody>
          <a:bodyPr lIns="0" tIns="0" rIns="0" bIns="0" rtlCol="0" anchor="t">
            <a:spAutoFit/>
          </a:bodyPr>
          <a:lstStyle/>
          <a:p>
            <a:pPr algn="r">
              <a:lnSpc>
                <a:spcPts val="7936"/>
              </a:lnSpc>
            </a:pPr>
            <a:r>
              <a:rPr lang="en-US" sz="6400" spc="448">
                <a:solidFill>
                  <a:srgbClr val="FFCE6D"/>
                </a:solidFill>
                <a:latin typeface="Montserrat Classic Bold"/>
              </a:rPr>
              <a:t>CURRICULUM DEVELOPMENT</a:t>
            </a:r>
          </a:p>
        </p:txBody>
      </p:sp>
      <p:sp>
        <p:nvSpPr>
          <p:cNvPr id="12" name="AutoShape 12"/>
          <p:cNvSpPr/>
          <p:nvPr/>
        </p:nvSpPr>
        <p:spPr>
          <a:xfrm>
            <a:off x="16878300" y="4507257"/>
            <a:ext cx="381000" cy="152400"/>
          </a:xfrm>
          <a:prstGeom prst="rect">
            <a:avLst/>
          </a:prstGeom>
          <a:solidFill>
            <a:srgbClr val="EDE1CF"/>
          </a:solidFill>
        </p:spPr>
      </p:sp>
      <p:pic>
        <p:nvPicPr>
          <p:cNvPr id="15" name="Picture 14" descr="Screen Shot 2021-01-25 at 5.10.3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4800" y="176885"/>
            <a:ext cx="5410200" cy="6643015"/>
          </a:xfrm>
          <a:prstGeom prst="rect">
            <a:avLst/>
          </a:prstGeom>
        </p:spPr>
      </p:pic>
      <p:pic>
        <p:nvPicPr>
          <p:cNvPr id="16" name="Picture 15" descr="Screen Shot 2021-01-25 at 5.10.47 P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971800" y="3924300"/>
            <a:ext cx="4876800" cy="59942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554200" y="8822423"/>
            <a:ext cx="3058723" cy="13502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a:off x="16350823" y="981075"/>
            <a:ext cx="845404" cy="405765"/>
          </a:xfrm>
          <a:prstGeom prst="rect">
            <a:avLst/>
          </a:prstGeom>
        </p:spPr>
        <p:txBody>
          <a:bodyPr lIns="0" tIns="0" rIns="0" bIns="0" rtlCol="0" anchor="t">
            <a:spAutoFit/>
          </a:bodyPr>
          <a:lstStyle/>
          <a:p>
            <a:pPr algn="r">
              <a:lnSpc>
                <a:spcPts val="3359"/>
              </a:lnSpc>
            </a:pPr>
            <a:r>
              <a:rPr lang="en-US" sz="2400" spc="144">
                <a:solidFill>
                  <a:srgbClr val="F8DCDE"/>
                </a:solidFill>
                <a:latin typeface="Abril Fatface"/>
              </a:rPr>
              <a:t>19</a:t>
            </a:r>
          </a:p>
        </p:txBody>
      </p:sp>
      <p:sp>
        <p:nvSpPr>
          <p:cNvPr id="3" name="AutoShape 3"/>
          <p:cNvSpPr/>
          <p:nvPr/>
        </p:nvSpPr>
        <p:spPr>
          <a:xfrm>
            <a:off x="1066800" y="5759050"/>
            <a:ext cx="13258800" cy="51250"/>
          </a:xfrm>
          <a:prstGeom prst="rect">
            <a:avLst/>
          </a:prstGeom>
          <a:solidFill>
            <a:srgbClr val="F8DCDE"/>
          </a:solidFill>
        </p:spPr>
      </p:sp>
      <p:grpSp>
        <p:nvGrpSpPr>
          <p:cNvPr id="4" name="Group 4"/>
          <p:cNvGrpSpPr/>
          <p:nvPr/>
        </p:nvGrpSpPr>
        <p:grpSpPr>
          <a:xfrm>
            <a:off x="1066800" y="6887762"/>
            <a:ext cx="4032958" cy="2270216"/>
            <a:chOff x="0" y="-38100"/>
            <a:chExt cx="5377277" cy="3026954"/>
          </a:xfrm>
        </p:grpSpPr>
        <p:sp>
          <p:nvSpPr>
            <p:cNvPr id="5" name="TextBox 5"/>
            <p:cNvSpPr txBox="1"/>
            <p:nvPr/>
          </p:nvSpPr>
          <p:spPr>
            <a:xfrm>
              <a:off x="0" y="-38100"/>
              <a:ext cx="5377277" cy="1991998"/>
            </a:xfrm>
            <a:prstGeom prst="rect">
              <a:avLst/>
            </a:prstGeom>
          </p:spPr>
          <p:txBody>
            <a:bodyPr lIns="0" tIns="0" rIns="0" bIns="0" rtlCol="0" anchor="t">
              <a:spAutoFit/>
            </a:bodyPr>
            <a:lstStyle/>
            <a:p>
              <a:pPr algn="ctr">
                <a:lnSpc>
                  <a:spcPts val="3900"/>
                </a:lnSpc>
              </a:pPr>
              <a:r>
                <a:rPr lang="en-US" sz="3000" spc="359" dirty="0">
                  <a:solidFill>
                    <a:srgbClr val="FFCE6D"/>
                  </a:solidFill>
                  <a:latin typeface="Montserrat Light"/>
                </a:rPr>
                <a:t>EXPERT WORKING GROUP MEETING</a:t>
              </a:r>
            </a:p>
          </p:txBody>
        </p:sp>
        <p:sp>
          <p:nvSpPr>
            <p:cNvPr id="6" name="TextBox 6"/>
            <p:cNvSpPr txBox="1"/>
            <p:nvPr/>
          </p:nvSpPr>
          <p:spPr>
            <a:xfrm>
              <a:off x="0" y="2394282"/>
              <a:ext cx="5377277" cy="594572"/>
            </a:xfrm>
            <a:prstGeom prst="rect">
              <a:avLst/>
            </a:prstGeom>
          </p:spPr>
          <p:txBody>
            <a:bodyPr lIns="0" tIns="0" rIns="0" bIns="0" rtlCol="0" anchor="t">
              <a:spAutoFit/>
            </a:bodyPr>
            <a:lstStyle/>
            <a:p>
              <a:pPr algn="ctr">
                <a:lnSpc>
                  <a:spcPts val="3640"/>
                </a:lnSpc>
              </a:pPr>
              <a:r>
                <a:rPr lang="en-US" sz="2600">
                  <a:solidFill>
                    <a:srgbClr val="F8DCDE"/>
                  </a:solidFill>
                  <a:latin typeface="Montserrat Light Italics"/>
                </a:rPr>
                <a:t>Completed</a:t>
              </a:r>
            </a:p>
          </p:txBody>
        </p:sp>
      </p:grpSp>
      <p:grpSp>
        <p:nvGrpSpPr>
          <p:cNvPr id="7" name="Group 7"/>
          <p:cNvGrpSpPr/>
          <p:nvPr/>
        </p:nvGrpSpPr>
        <p:grpSpPr>
          <a:xfrm>
            <a:off x="2845154" y="5546550"/>
            <a:ext cx="476250" cy="47625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CDE"/>
            </a:solidFill>
          </p:spPr>
        </p:sp>
      </p:grpSp>
      <p:grpSp>
        <p:nvGrpSpPr>
          <p:cNvPr id="9" name="Group 9"/>
          <p:cNvGrpSpPr/>
          <p:nvPr/>
        </p:nvGrpSpPr>
        <p:grpSpPr>
          <a:xfrm>
            <a:off x="5530671" y="6896100"/>
            <a:ext cx="4756329" cy="2514600"/>
            <a:chOff x="-304800" y="-59145"/>
            <a:chExt cx="6341772" cy="4368799"/>
          </a:xfrm>
        </p:grpSpPr>
        <p:sp>
          <p:nvSpPr>
            <p:cNvPr id="10" name="TextBox 10"/>
            <p:cNvSpPr txBox="1"/>
            <p:nvPr/>
          </p:nvSpPr>
          <p:spPr>
            <a:xfrm>
              <a:off x="-304800" y="-59145"/>
              <a:ext cx="6341772" cy="3464559"/>
            </a:xfrm>
            <a:prstGeom prst="rect">
              <a:avLst/>
            </a:prstGeom>
          </p:spPr>
          <p:txBody>
            <a:bodyPr wrap="square" lIns="0" tIns="0" rIns="0" bIns="0" rtlCol="0" anchor="t">
              <a:spAutoFit/>
            </a:bodyPr>
            <a:lstStyle/>
            <a:p>
              <a:pPr algn="ctr">
                <a:lnSpc>
                  <a:spcPts val="3900"/>
                </a:lnSpc>
              </a:pPr>
              <a:r>
                <a:rPr lang="en-US" sz="3000" spc="359" dirty="0">
                  <a:solidFill>
                    <a:srgbClr val="FFCE6D"/>
                  </a:solidFill>
                  <a:latin typeface="Montserrat Light"/>
                </a:rPr>
                <a:t>ADAPTATION WORK: COPYEDITING, CONTENT REVIEWS &amp; GRAPHICS</a:t>
              </a:r>
            </a:p>
          </p:txBody>
        </p:sp>
        <p:sp>
          <p:nvSpPr>
            <p:cNvPr id="11" name="TextBox 11"/>
            <p:cNvSpPr txBox="1"/>
            <p:nvPr/>
          </p:nvSpPr>
          <p:spPr>
            <a:xfrm>
              <a:off x="0" y="3715082"/>
              <a:ext cx="5377277" cy="594572"/>
            </a:xfrm>
            <a:prstGeom prst="rect">
              <a:avLst/>
            </a:prstGeom>
          </p:spPr>
          <p:txBody>
            <a:bodyPr lIns="0" tIns="0" rIns="0" bIns="0" rtlCol="0" anchor="t">
              <a:spAutoFit/>
            </a:bodyPr>
            <a:lstStyle/>
            <a:p>
              <a:pPr algn="ctr">
                <a:lnSpc>
                  <a:spcPts val="3640"/>
                </a:lnSpc>
              </a:pPr>
              <a:r>
                <a:rPr lang="en-US" sz="2600" dirty="0">
                  <a:solidFill>
                    <a:srgbClr val="F8DCDE"/>
                  </a:solidFill>
                  <a:latin typeface="Montserrat Light Italics"/>
                </a:rPr>
                <a:t>Ongoing</a:t>
              </a:r>
            </a:p>
          </p:txBody>
        </p:sp>
      </p:grpSp>
      <p:grpSp>
        <p:nvGrpSpPr>
          <p:cNvPr id="12" name="Group 12"/>
          <p:cNvGrpSpPr/>
          <p:nvPr/>
        </p:nvGrpSpPr>
        <p:grpSpPr>
          <a:xfrm>
            <a:off x="7537625" y="5546550"/>
            <a:ext cx="476250" cy="4762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CDE"/>
            </a:solidFill>
          </p:spPr>
        </p:sp>
      </p:grpSp>
      <p:grpSp>
        <p:nvGrpSpPr>
          <p:cNvPr id="14" name="Group 14"/>
          <p:cNvGrpSpPr/>
          <p:nvPr/>
        </p:nvGrpSpPr>
        <p:grpSpPr>
          <a:xfrm>
            <a:off x="10369371" y="6936005"/>
            <a:ext cx="4032958" cy="2279967"/>
            <a:chOff x="0" y="-38100"/>
            <a:chExt cx="5377277" cy="3039955"/>
          </a:xfrm>
        </p:grpSpPr>
        <p:sp>
          <p:nvSpPr>
            <p:cNvPr id="15" name="TextBox 15"/>
            <p:cNvSpPr txBox="1"/>
            <p:nvPr/>
          </p:nvSpPr>
          <p:spPr>
            <a:xfrm>
              <a:off x="0" y="-38100"/>
              <a:ext cx="5377277" cy="1968500"/>
            </a:xfrm>
            <a:prstGeom prst="rect">
              <a:avLst/>
            </a:prstGeom>
          </p:spPr>
          <p:txBody>
            <a:bodyPr lIns="0" tIns="0" rIns="0" bIns="0" rtlCol="0" anchor="t">
              <a:spAutoFit/>
            </a:bodyPr>
            <a:lstStyle/>
            <a:p>
              <a:pPr algn="ctr">
                <a:lnSpc>
                  <a:spcPts val="3900"/>
                </a:lnSpc>
              </a:pPr>
              <a:r>
                <a:rPr lang="en-US" sz="3000" spc="359">
                  <a:solidFill>
                    <a:srgbClr val="FFCE6D"/>
                  </a:solidFill>
                  <a:latin typeface="Montserrat Light"/>
                </a:rPr>
                <a:t>TRAINING &amp; DELIVERY </a:t>
              </a:r>
            </a:p>
            <a:p>
              <a:pPr algn="ctr">
                <a:lnSpc>
                  <a:spcPts val="3900"/>
                </a:lnSpc>
              </a:pPr>
              <a:r>
                <a:rPr lang="en-US" sz="3000" spc="359">
                  <a:solidFill>
                    <a:srgbClr val="FFCE6D"/>
                  </a:solidFill>
                  <a:latin typeface="Montserrat Light"/>
                </a:rPr>
                <a:t>(3 COHORTS)</a:t>
              </a:r>
            </a:p>
          </p:txBody>
        </p:sp>
        <p:sp>
          <p:nvSpPr>
            <p:cNvPr id="16" name="TextBox 16"/>
            <p:cNvSpPr txBox="1"/>
            <p:nvPr/>
          </p:nvSpPr>
          <p:spPr>
            <a:xfrm>
              <a:off x="0" y="2394282"/>
              <a:ext cx="5377277" cy="607573"/>
            </a:xfrm>
            <a:prstGeom prst="rect">
              <a:avLst/>
            </a:prstGeom>
          </p:spPr>
          <p:txBody>
            <a:bodyPr lIns="0" tIns="0" rIns="0" bIns="0" rtlCol="0" anchor="t">
              <a:spAutoFit/>
            </a:bodyPr>
            <a:lstStyle/>
            <a:p>
              <a:pPr algn="ctr">
                <a:lnSpc>
                  <a:spcPts val="3640"/>
                </a:lnSpc>
              </a:pPr>
              <a:r>
                <a:rPr lang="en-US" sz="2600" i="1" dirty="0">
                  <a:solidFill>
                    <a:srgbClr val="FF0000"/>
                  </a:solidFill>
                  <a:latin typeface="Montserrat Light Italics"/>
                </a:rPr>
                <a:t>Q1 2021</a:t>
              </a:r>
            </a:p>
          </p:txBody>
        </p:sp>
      </p:grpSp>
      <p:grpSp>
        <p:nvGrpSpPr>
          <p:cNvPr id="17" name="Group 17"/>
          <p:cNvGrpSpPr/>
          <p:nvPr/>
        </p:nvGrpSpPr>
        <p:grpSpPr>
          <a:xfrm>
            <a:off x="12147725" y="5546550"/>
            <a:ext cx="476250" cy="476250"/>
            <a:chOff x="0" y="0"/>
            <a:chExt cx="6350000" cy="6350000"/>
          </a:xfrm>
          <a:solidFill>
            <a:schemeClr val="accent6"/>
          </a:solidFill>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9"/>
          <p:cNvSpPr txBox="1"/>
          <p:nvPr/>
        </p:nvSpPr>
        <p:spPr>
          <a:xfrm>
            <a:off x="1028700" y="1028700"/>
            <a:ext cx="14860160" cy="2009775"/>
          </a:xfrm>
          <a:prstGeom prst="rect">
            <a:avLst/>
          </a:prstGeom>
        </p:spPr>
        <p:txBody>
          <a:bodyPr lIns="0" tIns="0" rIns="0" bIns="0" rtlCol="0" anchor="t">
            <a:spAutoFit/>
          </a:bodyPr>
          <a:lstStyle/>
          <a:p>
            <a:pPr>
              <a:lnSpc>
                <a:spcPts val="8640"/>
              </a:lnSpc>
            </a:pPr>
            <a:r>
              <a:rPr lang="en-US" sz="7200" spc="-72" dirty="0">
                <a:solidFill>
                  <a:srgbClr val="FFCE6D"/>
                </a:solidFill>
                <a:latin typeface="Abril Fatface"/>
              </a:rPr>
              <a:t>UPC  C5 Adaptation Project</a:t>
            </a:r>
          </a:p>
          <a:p>
            <a:pPr>
              <a:lnSpc>
                <a:spcPts val="7200"/>
              </a:lnSpc>
            </a:pPr>
            <a:r>
              <a:rPr lang="en-US" sz="6000" spc="-60" dirty="0">
                <a:solidFill>
                  <a:srgbClr val="FFCE6D"/>
                </a:solidFill>
                <a:latin typeface="Abril Fatface"/>
              </a:rPr>
              <a:t>School-based Prevention Interventions</a:t>
            </a:r>
          </a:p>
        </p:txBody>
      </p:sp>
      <p:sp>
        <p:nvSpPr>
          <p:cNvPr id="20" name="AutoShape 20"/>
          <p:cNvSpPr/>
          <p:nvPr/>
        </p:nvSpPr>
        <p:spPr>
          <a:xfrm>
            <a:off x="1028700" y="3254285"/>
            <a:ext cx="381000" cy="152400"/>
          </a:xfrm>
          <a:prstGeom prst="rect">
            <a:avLst/>
          </a:prstGeom>
          <a:solidFill>
            <a:srgbClr val="F8DCDE"/>
          </a:solidFill>
        </p:spPr>
      </p:sp>
      <p:sp>
        <p:nvSpPr>
          <p:cNvPr id="21" name="TextBox 21"/>
          <p:cNvSpPr txBox="1"/>
          <p:nvPr/>
        </p:nvSpPr>
        <p:spPr>
          <a:xfrm rot="5400000">
            <a:off x="13152218" y="5460508"/>
            <a:ext cx="7903650" cy="405765"/>
          </a:xfrm>
          <a:prstGeom prst="rect">
            <a:avLst/>
          </a:prstGeom>
        </p:spPr>
        <p:txBody>
          <a:bodyPr lIns="0" tIns="0" rIns="0" bIns="0" rtlCol="0" anchor="t">
            <a:spAutoFit/>
          </a:bodyPr>
          <a:lstStyle/>
          <a:p>
            <a:pPr>
              <a:lnSpc>
                <a:spcPts val="3359"/>
              </a:lnSpc>
            </a:pPr>
            <a:r>
              <a:rPr lang="en-US" sz="2400" spc="192">
                <a:solidFill>
                  <a:srgbClr val="000000"/>
                </a:solidFill>
                <a:latin typeface="Montserrat Classic"/>
              </a:rPr>
              <a:t>ISSUP PHILIPPINES PRE-CONFERENCE 2021</a:t>
            </a:r>
          </a:p>
        </p:txBody>
      </p:sp>
      <p:pic>
        <p:nvPicPr>
          <p:cNvPr id="23" name="Picture 22" descr="IMG_0078.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7800" y="3543300"/>
            <a:ext cx="3886200" cy="2914650"/>
          </a:xfrm>
          <a:prstGeom prst="rect">
            <a:avLst/>
          </a:prstGeom>
        </p:spPr>
      </p:pic>
      <p:pic>
        <p:nvPicPr>
          <p:cNvPr id="24" name="Picture 23" descr="IMG_0079.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19800" y="3543300"/>
            <a:ext cx="3810000" cy="28956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639800" y="342900"/>
            <a:ext cx="3058723" cy="1350277"/>
          </a:xfrm>
          <a:prstGeom prst="rect">
            <a:avLst/>
          </a:prstGeom>
        </p:spPr>
      </p:pic>
    </p:spTree>
    <p:extLst>
      <p:ext uri="{BB962C8B-B14F-4D97-AF65-F5344CB8AC3E}">
        <p14:creationId xmlns:p14="http://schemas.microsoft.com/office/powerpoint/2010/main" xmlns="" val="160191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AutoShape 2"/>
          <p:cNvSpPr/>
          <p:nvPr/>
        </p:nvSpPr>
        <p:spPr>
          <a:xfrm>
            <a:off x="2184803" y="9411745"/>
            <a:ext cx="15074497" cy="51250"/>
          </a:xfrm>
          <a:prstGeom prst="rect">
            <a:avLst/>
          </a:prstGeom>
          <a:solidFill>
            <a:srgbClr val="EDE1CF"/>
          </a:solidFill>
        </p:spPr>
      </p:sp>
      <p:grpSp>
        <p:nvGrpSpPr>
          <p:cNvPr id="3" name="Group 3"/>
          <p:cNvGrpSpPr/>
          <p:nvPr/>
        </p:nvGrpSpPr>
        <p:grpSpPr>
          <a:xfrm>
            <a:off x="2996587" y="571500"/>
            <a:ext cx="14262713" cy="1543388"/>
            <a:chOff x="0" y="0"/>
            <a:chExt cx="19016950" cy="2057851"/>
          </a:xfrm>
        </p:grpSpPr>
        <p:sp>
          <p:nvSpPr>
            <p:cNvPr id="4" name="TextBox 4"/>
            <p:cNvSpPr txBox="1"/>
            <p:nvPr/>
          </p:nvSpPr>
          <p:spPr>
            <a:xfrm>
              <a:off x="0" y="-28575"/>
              <a:ext cx="19016950" cy="1318726"/>
            </a:xfrm>
            <a:prstGeom prst="rect">
              <a:avLst/>
            </a:prstGeom>
          </p:spPr>
          <p:txBody>
            <a:bodyPr lIns="0" tIns="0" rIns="0" bIns="0" rtlCol="0" anchor="t">
              <a:spAutoFit/>
            </a:bodyPr>
            <a:lstStyle/>
            <a:p>
              <a:pPr algn="r">
                <a:lnSpc>
                  <a:spcPts val="7936"/>
                </a:lnSpc>
              </a:pPr>
              <a:r>
                <a:rPr lang="en-US" sz="6400" spc="448" dirty="0">
                  <a:solidFill>
                    <a:srgbClr val="FFCE6D"/>
                  </a:solidFill>
                  <a:latin typeface="Montserrat Classic Bold"/>
                </a:rPr>
                <a:t>CURRICULUM DEVELOPMENT</a:t>
              </a:r>
            </a:p>
          </p:txBody>
        </p:sp>
        <p:sp>
          <p:nvSpPr>
            <p:cNvPr id="5" name="AutoShape 5"/>
            <p:cNvSpPr/>
            <p:nvPr/>
          </p:nvSpPr>
          <p:spPr>
            <a:xfrm>
              <a:off x="18508950" y="1854651"/>
              <a:ext cx="508000" cy="203200"/>
            </a:xfrm>
            <a:prstGeom prst="rect">
              <a:avLst/>
            </a:prstGeom>
            <a:solidFill>
              <a:srgbClr val="EDE1CF"/>
            </a:solidFill>
          </p:spPr>
        </p:sp>
      </p:grpSp>
      <p:graphicFrame>
        <p:nvGraphicFramePr>
          <p:cNvPr id="12" name="Diagram 11"/>
          <p:cNvGraphicFramePr/>
          <p:nvPr>
            <p:extLst>
              <p:ext uri="{D42A27DB-BD31-4B8C-83A1-F6EECF244321}">
                <p14:modId xmlns:p14="http://schemas.microsoft.com/office/powerpoint/2010/main" xmlns="" val="2843099701"/>
              </p:ext>
            </p:extLst>
          </p:nvPr>
        </p:nvGraphicFramePr>
        <p:xfrm>
          <a:off x="1981200" y="6591300"/>
          <a:ext cx="15925800" cy="2575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10"/>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11</a:t>
            </a:r>
          </a:p>
        </p:txBody>
      </p:sp>
      <p:sp>
        <p:nvSpPr>
          <p:cNvPr id="11" name="TextBox 11"/>
          <p:cNvSpPr txBox="1"/>
          <p:nvPr/>
        </p:nvSpPr>
        <p:spPr>
          <a:xfrm rot="-5400000">
            <a:off x="-2574114" y="4777166"/>
            <a:ext cx="7652471" cy="405765"/>
          </a:xfrm>
          <a:prstGeom prst="rect">
            <a:avLst/>
          </a:prstGeom>
        </p:spPr>
        <p:txBody>
          <a:bodyPr lIns="0" tIns="0" rIns="0" bIns="0" rtlCol="0" anchor="t">
            <a:spAutoFit/>
          </a:bodyPr>
          <a:lstStyle/>
          <a:p>
            <a:pPr algn="r">
              <a:lnSpc>
                <a:spcPts val="3359"/>
              </a:lnSpc>
            </a:pPr>
            <a:r>
              <a:rPr lang="en-US" sz="2400" spc="192">
                <a:solidFill>
                  <a:srgbClr val="000000"/>
                </a:solidFill>
                <a:latin typeface="Montserrat Classic"/>
              </a:rPr>
              <a:t>ISSUP PHILIPPINES PRE-CONFERENCE 2021</a:t>
            </a:r>
          </a:p>
        </p:txBody>
      </p:sp>
      <p:pic>
        <p:nvPicPr>
          <p:cNvPr id="6" name="Picture 5" descr="DAPcourses.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133600" y="2019300"/>
            <a:ext cx="15300101" cy="452628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524000" y="495300"/>
            <a:ext cx="2589188" cy="1143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a:off x="1066800" y="800100"/>
            <a:ext cx="11582400" cy="1069524"/>
          </a:xfrm>
          <a:prstGeom prst="rect">
            <a:avLst/>
          </a:prstGeom>
        </p:spPr>
        <p:txBody>
          <a:bodyPr wrap="square" lIns="0" tIns="0" rIns="0" bIns="0" rtlCol="0" anchor="t">
            <a:spAutoFit/>
          </a:bodyPr>
          <a:lstStyle/>
          <a:p>
            <a:pPr>
              <a:lnSpc>
                <a:spcPts val="4200"/>
              </a:lnSpc>
            </a:pPr>
            <a:r>
              <a:rPr lang="en-US" sz="3200" i="1" dirty="0">
                <a:solidFill>
                  <a:srgbClr val="000000"/>
                </a:solidFill>
                <a:latin typeface="Montserrat Light Italics"/>
              </a:rPr>
              <a:t>When we couldn't meet face to face, </a:t>
            </a:r>
          </a:p>
          <a:p>
            <a:pPr>
              <a:lnSpc>
                <a:spcPts val="4200"/>
              </a:lnSpc>
            </a:pPr>
            <a:r>
              <a:rPr lang="en-US" sz="3200" i="1" dirty="0">
                <a:solidFill>
                  <a:srgbClr val="000000"/>
                </a:solidFill>
                <a:latin typeface="Montserrat Light Italics"/>
              </a:rPr>
              <a:t>we found ways to connect here and around the world. . . </a:t>
            </a:r>
          </a:p>
        </p:txBody>
      </p:sp>
      <p:sp>
        <p:nvSpPr>
          <p:cNvPr id="4" name="AutoShape 4"/>
          <p:cNvSpPr/>
          <p:nvPr/>
        </p:nvSpPr>
        <p:spPr>
          <a:xfrm>
            <a:off x="2184803" y="9411745"/>
            <a:ext cx="15074497" cy="51250"/>
          </a:xfrm>
          <a:prstGeom prst="rect">
            <a:avLst/>
          </a:prstGeom>
          <a:solidFill>
            <a:srgbClr val="2E5255"/>
          </a:solidFill>
        </p:spPr>
      </p:sp>
      <p:sp>
        <p:nvSpPr>
          <p:cNvPr id="5" name="TextBox 5"/>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16</a:t>
            </a:r>
          </a:p>
        </p:txBody>
      </p:sp>
      <p:sp>
        <p:nvSpPr>
          <p:cNvPr id="7" name="AutoShape 7"/>
          <p:cNvSpPr/>
          <p:nvPr/>
        </p:nvSpPr>
        <p:spPr>
          <a:xfrm>
            <a:off x="16734328" y="3821147"/>
            <a:ext cx="381000" cy="152400"/>
          </a:xfrm>
          <a:prstGeom prst="rect">
            <a:avLst/>
          </a:prstGeom>
          <a:solidFill>
            <a:srgbClr val="2E5255"/>
          </a:solidFill>
        </p:spPr>
      </p:sp>
      <p:sp>
        <p:nvSpPr>
          <p:cNvPr id="8" name="TextBox 8"/>
          <p:cNvSpPr txBox="1"/>
          <p:nvPr/>
        </p:nvSpPr>
        <p:spPr>
          <a:xfrm rot="-5400000">
            <a:off x="-3322506" y="5003164"/>
            <a:ext cx="7652471" cy="280670"/>
          </a:xfrm>
          <a:prstGeom prst="rect">
            <a:avLst/>
          </a:prstGeom>
        </p:spPr>
        <p:txBody>
          <a:bodyPr lIns="0" tIns="0" rIns="0" bIns="0" rtlCol="0" anchor="t">
            <a:spAutoFit/>
          </a:bodyPr>
          <a:lstStyle/>
          <a:p>
            <a:pPr algn="just">
              <a:lnSpc>
                <a:spcPts val="2380"/>
              </a:lnSpc>
            </a:pPr>
            <a:r>
              <a:rPr lang="en-US" sz="1700" spc="136" dirty="0">
                <a:solidFill>
                  <a:srgbClr val="000000"/>
                </a:solidFill>
                <a:latin typeface="Montserrat Classic"/>
              </a:rPr>
              <a:t>ISSUP PHILIPPINES PRE-CONFERENCE 2021</a:t>
            </a:r>
          </a:p>
        </p:txBody>
      </p:sp>
      <p:pic>
        <p:nvPicPr>
          <p:cNvPr id="9" name="Picture 8" descr="UNODCWebinar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90800" y="6029800"/>
            <a:ext cx="5715000" cy="4257200"/>
          </a:xfrm>
          <a:prstGeom prst="rect">
            <a:avLst/>
          </a:prstGeom>
        </p:spPr>
      </p:pic>
      <p:pic>
        <p:nvPicPr>
          <p:cNvPr id="11" name="Picture 10" descr="118616082_10157618624119646_7386593293701258276_n.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67000" y="2476500"/>
            <a:ext cx="5638800" cy="41587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554200" y="8822423"/>
            <a:ext cx="3058723" cy="1350277"/>
          </a:xfrm>
          <a:prstGeom prst="rect">
            <a:avLst/>
          </a:prstGeom>
        </p:spPr>
      </p:pic>
      <p:pic>
        <p:nvPicPr>
          <p:cNvPr id="14" name="Picture 13" descr="photo-1511068797325-6083f0f872b1.jpe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686800" y="3175000"/>
            <a:ext cx="8324850" cy="5549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31506" t="3767" r="33029" b="3767"/>
          <a:stretch/>
        </p:blipFill>
        <p:spPr>
          <a:xfrm>
            <a:off x="2971801" y="0"/>
            <a:ext cx="5918200" cy="10287000"/>
          </a:xfrm>
          <a:prstGeom prst="rect">
            <a:avLst/>
          </a:prstGeom>
        </p:spPr>
      </p:pic>
      <p:sp>
        <p:nvSpPr>
          <p:cNvPr id="3" name="TextBox 3"/>
          <p:cNvSpPr txBox="1"/>
          <p:nvPr/>
        </p:nvSpPr>
        <p:spPr>
          <a:xfrm rot="-5400000">
            <a:off x="-2682763" y="4740163"/>
            <a:ext cx="7784876" cy="361950"/>
          </a:xfrm>
          <a:prstGeom prst="rect">
            <a:avLst/>
          </a:prstGeom>
        </p:spPr>
        <p:txBody>
          <a:bodyPr lIns="0" tIns="0" rIns="0" bIns="0" rtlCol="0" anchor="t">
            <a:spAutoFit/>
          </a:bodyPr>
          <a:lstStyle/>
          <a:p>
            <a:pPr algn="r">
              <a:lnSpc>
                <a:spcPts val="2879"/>
              </a:lnSpc>
            </a:pPr>
            <a:r>
              <a:rPr lang="en-US" sz="2399" spc="143">
                <a:solidFill>
                  <a:srgbClr val="000000"/>
                </a:solidFill>
                <a:latin typeface="Abril Fatface"/>
              </a:rPr>
              <a:t>OPPORTUNITIES, CHALLENGES &amp; TAKEAWAYS</a:t>
            </a:r>
          </a:p>
        </p:txBody>
      </p:sp>
      <p:sp>
        <p:nvSpPr>
          <p:cNvPr id="4" name="TextBox 4"/>
          <p:cNvSpPr txBox="1"/>
          <p:nvPr/>
        </p:nvSpPr>
        <p:spPr>
          <a:xfrm>
            <a:off x="10359850" y="3947875"/>
            <a:ext cx="6899450" cy="4828368"/>
          </a:xfrm>
          <a:prstGeom prst="rect">
            <a:avLst/>
          </a:prstGeom>
        </p:spPr>
        <p:txBody>
          <a:bodyPr lIns="0" tIns="0" rIns="0" bIns="0" rtlCol="0" anchor="t">
            <a:spAutoFit/>
          </a:bodyPr>
          <a:lstStyle/>
          <a:p>
            <a:pPr algn="just">
              <a:lnSpc>
                <a:spcPts val="4199"/>
              </a:lnSpc>
            </a:pPr>
            <a:r>
              <a:rPr lang="en-US" sz="2800" dirty="0">
                <a:solidFill>
                  <a:srgbClr val="000000"/>
                </a:solidFill>
                <a:latin typeface="Montserrat Light"/>
              </a:rPr>
              <a:t>Who We Are</a:t>
            </a:r>
          </a:p>
          <a:p>
            <a:pPr algn="r">
              <a:lnSpc>
                <a:spcPts val="4199"/>
              </a:lnSpc>
            </a:pPr>
            <a:endParaRPr lang="en-US" sz="2800" dirty="0">
              <a:solidFill>
                <a:srgbClr val="000000"/>
              </a:solidFill>
              <a:latin typeface="Montserrat Light"/>
            </a:endParaRPr>
          </a:p>
          <a:p>
            <a:pPr>
              <a:lnSpc>
                <a:spcPts val="4199"/>
              </a:lnSpc>
            </a:pPr>
            <a:r>
              <a:rPr lang="en-US" sz="2799" dirty="0">
                <a:solidFill>
                  <a:srgbClr val="000000"/>
                </a:solidFill>
                <a:latin typeface="Montserrat Light"/>
              </a:rPr>
              <a:t>CP DAP in the Philippines : </a:t>
            </a:r>
          </a:p>
          <a:p>
            <a:pPr>
              <a:lnSpc>
                <a:spcPts val="4199"/>
              </a:lnSpc>
            </a:pPr>
            <a:r>
              <a:rPr lang="en-US" sz="2799" dirty="0">
                <a:solidFill>
                  <a:srgbClr val="000000"/>
                </a:solidFill>
                <a:latin typeface="Montserrat Light"/>
              </a:rPr>
              <a:t>Innovations, Solutions &amp; Alternatives</a:t>
            </a:r>
          </a:p>
          <a:p>
            <a:pPr marL="457200" indent="-457200">
              <a:lnSpc>
                <a:spcPts val="4199"/>
              </a:lnSpc>
              <a:buFont typeface="Arial"/>
              <a:buChar char="•"/>
            </a:pPr>
            <a:r>
              <a:rPr lang="en-US" sz="2799" dirty="0">
                <a:solidFill>
                  <a:srgbClr val="000000"/>
                </a:solidFill>
                <a:latin typeface="Montserrat Light"/>
              </a:rPr>
              <a:t>Programs</a:t>
            </a:r>
          </a:p>
          <a:p>
            <a:pPr marL="457200" indent="-457200">
              <a:lnSpc>
                <a:spcPts val="4199"/>
              </a:lnSpc>
              <a:buFont typeface="Arial"/>
              <a:buChar char="•"/>
            </a:pPr>
            <a:r>
              <a:rPr lang="en-US" sz="2799" dirty="0">
                <a:solidFill>
                  <a:srgbClr val="000000"/>
                </a:solidFill>
                <a:latin typeface="Montserrat Light"/>
              </a:rPr>
              <a:t>Curriculum Development</a:t>
            </a:r>
          </a:p>
          <a:p>
            <a:pPr marL="457200" indent="-457200">
              <a:lnSpc>
                <a:spcPts val="4199"/>
              </a:lnSpc>
              <a:buFont typeface="Arial"/>
              <a:buChar char="•"/>
            </a:pPr>
            <a:r>
              <a:rPr lang="en-US" sz="2799" dirty="0">
                <a:solidFill>
                  <a:srgbClr val="000000"/>
                </a:solidFill>
                <a:latin typeface="Montserrat Light"/>
              </a:rPr>
              <a:t>Online Activities</a:t>
            </a:r>
          </a:p>
          <a:p>
            <a:pPr>
              <a:lnSpc>
                <a:spcPts val="4199"/>
              </a:lnSpc>
            </a:pPr>
            <a:endParaRPr lang="en-US" sz="2799" dirty="0">
              <a:solidFill>
                <a:srgbClr val="000000"/>
              </a:solidFill>
              <a:latin typeface="Montserrat Light"/>
            </a:endParaRPr>
          </a:p>
          <a:p>
            <a:pPr>
              <a:lnSpc>
                <a:spcPts val="4199"/>
              </a:lnSpc>
            </a:pPr>
            <a:r>
              <a:rPr lang="en-US" sz="2799" dirty="0">
                <a:solidFill>
                  <a:srgbClr val="000000"/>
                </a:solidFill>
                <a:latin typeface="Montserrat Light"/>
              </a:rPr>
              <a:t>The Silver Lining: Insights &amp; Takeaways  </a:t>
            </a:r>
          </a:p>
        </p:txBody>
      </p:sp>
      <p:sp>
        <p:nvSpPr>
          <p:cNvPr id="5" name="AutoShape 5"/>
          <p:cNvSpPr/>
          <p:nvPr/>
        </p:nvSpPr>
        <p:spPr>
          <a:xfrm>
            <a:off x="2184803" y="9411745"/>
            <a:ext cx="15074497" cy="51250"/>
          </a:xfrm>
          <a:prstGeom prst="rect">
            <a:avLst/>
          </a:prstGeom>
          <a:solidFill>
            <a:srgbClr val="2E5255"/>
          </a:solidFill>
        </p:spPr>
      </p:sp>
      <p:sp>
        <p:nvSpPr>
          <p:cNvPr id="6" name="TextBox 6"/>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02</a:t>
            </a:r>
          </a:p>
        </p:txBody>
      </p:sp>
      <p:grpSp>
        <p:nvGrpSpPr>
          <p:cNvPr id="7" name="Group 7"/>
          <p:cNvGrpSpPr/>
          <p:nvPr/>
        </p:nvGrpSpPr>
        <p:grpSpPr>
          <a:xfrm>
            <a:off x="10359850" y="1028700"/>
            <a:ext cx="6899450" cy="3112786"/>
            <a:chOff x="0" y="0"/>
            <a:chExt cx="9199267" cy="4150381"/>
          </a:xfrm>
        </p:grpSpPr>
        <p:sp>
          <p:nvSpPr>
            <p:cNvPr id="8" name="TextBox 8"/>
            <p:cNvSpPr txBox="1"/>
            <p:nvPr/>
          </p:nvSpPr>
          <p:spPr>
            <a:xfrm>
              <a:off x="0" y="9525"/>
              <a:ext cx="9199267" cy="3152775"/>
            </a:xfrm>
            <a:prstGeom prst="rect">
              <a:avLst/>
            </a:prstGeom>
          </p:spPr>
          <p:txBody>
            <a:bodyPr lIns="0" tIns="0" rIns="0" bIns="0" rtlCol="0" anchor="t">
              <a:spAutoFit/>
            </a:bodyPr>
            <a:lstStyle/>
            <a:p>
              <a:pPr algn="r">
                <a:lnSpc>
                  <a:spcPts val="6240"/>
                </a:lnSpc>
              </a:pPr>
              <a:r>
                <a:rPr lang="en-US" sz="5200" spc="-52" dirty="0">
                  <a:solidFill>
                    <a:srgbClr val="FFCE6D"/>
                  </a:solidFill>
                  <a:latin typeface="Abril Fatface"/>
                </a:rPr>
                <a:t>Emerging Realities in Prevention, Treatment &amp; Recovery</a:t>
              </a:r>
            </a:p>
          </p:txBody>
        </p:sp>
        <p:sp>
          <p:nvSpPr>
            <p:cNvPr id="9" name="AutoShape 9"/>
            <p:cNvSpPr/>
            <p:nvPr/>
          </p:nvSpPr>
          <p:spPr>
            <a:xfrm>
              <a:off x="8691267" y="3947181"/>
              <a:ext cx="508000" cy="203200"/>
            </a:xfrm>
            <a:prstGeom prst="rect">
              <a:avLst/>
            </a:prstGeom>
            <a:solidFill>
              <a:srgbClr val="2E5255"/>
            </a:solidFill>
          </p:spPr>
        </p:sp>
      </p:grpSp>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554200" y="8822423"/>
            <a:ext cx="3058723" cy="13502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AutoShape 2"/>
          <p:cNvSpPr/>
          <p:nvPr/>
        </p:nvSpPr>
        <p:spPr>
          <a:xfrm>
            <a:off x="2184803" y="9411745"/>
            <a:ext cx="15074497" cy="51250"/>
          </a:xfrm>
          <a:prstGeom prst="rect">
            <a:avLst/>
          </a:prstGeom>
          <a:solidFill>
            <a:srgbClr val="EDE1CF"/>
          </a:solidFill>
        </p:spPr>
      </p:sp>
      <p:sp>
        <p:nvSpPr>
          <p:cNvPr id="3" name="TextBox 3"/>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15</a:t>
            </a:r>
          </a:p>
        </p:txBody>
      </p:sp>
      <p:sp>
        <p:nvSpPr>
          <p:cNvPr id="4" name="TextBox 4"/>
          <p:cNvSpPr txBox="1"/>
          <p:nvPr/>
        </p:nvSpPr>
        <p:spPr>
          <a:xfrm>
            <a:off x="1028700" y="1019175"/>
            <a:ext cx="7615584" cy="628650"/>
          </a:xfrm>
          <a:prstGeom prst="rect">
            <a:avLst/>
          </a:prstGeom>
        </p:spPr>
        <p:txBody>
          <a:bodyPr lIns="0" tIns="0" rIns="0" bIns="0" rtlCol="0" anchor="t">
            <a:spAutoFit/>
          </a:bodyPr>
          <a:lstStyle/>
          <a:p>
            <a:pPr>
              <a:lnSpc>
                <a:spcPts val="4920"/>
              </a:lnSpc>
            </a:pPr>
            <a:r>
              <a:rPr lang="en-US" sz="4100" spc="369">
                <a:solidFill>
                  <a:srgbClr val="FFCE6D"/>
                </a:solidFill>
                <a:latin typeface="Abril Fatface"/>
              </a:rPr>
              <a:t>DAP ONLINE ACTIVITIES</a:t>
            </a:r>
          </a:p>
        </p:txBody>
      </p:sp>
      <p:sp>
        <p:nvSpPr>
          <p:cNvPr id="5" name="TextBox 5"/>
          <p:cNvSpPr txBox="1"/>
          <p:nvPr/>
        </p:nvSpPr>
        <p:spPr>
          <a:xfrm>
            <a:off x="838200" y="3743998"/>
            <a:ext cx="8458200" cy="4828502"/>
          </a:xfrm>
          <a:prstGeom prst="rect">
            <a:avLst/>
          </a:prstGeom>
        </p:spPr>
        <p:txBody>
          <a:bodyPr wrap="square" lIns="0" tIns="0" rIns="0" bIns="0" rtlCol="0" anchor="t">
            <a:spAutoFit/>
          </a:bodyPr>
          <a:lstStyle/>
          <a:p>
            <a:pPr marL="604519" lvl="1" indent="-302260">
              <a:lnSpc>
                <a:spcPts val="4199"/>
              </a:lnSpc>
              <a:buFont typeface="Arial"/>
              <a:buChar char="•"/>
            </a:pPr>
            <a:r>
              <a:rPr lang="en-US" sz="2800" dirty="0">
                <a:solidFill>
                  <a:srgbClr val="000000"/>
                </a:solidFill>
                <a:latin typeface="Montserrat Light"/>
              </a:rPr>
              <a:t>107 </a:t>
            </a:r>
            <a:r>
              <a:rPr lang="en-US" sz="2800" dirty="0">
                <a:solidFill>
                  <a:srgbClr val="000000"/>
                </a:solidFill>
                <a:latin typeface="Arimo"/>
              </a:rPr>
              <a:t>Monitoring visits for 82 t</a:t>
            </a:r>
            <a:r>
              <a:rPr lang="en-US" sz="2800" dirty="0">
                <a:solidFill>
                  <a:srgbClr val="000000"/>
                </a:solidFill>
                <a:latin typeface="Montserrat Light"/>
              </a:rPr>
              <a:t>reatment </a:t>
            </a:r>
            <a:r>
              <a:rPr lang="en-US" sz="2800" dirty="0" err="1">
                <a:solidFill>
                  <a:srgbClr val="000000"/>
                </a:solidFill>
                <a:latin typeface="Montserrat Light"/>
              </a:rPr>
              <a:t>centres</a:t>
            </a:r>
            <a:r>
              <a:rPr lang="en-US" sz="2800" dirty="0">
                <a:solidFill>
                  <a:srgbClr val="000000"/>
                </a:solidFill>
                <a:latin typeface="Montserrat Light"/>
              </a:rPr>
              <a:t> in 28 provinces in </a:t>
            </a:r>
            <a:r>
              <a:rPr lang="en-US" sz="2800" b="1" dirty="0">
                <a:solidFill>
                  <a:srgbClr val="000000"/>
                </a:solidFill>
                <a:latin typeface="Montserrat Light"/>
              </a:rPr>
              <a:t>Afghanistan</a:t>
            </a:r>
          </a:p>
          <a:p>
            <a:pPr marL="604519" lvl="1" indent="-302260">
              <a:lnSpc>
                <a:spcPts val="4199"/>
              </a:lnSpc>
              <a:buFont typeface="Arial"/>
              <a:buChar char="•"/>
            </a:pPr>
            <a:r>
              <a:rPr lang="en-US" sz="2800" dirty="0">
                <a:solidFill>
                  <a:srgbClr val="000000"/>
                </a:solidFill>
                <a:latin typeface="Montserrat Light"/>
              </a:rPr>
              <a:t>Member country consultations </a:t>
            </a:r>
            <a:r>
              <a:rPr lang="en-US" sz="2800" b="1" dirty="0">
                <a:solidFill>
                  <a:srgbClr val="000000"/>
                </a:solidFill>
                <a:latin typeface="Montserrat Light"/>
              </a:rPr>
              <a:t>Afghanistan, Maldives, Philippines, Sri Lanka</a:t>
            </a:r>
          </a:p>
          <a:p>
            <a:pPr marL="604519" lvl="1" indent="-302260">
              <a:lnSpc>
                <a:spcPts val="4199"/>
              </a:lnSpc>
              <a:buFont typeface="Arial"/>
              <a:buChar char="•"/>
            </a:pPr>
            <a:r>
              <a:rPr lang="en-US" sz="2800" dirty="0">
                <a:solidFill>
                  <a:srgbClr val="000000"/>
                </a:solidFill>
                <a:latin typeface="Montserrat Light"/>
              </a:rPr>
              <a:t>Adaptation of Universal Curricula for online dissemination</a:t>
            </a:r>
          </a:p>
          <a:p>
            <a:pPr marL="604519" lvl="1" indent="-302260">
              <a:lnSpc>
                <a:spcPts val="4199"/>
              </a:lnSpc>
              <a:buFont typeface="Arial"/>
              <a:buChar char="•"/>
            </a:pPr>
            <a:r>
              <a:rPr lang="en-US" sz="2800" dirty="0">
                <a:solidFill>
                  <a:srgbClr val="000000"/>
                </a:solidFill>
                <a:latin typeface="Montserrat Light"/>
              </a:rPr>
              <a:t>Development of automated online UPC – Core </a:t>
            </a:r>
          </a:p>
          <a:p>
            <a:pPr marL="604519" lvl="1" indent="-302260">
              <a:lnSpc>
                <a:spcPts val="4199"/>
              </a:lnSpc>
              <a:buFont typeface="Arial"/>
              <a:buChar char="•"/>
            </a:pPr>
            <a:r>
              <a:rPr lang="en-US" sz="2800" dirty="0">
                <a:solidFill>
                  <a:srgbClr val="000000"/>
                </a:solidFill>
                <a:latin typeface="Montserrat Light"/>
              </a:rPr>
              <a:t>ATI training conducted for 40 participants</a:t>
            </a:r>
          </a:p>
          <a:p>
            <a:pPr marL="604520" lvl="1" indent="-302260">
              <a:lnSpc>
                <a:spcPts val="4200"/>
              </a:lnSpc>
              <a:buFont typeface="Arial"/>
              <a:buChar char="•"/>
            </a:pPr>
            <a:r>
              <a:rPr lang="en-US" sz="2800" dirty="0">
                <a:solidFill>
                  <a:srgbClr val="000000"/>
                </a:solidFill>
                <a:latin typeface="Montserrat Light"/>
              </a:rPr>
              <a:t>Online instructor led UPC Core Course</a:t>
            </a:r>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677400" y="266700"/>
            <a:ext cx="7249723" cy="3200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153400" y="3314700"/>
            <a:ext cx="10399616"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AutoShape 2"/>
          <p:cNvSpPr/>
          <p:nvPr/>
        </p:nvSpPr>
        <p:spPr>
          <a:xfrm>
            <a:off x="2184803" y="9411745"/>
            <a:ext cx="15074497" cy="51250"/>
          </a:xfrm>
          <a:prstGeom prst="rect">
            <a:avLst/>
          </a:prstGeom>
          <a:solidFill>
            <a:srgbClr val="EDE1CF"/>
          </a:solidFill>
        </p:spPr>
      </p:sp>
      <p:sp>
        <p:nvSpPr>
          <p:cNvPr id="3" name="TextBox 3"/>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17</a:t>
            </a:r>
          </a:p>
        </p:txBody>
      </p:sp>
      <p:grpSp>
        <p:nvGrpSpPr>
          <p:cNvPr id="8" name="Group 8"/>
          <p:cNvGrpSpPr/>
          <p:nvPr/>
        </p:nvGrpSpPr>
        <p:grpSpPr>
          <a:xfrm>
            <a:off x="1028700" y="4610100"/>
            <a:ext cx="7734300" cy="4382793"/>
            <a:chOff x="0" y="-38100"/>
            <a:chExt cx="12272705" cy="5843724"/>
          </a:xfrm>
        </p:grpSpPr>
        <p:sp>
          <p:nvSpPr>
            <p:cNvPr id="9" name="TextBox 9"/>
            <p:cNvSpPr txBox="1"/>
            <p:nvPr/>
          </p:nvSpPr>
          <p:spPr>
            <a:xfrm>
              <a:off x="0" y="-38100"/>
              <a:ext cx="12272705" cy="658300"/>
            </a:xfrm>
            <a:prstGeom prst="rect">
              <a:avLst/>
            </a:prstGeom>
          </p:spPr>
          <p:txBody>
            <a:bodyPr lIns="0" tIns="0" rIns="0" bIns="0" rtlCol="0" anchor="t">
              <a:spAutoFit/>
            </a:bodyPr>
            <a:lstStyle/>
            <a:p>
              <a:pPr>
                <a:lnSpc>
                  <a:spcPts val="3900"/>
                </a:lnSpc>
              </a:pPr>
              <a:r>
                <a:rPr lang="en-US" sz="3000" spc="359" dirty="0">
                  <a:solidFill>
                    <a:srgbClr val="000000"/>
                  </a:solidFill>
                  <a:latin typeface="Montserrat Light"/>
                </a:rPr>
                <a:t>COLLABORATIONS</a:t>
              </a:r>
            </a:p>
          </p:txBody>
        </p:sp>
        <p:sp>
          <p:nvSpPr>
            <p:cNvPr id="10" name="TextBox 10"/>
            <p:cNvSpPr txBox="1"/>
            <p:nvPr/>
          </p:nvSpPr>
          <p:spPr>
            <a:xfrm>
              <a:off x="0" y="1922148"/>
              <a:ext cx="12272705" cy="1325149"/>
            </a:xfrm>
            <a:prstGeom prst="rect">
              <a:avLst/>
            </a:prstGeom>
          </p:spPr>
          <p:txBody>
            <a:bodyPr lIns="0" tIns="0" rIns="0" bIns="0" rtlCol="0" anchor="t">
              <a:spAutoFit/>
            </a:bodyPr>
            <a:lstStyle/>
            <a:p>
              <a:pPr>
                <a:lnSpc>
                  <a:spcPts val="3900"/>
                </a:lnSpc>
              </a:pPr>
              <a:r>
                <a:rPr lang="en-US" sz="3000" spc="359" dirty="0">
                  <a:solidFill>
                    <a:srgbClr val="000000"/>
                  </a:solidFill>
                  <a:latin typeface="Montserrat Light"/>
                </a:rPr>
                <a:t>PARTICIPATING </a:t>
              </a:r>
            </a:p>
            <a:p>
              <a:pPr>
                <a:lnSpc>
                  <a:spcPts val="3900"/>
                </a:lnSpc>
              </a:pPr>
              <a:r>
                <a:rPr lang="en-US" sz="3000" spc="359" dirty="0">
                  <a:solidFill>
                    <a:srgbClr val="000000"/>
                  </a:solidFill>
                  <a:latin typeface="Montserrat Light"/>
                </a:rPr>
                <a:t>IN VIRTUAL EVENTS &amp; MEETINGS</a:t>
              </a:r>
            </a:p>
          </p:txBody>
        </p:sp>
        <p:sp>
          <p:nvSpPr>
            <p:cNvPr id="11" name="TextBox 11"/>
            <p:cNvSpPr txBox="1"/>
            <p:nvPr/>
          </p:nvSpPr>
          <p:spPr>
            <a:xfrm>
              <a:off x="0" y="4480475"/>
              <a:ext cx="12272705" cy="1325149"/>
            </a:xfrm>
            <a:prstGeom prst="rect">
              <a:avLst/>
            </a:prstGeom>
          </p:spPr>
          <p:txBody>
            <a:bodyPr lIns="0" tIns="0" rIns="0" bIns="0" rtlCol="0" anchor="t">
              <a:spAutoFit/>
            </a:bodyPr>
            <a:lstStyle/>
            <a:p>
              <a:pPr>
                <a:lnSpc>
                  <a:spcPts val="3900"/>
                </a:lnSpc>
              </a:pPr>
              <a:r>
                <a:rPr lang="en-US" sz="3000" spc="359" dirty="0">
                  <a:solidFill>
                    <a:srgbClr val="000000"/>
                  </a:solidFill>
                  <a:latin typeface="Montserrat Light"/>
                </a:rPr>
                <a:t>BUILDING CONNECTIONS </a:t>
              </a:r>
            </a:p>
            <a:p>
              <a:pPr>
                <a:lnSpc>
                  <a:spcPts val="3900"/>
                </a:lnSpc>
              </a:pPr>
              <a:r>
                <a:rPr lang="en-US" sz="3000" spc="359" dirty="0">
                  <a:solidFill>
                    <a:srgbClr val="000000"/>
                  </a:solidFill>
                  <a:latin typeface="Montserrat Light"/>
                </a:rPr>
                <a:t>FOR NEW PROJECTS</a:t>
              </a:r>
            </a:p>
          </p:txBody>
        </p:sp>
      </p:grpSp>
      <p:grpSp>
        <p:nvGrpSpPr>
          <p:cNvPr id="12" name="Group 12"/>
          <p:cNvGrpSpPr/>
          <p:nvPr/>
        </p:nvGrpSpPr>
        <p:grpSpPr>
          <a:xfrm>
            <a:off x="10950166" y="4991100"/>
            <a:ext cx="6309134" cy="1805813"/>
            <a:chOff x="0" y="0"/>
            <a:chExt cx="8412179" cy="2407751"/>
          </a:xfrm>
        </p:grpSpPr>
        <p:sp>
          <p:nvSpPr>
            <p:cNvPr id="13" name="TextBox 13"/>
            <p:cNvSpPr txBox="1"/>
            <p:nvPr/>
          </p:nvSpPr>
          <p:spPr>
            <a:xfrm>
              <a:off x="0" y="1089025"/>
              <a:ext cx="8412179" cy="1318726"/>
            </a:xfrm>
            <a:prstGeom prst="rect">
              <a:avLst/>
            </a:prstGeom>
          </p:spPr>
          <p:txBody>
            <a:bodyPr lIns="0" tIns="0" rIns="0" bIns="0" rtlCol="0" anchor="t">
              <a:spAutoFit/>
            </a:bodyPr>
            <a:lstStyle/>
            <a:p>
              <a:pPr algn="r">
                <a:lnSpc>
                  <a:spcPts val="7936"/>
                </a:lnSpc>
              </a:pPr>
              <a:r>
                <a:rPr lang="en-US" sz="6400" spc="448">
                  <a:solidFill>
                    <a:srgbClr val="FFCE6D"/>
                  </a:solidFill>
                  <a:latin typeface="Montserrat Classic Bold"/>
                </a:rPr>
                <a:t>PHILIPPINES</a:t>
              </a:r>
            </a:p>
          </p:txBody>
        </p:sp>
        <p:sp>
          <p:nvSpPr>
            <p:cNvPr id="14" name="AutoShape 14"/>
            <p:cNvSpPr/>
            <p:nvPr/>
          </p:nvSpPr>
          <p:spPr>
            <a:xfrm>
              <a:off x="7904179" y="0"/>
              <a:ext cx="508000" cy="203200"/>
            </a:xfrm>
            <a:prstGeom prst="rect">
              <a:avLst/>
            </a:prstGeom>
            <a:solidFill>
              <a:srgbClr val="EDE1CF"/>
            </a:solidFill>
          </p:spPr>
        </p:sp>
      </p:grpSp>
      <p:pic>
        <p:nvPicPr>
          <p:cNvPr id="15" name="Picture 14" descr="117897035_10158663476853489_3300405415936340773_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018" y="0"/>
            <a:ext cx="5440218" cy="4097164"/>
          </a:xfrm>
          <a:prstGeom prst="rect">
            <a:avLst/>
          </a:prstGeom>
        </p:spPr>
      </p:pic>
      <p:pic>
        <p:nvPicPr>
          <p:cNvPr id="16" name="Picture 15" descr="117962660_10158661669548489_4884700687133751034_o.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34000" y="-114300"/>
            <a:ext cx="7102144" cy="4191000"/>
          </a:xfrm>
          <a:prstGeom prst="rect">
            <a:avLst/>
          </a:prstGeom>
        </p:spPr>
      </p:pic>
      <p:pic>
        <p:nvPicPr>
          <p:cNvPr id="17" name="Picture 16" descr="140244734_10162121145599988_5416390413949077676_o.jpg"/>
          <p:cNvPicPr>
            <a:picLocks noChangeAspect="1"/>
          </p:cNvPicPr>
          <p:nvPr/>
        </p:nvPicPr>
        <p:blipFill rotWithShape="1">
          <a:blip r:embed="rId5">
            <a:extLst>
              <a:ext uri="{28A0092B-C50C-407E-A947-70E740481C1C}">
                <a14:useLocalDpi xmlns:a14="http://schemas.microsoft.com/office/drawing/2010/main" xmlns="" val="0"/>
              </a:ext>
            </a:extLst>
          </a:blip>
          <a:srcRect b="7666"/>
          <a:stretch/>
        </p:blipFill>
        <p:spPr>
          <a:xfrm>
            <a:off x="12344400" y="-28864"/>
            <a:ext cx="5943600" cy="41159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a:off x="10429192" y="2365246"/>
            <a:ext cx="6230412" cy="1711063"/>
          </a:xfrm>
          <a:prstGeom prst="rect">
            <a:avLst/>
          </a:prstGeom>
        </p:spPr>
        <p:txBody>
          <a:bodyPr lIns="0" tIns="0" rIns="0" bIns="0" rtlCol="0" anchor="t">
            <a:spAutoFit/>
          </a:bodyPr>
          <a:lstStyle/>
          <a:p>
            <a:pPr algn="r">
              <a:lnSpc>
                <a:spcPts val="6762"/>
              </a:lnSpc>
            </a:pPr>
            <a:r>
              <a:rPr lang="en-US" sz="5635" spc="507" dirty="0">
                <a:solidFill>
                  <a:srgbClr val="000000"/>
                </a:solidFill>
                <a:latin typeface="Abril Fatface"/>
              </a:rPr>
              <a:t>INSIGHTS &amp; TAKEAWAYS</a:t>
            </a:r>
          </a:p>
        </p:txBody>
      </p:sp>
      <p:grpSp>
        <p:nvGrpSpPr>
          <p:cNvPr id="3" name="Group 3"/>
          <p:cNvGrpSpPr/>
          <p:nvPr/>
        </p:nvGrpSpPr>
        <p:grpSpPr>
          <a:xfrm>
            <a:off x="1028700" y="5936875"/>
            <a:ext cx="4947358" cy="2227116"/>
            <a:chOff x="0" y="-38100"/>
            <a:chExt cx="6596477" cy="2969488"/>
          </a:xfrm>
        </p:grpSpPr>
        <p:sp>
          <p:nvSpPr>
            <p:cNvPr id="4" name="TextBox 4"/>
            <p:cNvSpPr txBox="1"/>
            <p:nvPr/>
          </p:nvSpPr>
          <p:spPr>
            <a:xfrm>
              <a:off x="0" y="-38100"/>
              <a:ext cx="6596477" cy="1325149"/>
            </a:xfrm>
            <a:prstGeom prst="rect">
              <a:avLst/>
            </a:prstGeom>
          </p:spPr>
          <p:txBody>
            <a:bodyPr lIns="0" tIns="0" rIns="0" bIns="0" rtlCol="0" anchor="t">
              <a:spAutoFit/>
            </a:bodyPr>
            <a:lstStyle/>
            <a:p>
              <a:pPr>
                <a:lnSpc>
                  <a:spcPts val="3900"/>
                </a:lnSpc>
              </a:pPr>
              <a:r>
                <a:rPr lang="en-US" sz="3000" spc="359" dirty="0">
                  <a:solidFill>
                    <a:srgbClr val="000000"/>
                  </a:solidFill>
                  <a:latin typeface="Montserrat Light"/>
                </a:rPr>
                <a:t>1. STRONGER WITH COLLABORATIONS</a:t>
              </a:r>
            </a:p>
          </p:txBody>
        </p:sp>
        <p:sp>
          <p:nvSpPr>
            <p:cNvPr id="5" name="TextBox 5"/>
            <p:cNvSpPr txBox="1"/>
            <p:nvPr/>
          </p:nvSpPr>
          <p:spPr>
            <a:xfrm>
              <a:off x="0" y="2237181"/>
              <a:ext cx="6596477" cy="694207"/>
            </a:xfrm>
            <a:prstGeom prst="rect">
              <a:avLst/>
            </a:prstGeom>
          </p:spPr>
          <p:txBody>
            <a:bodyPr lIns="0" tIns="0" rIns="0" bIns="0" rtlCol="0" anchor="t">
              <a:spAutoFit/>
            </a:bodyPr>
            <a:lstStyle/>
            <a:p>
              <a:pPr>
                <a:lnSpc>
                  <a:spcPts val="4200"/>
                </a:lnSpc>
              </a:pPr>
              <a:r>
                <a:rPr lang="en-US" sz="2800" i="1" dirty="0">
                  <a:solidFill>
                    <a:srgbClr val="000000"/>
                  </a:solidFill>
                  <a:latin typeface="Montserrat Light"/>
                </a:rPr>
                <a:t>Partners, Allies &amp; Communities</a:t>
              </a:r>
            </a:p>
          </p:txBody>
        </p:sp>
      </p:grpSp>
      <p:grpSp>
        <p:nvGrpSpPr>
          <p:cNvPr id="6" name="Group 6"/>
          <p:cNvGrpSpPr/>
          <p:nvPr/>
        </p:nvGrpSpPr>
        <p:grpSpPr>
          <a:xfrm>
            <a:off x="6324601" y="5936875"/>
            <a:ext cx="5293078" cy="2765725"/>
            <a:chOff x="-460960" y="-38100"/>
            <a:chExt cx="7057437" cy="3687633"/>
          </a:xfrm>
        </p:grpSpPr>
        <p:sp>
          <p:nvSpPr>
            <p:cNvPr id="7" name="TextBox 7"/>
            <p:cNvSpPr txBox="1"/>
            <p:nvPr/>
          </p:nvSpPr>
          <p:spPr>
            <a:xfrm>
              <a:off x="-460960" y="-38100"/>
              <a:ext cx="6908799" cy="1991998"/>
            </a:xfrm>
            <a:prstGeom prst="rect">
              <a:avLst/>
            </a:prstGeom>
          </p:spPr>
          <p:txBody>
            <a:bodyPr wrap="square" lIns="0" tIns="0" rIns="0" bIns="0" rtlCol="0" anchor="t">
              <a:spAutoFit/>
            </a:bodyPr>
            <a:lstStyle/>
            <a:p>
              <a:pPr>
                <a:lnSpc>
                  <a:spcPts val="3900"/>
                </a:lnSpc>
              </a:pPr>
              <a:r>
                <a:rPr lang="en-US" sz="3000" spc="359" dirty="0">
                  <a:solidFill>
                    <a:srgbClr val="000000"/>
                  </a:solidFill>
                  <a:latin typeface="Montserrat Light"/>
                </a:rPr>
                <a:t>2. INCREASING REACH &amp; CONNECTION DESPITE ISOLATION</a:t>
              </a:r>
            </a:p>
          </p:txBody>
        </p:sp>
        <p:sp>
          <p:nvSpPr>
            <p:cNvPr id="8" name="TextBox 8"/>
            <p:cNvSpPr txBox="1"/>
            <p:nvPr/>
          </p:nvSpPr>
          <p:spPr>
            <a:xfrm>
              <a:off x="0" y="2237181"/>
              <a:ext cx="6596477" cy="1412352"/>
            </a:xfrm>
            <a:prstGeom prst="rect">
              <a:avLst/>
            </a:prstGeom>
          </p:spPr>
          <p:txBody>
            <a:bodyPr lIns="0" tIns="0" rIns="0" bIns="0" rtlCol="0" anchor="t">
              <a:spAutoFit/>
            </a:bodyPr>
            <a:lstStyle/>
            <a:p>
              <a:pPr>
                <a:lnSpc>
                  <a:spcPts val="4200"/>
                </a:lnSpc>
              </a:pPr>
              <a:r>
                <a:rPr lang="en-US" sz="2800" i="1" dirty="0">
                  <a:solidFill>
                    <a:srgbClr val="000000"/>
                  </a:solidFill>
                  <a:latin typeface="Montserrat Light"/>
                </a:rPr>
                <a:t>Use of technology and communication tools</a:t>
              </a:r>
            </a:p>
          </p:txBody>
        </p:sp>
      </p:grpSp>
      <p:grpSp>
        <p:nvGrpSpPr>
          <p:cNvPr id="9" name="Group 9"/>
          <p:cNvGrpSpPr/>
          <p:nvPr/>
        </p:nvGrpSpPr>
        <p:grpSpPr>
          <a:xfrm>
            <a:off x="12311942" y="5936875"/>
            <a:ext cx="5290258" cy="2765725"/>
            <a:chOff x="0" y="-38100"/>
            <a:chExt cx="7053677" cy="3687633"/>
          </a:xfrm>
        </p:grpSpPr>
        <p:sp>
          <p:nvSpPr>
            <p:cNvPr id="10" name="TextBox 10"/>
            <p:cNvSpPr txBox="1"/>
            <p:nvPr/>
          </p:nvSpPr>
          <p:spPr>
            <a:xfrm>
              <a:off x="0" y="-38100"/>
              <a:ext cx="6596477" cy="1991998"/>
            </a:xfrm>
            <a:prstGeom prst="rect">
              <a:avLst/>
            </a:prstGeom>
          </p:spPr>
          <p:txBody>
            <a:bodyPr lIns="0" tIns="0" rIns="0" bIns="0" rtlCol="0" anchor="t">
              <a:spAutoFit/>
            </a:bodyPr>
            <a:lstStyle/>
            <a:p>
              <a:pPr>
                <a:lnSpc>
                  <a:spcPts val="3900"/>
                </a:lnSpc>
              </a:pPr>
              <a:r>
                <a:rPr lang="en-US" sz="3000" spc="359" dirty="0">
                  <a:solidFill>
                    <a:srgbClr val="000000"/>
                  </a:solidFill>
                  <a:latin typeface="Montserrat Light"/>
                </a:rPr>
                <a:t>3. RECREATING EXPERIENCES IN THE NEW WORLD</a:t>
              </a:r>
            </a:p>
          </p:txBody>
        </p:sp>
        <p:sp>
          <p:nvSpPr>
            <p:cNvPr id="11" name="TextBox 11"/>
            <p:cNvSpPr txBox="1"/>
            <p:nvPr/>
          </p:nvSpPr>
          <p:spPr>
            <a:xfrm>
              <a:off x="0" y="2237181"/>
              <a:ext cx="7053677" cy="1412352"/>
            </a:xfrm>
            <a:prstGeom prst="rect">
              <a:avLst/>
            </a:prstGeom>
          </p:spPr>
          <p:txBody>
            <a:bodyPr wrap="square" lIns="0" tIns="0" rIns="0" bIns="0" rtlCol="0" anchor="t">
              <a:spAutoFit/>
            </a:bodyPr>
            <a:lstStyle/>
            <a:p>
              <a:pPr>
                <a:lnSpc>
                  <a:spcPts val="4200"/>
                </a:lnSpc>
              </a:pPr>
              <a:r>
                <a:rPr lang="en-US" sz="2800" i="1" dirty="0">
                  <a:solidFill>
                    <a:srgbClr val="000000"/>
                  </a:solidFill>
                  <a:latin typeface="Montserrat Light"/>
                </a:rPr>
                <a:t>Adapting to the times to continue to deliver DAP’s main thrusts</a:t>
              </a:r>
            </a:p>
          </p:txBody>
        </p:sp>
      </p:grpSp>
      <p:sp>
        <p:nvSpPr>
          <p:cNvPr id="12" name="AutoShape 12"/>
          <p:cNvSpPr/>
          <p:nvPr/>
        </p:nvSpPr>
        <p:spPr>
          <a:xfrm>
            <a:off x="2184803" y="9411745"/>
            <a:ext cx="15074497" cy="51250"/>
          </a:xfrm>
          <a:prstGeom prst="rect">
            <a:avLst/>
          </a:prstGeom>
          <a:solidFill>
            <a:srgbClr val="EDE1CF"/>
          </a:solidFill>
        </p:spPr>
      </p:sp>
      <p:sp>
        <p:nvSpPr>
          <p:cNvPr id="13" name="TextBox 13"/>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23</a:t>
            </a:r>
          </a:p>
        </p:txBody>
      </p:sp>
      <p:grpSp>
        <p:nvGrpSpPr>
          <p:cNvPr id="14" name="Group 14"/>
          <p:cNvGrpSpPr/>
          <p:nvPr/>
        </p:nvGrpSpPr>
        <p:grpSpPr>
          <a:xfrm>
            <a:off x="7088856" y="1028700"/>
            <a:ext cx="10170444" cy="1768829"/>
            <a:chOff x="0" y="0"/>
            <a:chExt cx="13560592" cy="2358439"/>
          </a:xfrm>
        </p:grpSpPr>
        <p:sp>
          <p:nvSpPr>
            <p:cNvPr id="15" name="TextBox 15"/>
            <p:cNvSpPr txBox="1"/>
            <p:nvPr/>
          </p:nvSpPr>
          <p:spPr>
            <a:xfrm>
              <a:off x="0" y="0"/>
              <a:ext cx="13560592" cy="1460500"/>
            </a:xfrm>
            <a:prstGeom prst="rect">
              <a:avLst/>
            </a:prstGeom>
          </p:spPr>
          <p:txBody>
            <a:bodyPr lIns="0" tIns="0" rIns="0" bIns="0" rtlCol="0" anchor="t">
              <a:spAutoFit/>
            </a:bodyPr>
            <a:lstStyle/>
            <a:p>
              <a:pPr algn="r">
                <a:lnSpc>
                  <a:spcPts val="8640"/>
                </a:lnSpc>
              </a:pPr>
              <a:r>
                <a:rPr lang="en-US" sz="7200" spc="-72" dirty="0">
                  <a:solidFill>
                    <a:srgbClr val="FFCE6D"/>
                  </a:solidFill>
                  <a:latin typeface="Abril Fatface"/>
                </a:rPr>
                <a:t>The Silver Lining</a:t>
              </a:r>
            </a:p>
          </p:txBody>
        </p:sp>
        <p:sp>
          <p:nvSpPr>
            <p:cNvPr id="16" name="AutoShape 16"/>
            <p:cNvSpPr/>
            <p:nvPr/>
          </p:nvSpPr>
          <p:spPr>
            <a:xfrm>
              <a:off x="13052592" y="2155239"/>
              <a:ext cx="508000" cy="203200"/>
            </a:xfrm>
            <a:prstGeom prst="rect">
              <a:avLst/>
            </a:prstGeom>
            <a:solidFill>
              <a:srgbClr val="EDE1CF"/>
            </a:solidFill>
          </p:spPr>
        </p:sp>
      </p:grpSp>
      <p:pic>
        <p:nvPicPr>
          <p:cNvPr id="17" name="Picture 1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 y="952500"/>
            <a:ext cx="7249723" cy="3200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a:off x="16350823" y="981075"/>
            <a:ext cx="845404" cy="405765"/>
          </a:xfrm>
          <a:prstGeom prst="rect">
            <a:avLst/>
          </a:prstGeom>
        </p:spPr>
        <p:txBody>
          <a:bodyPr lIns="0" tIns="0" rIns="0" bIns="0" rtlCol="0" anchor="t">
            <a:spAutoFit/>
          </a:bodyPr>
          <a:lstStyle/>
          <a:p>
            <a:pPr algn="r">
              <a:lnSpc>
                <a:spcPts val="3359"/>
              </a:lnSpc>
            </a:pPr>
            <a:r>
              <a:rPr lang="en-US" sz="2400" spc="144">
                <a:solidFill>
                  <a:srgbClr val="000000"/>
                </a:solidFill>
                <a:latin typeface="Abril Fatface"/>
              </a:rPr>
              <a:t>25</a:t>
            </a:r>
          </a:p>
        </p:txBody>
      </p:sp>
      <p:sp>
        <p:nvSpPr>
          <p:cNvPr id="3" name="TextBox 3"/>
          <p:cNvSpPr txBox="1"/>
          <p:nvPr/>
        </p:nvSpPr>
        <p:spPr>
          <a:xfrm rot="5400000">
            <a:off x="13574534" y="4903966"/>
            <a:ext cx="8071559" cy="321028"/>
          </a:xfrm>
          <a:prstGeom prst="rect">
            <a:avLst/>
          </a:prstGeom>
        </p:spPr>
        <p:txBody>
          <a:bodyPr wrap="square" lIns="0" tIns="0" rIns="0" bIns="0" rtlCol="0" anchor="t">
            <a:spAutoFit/>
          </a:bodyPr>
          <a:lstStyle/>
          <a:p>
            <a:pPr algn="just">
              <a:lnSpc>
                <a:spcPts val="2380"/>
              </a:lnSpc>
            </a:pPr>
            <a:r>
              <a:rPr lang="en-US" sz="2600" spc="136" dirty="0">
                <a:solidFill>
                  <a:srgbClr val="000000"/>
                </a:solidFill>
                <a:latin typeface="Montserrat Classic"/>
              </a:rPr>
              <a:t>ISSUP PHILIPPINES PRE-CONFERENCE 2021</a:t>
            </a:r>
          </a:p>
        </p:txBody>
      </p:sp>
      <p:sp>
        <p:nvSpPr>
          <p:cNvPr id="4" name="AutoShape 4"/>
          <p:cNvSpPr/>
          <p:nvPr/>
        </p:nvSpPr>
        <p:spPr>
          <a:xfrm>
            <a:off x="1028700" y="9258300"/>
            <a:ext cx="12915900" cy="51250"/>
          </a:xfrm>
          <a:prstGeom prst="rect">
            <a:avLst/>
          </a:prstGeom>
          <a:solidFill>
            <a:srgbClr val="EDE1CF"/>
          </a:solidFill>
        </p:spPr>
      </p:sp>
      <p:sp>
        <p:nvSpPr>
          <p:cNvPr id="6" name="TextBox 6"/>
          <p:cNvSpPr txBox="1"/>
          <p:nvPr/>
        </p:nvSpPr>
        <p:spPr>
          <a:xfrm>
            <a:off x="1066800" y="3467100"/>
            <a:ext cx="15430500" cy="1973532"/>
          </a:xfrm>
          <a:prstGeom prst="rect">
            <a:avLst/>
          </a:prstGeom>
        </p:spPr>
        <p:txBody>
          <a:bodyPr wrap="square" lIns="0" tIns="0" rIns="0" bIns="0" rtlCol="0" anchor="t">
            <a:spAutoFit/>
          </a:bodyPr>
          <a:lstStyle/>
          <a:p>
            <a:pPr algn="ctr">
              <a:lnSpc>
                <a:spcPts val="7936"/>
              </a:lnSpc>
            </a:pPr>
            <a:r>
              <a:rPr lang="en-US" sz="4200" i="1" spc="448" dirty="0">
                <a:solidFill>
                  <a:srgbClr val="FFCE6D"/>
                </a:solidFill>
                <a:latin typeface="Montserrat Classic Bold"/>
              </a:rPr>
              <a:t>Your global leader in planning healthy, </a:t>
            </a:r>
          </a:p>
          <a:p>
            <a:pPr algn="ctr">
              <a:lnSpc>
                <a:spcPts val="7936"/>
              </a:lnSpc>
            </a:pPr>
            <a:r>
              <a:rPr lang="en-US" sz="4200" i="1" spc="448" dirty="0">
                <a:solidFill>
                  <a:srgbClr val="FFCE6D"/>
                </a:solidFill>
                <a:latin typeface="Montserrat Classic Bold"/>
              </a:rPr>
              <a:t>safe and strong communities</a:t>
            </a:r>
          </a:p>
        </p:txBody>
      </p:sp>
      <p:sp>
        <p:nvSpPr>
          <p:cNvPr id="8" name="AutoShape 8"/>
          <p:cNvSpPr/>
          <p:nvPr/>
        </p:nvSpPr>
        <p:spPr>
          <a:xfrm>
            <a:off x="1028700" y="5736871"/>
            <a:ext cx="381000" cy="152400"/>
          </a:xfrm>
          <a:prstGeom prst="rect">
            <a:avLst/>
          </a:prstGeom>
          <a:solidFill>
            <a:srgbClr val="EDE1CF"/>
          </a:solidFill>
        </p:spPr>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34000" y="647700"/>
            <a:ext cx="7249723" cy="3200400"/>
          </a:xfrm>
          <a:prstGeom prst="rect">
            <a:avLst/>
          </a:prstGeom>
        </p:spPr>
      </p:pic>
      <p:sp>
        <p:nvSpPr>
          <p:cNvPr id="14" name="TextBox 6"/>
          <p:cNvSpPr txBox="1"/>
          <p:nvPr/>
        </p:nvSpPr>
        <p:spPr>
          <a:xfrm>
            <a:off x="1066800" y="6210300"/>
            <a:ext cx="10896600" cy="2462213"/>
          </a:xfrm>
          <a:prstGeom prst="rect">
            <a:avLst/>
          </a:prstGeom>
        </p:spPr>
        <p:txBody>
          <a:bodyPr wrap="square" lIns="0" tIns="0" rIns="0" bIns="0" rtlCol="0" anchor="t">
            <a:spAutoFit/>
          </a:bodyPr>
          <a:lstStyle/>
          <a:p>
            <a:r>
              <a:rPr lang="en-US" sz="3200" b="1" spc="448" dirty="0">
                <a:solidFill>
                  <a:schemeClr val="tx2"/>
                </a:solidFill>
                <a:latin typeface="Montserrat Classic Bold"/>
              </a:rPr>
              <a:t>Connect with us:</a:t>
            </a:r>
          </a:p>
          <a:p>
            <a:r>
              <a:rPr lang="en-US" sz="3200" spc="448" dirty="0">
                <a:solidFill>
                  <a:srgbClr val="FDEADA"/>
                </a:solidFill>
                <a:latin typeface="Montserrat Classic Bold"/>
              </a:rPr>
              <a:t>Twitter: @</a:t>
            </a:r>
            <a:r>
              <a:rPr lang="en-US" sz="3200" spc="448" dirty="0" err="1">
                <a:solidFill>
                  <a:srgbClr val="FDEADA"/>
                </a:solidFill>
                <a:latin typeface="Montserrat Classic Bold"/>
              </a:rPr>
              <a:t>cp_dap</a:t>
            </a:r>
            <a:endParaRPr lang="en-US" sz="3200" spc="448" dirty="0">
              <a:solidFill>
                <a:srgbClr val="FDEADA"/>
              </a:solidFill>
              <a:latin typeface="Montserrat Classic Bold"/>
            </a:endParaRPr>
          </a:p>
          <a:p>
            <a:r>
              <a:rPr lang="en-US" sz="3200" spc="448" dirty="0">
                <a:solidFill>
                  <a:srgbClr val="FDEADA"/>
                </a:solidFill>
                <a:latin typeface="Montserrat Classic Bold"/>
              </a:rPr>
              <a:t>Facebook: @</a:t>
            </a:r>
            <a:r>
              <a:rPr lang="en-US" sz="3200" spc="448" dirty="0" err="1">
                <a:solidFill>
                  <a:srgbClr val="FDEADA"/>
                </a:solidFill>
                <a:latin typeface="Montserrat Classic Bold"/>
              </a:rPr>
              <a:t>DrugAdvisoryprogramme</a:t>
            </a:r>
            <a:endParaRPr lang="en-US" sz="3200" spc="448" dirty="0">
              <a:solidFill>
                <a:srgbClr val="FDEADA"/>
              </a:solidFill>
              <a:latin typeface="Montserrat Classic Bold"/>
            </a:endParaRPr>
          </a:p>
          <a:p>
            <a:r>
              <a:rPr lang="en-US" sz="3200" spc="448" dirty="0">
                <a:solidFill>
                  <a:srgbClr val="FDEADA"/>
                </a:solidFill>
                <a:latin typeface="Montserrat Classic Bold"/>
              </a:rPr>
              <a:t>Website: http://</a:t>
            </a:r>
            <a:r>
              <a:rPr lang="en-US" sz="3200" spc="448" dirty="0" err="1">
                <a:solidFill>
                  <a:srgbClr val="FDEADA"/>
                </a:solidFill>
                <a:latin typeface="Montserrat Classic Bold"/>
              </a:rPr>
              <a:t>www.dap-colomboplan.org</a:t>
            </a:r>
            <a:r>
              <a:rPr lang="en-US" sz="3200" spc="448" dirty="0">
                <a:solidFill>
                  <a:srgbClr val="FDEADA"/>
                </a:solidFill>
                <a:latin typeface="Montserrat Classic Bold"/>
              </a:rPr>
              <a:t>/</a:t>
            </a:r>
          </a:p>
          <a:p>
            <a:r>
              <a:rPr lang="en-US" sz="3200" spc="448" dirty="0">
                <a:solidFill>
                  <a:srgbClr val="FDEADA"/>
                </a:solidFill>
                <a:latin typeface="Montserrat Classic Bold"/>
              </a:rPr>
              <a:t>Email: </a:t>
            </a:r>
            <a:r>
              <a:rPr lang="en-US" sz="3200" spc="448" dirty="0" err="1">
                <a:solidFill>
                  <a:srgbClr val="FDEADA"/>
                </a:solidFill>
                <a:latin typeface="Montserrat Classic Bold"/>
              </a:rPr>
              <a:t>therese.castillo@colombo-plan.org</a:t>
            </a:r>
            <a:endParaRPr lang="en-US" sz="3200" spc="448" dirty="0">
              <a:solidFill>
                <a:srgbClr val="FDEADA"/>
              </a:solidFill>
              <a:latin typeface="Montserrat Classic Bold"/>
            </a:endParaRPr>
          </a:p>
        </p:txBody>
      </p:sp>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2000" y="9029699"/>
            <a:ext cx="16535400" cy="852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rot="5400000">
            <a:off x="12944893" y="4844833"/>
            <a:ext cx="9086015" cy="457200"/>
          </a:xfrm>
          <a:prstGeom prst="rect">
            <a:avLst/>
          </a:prstGeom>
        </p:spPr>
        <p:txBody>
          <a:bodyPr lIns="0" tIns="0" rIns="0" bIns="0" rtlCol="0" anchor="t">
            <a:spAutoFit/>
          </a:bodyPr>
          <a:lstStyle/>
          <a:p>
            <a:pPr>
              <a:lnSpc>
                <a:spcPts val="3599"/>
              </a:lnSpc>
            </a:pPr>
            <a:r>
              <a:rPr lang="en-US" sz="2999" spc="179">
                <a:solidFill>
                  <a:srgbClr val="000000"/>
                </a:solidFill>
                <a:latin typeface="Abril Fatface"/>
              </a:rPr>
              <a:t>ISSUP PHILIPPINES PRE-CONFERENCE 2021</a:t>
            </a:r>
          </a:p>
        </p:txBody>
      </p:sp>
      <p:sp>
        <p:nvSpPr>
          <p:cNvPr id="3" name="TextBox 3"/>
          <p:cNvSpPr txBox="1"/>
          <p:nvPr/>
        </p:nvSpPr>
        <p:spPr>
          <a:xfrm>
            <a:off x="1028700" y="1007160"/>
            <a:ext cx="5372100" cy="990600"/>
          </a:xfrm>
          <a:prstGeom prst="rect">
            <a:avLst/>
          </a:prstGeom>
        </p:spPr>
        <p:txBody>
          <a:bodyPr wrap="square" lIns="0" tIns="0" rIns="0" bIns="0" rtlCol="0" anchor="t">
            <a:spAutoFit/>
          </a:bodyPr>
          <a:lstStyle/>
          <a:p>
            <a:pPr>
              <a:lnSpc>
                <a:spcPts val="3900"/>
              </a:lnSpc>
            </a:pPr>
            <a:r>
              <a:rPr lang="en-US" sz="3000" spc="359" dirty="0">
                <a:solidFill>
                  <a:srgbClr val="000000"/>
                </a:solidFill>
                <a:latin typeface="Montserrat Light"/>
              </a:rPr>
              <a:t>CAPACITY BUILDING TRAINING PROGRAMS</a:t>
            </a:r>
          </a:p>
        </p:txBody>
      </p:sp>
      <p:sp>
        <p:nvSpPr>
          <p:cNvPr id="4" name="TextBox 4"/>
          <p:cNvSpPr txBox="1"/>
          <p:nvPr/>
        </p:nvSpPr>
        <p:spPr>
          <a:xfrm>
            <a:off x="1028700" y="2666019"/>
            <a:ext cx="6972300" cy="2994409"/>
          </a:xfrm>
          <a:prstGeom prst="rect">
            <a:avLst/>
          </a:prstGeom>
        </p:spPr>
        <p:txBody>
          <a:bodyPr wrap="square" lIns="0" tIns="0" rIns="0" bIns="0" rtlCol="0" anchor="t">
            <a:spAutoFit/>
          </a:bodyPr>
          <a:lstStyle/>
          <a:p>
            <a:pPr>
              <a:lnSpc>
                <a:spcPts val="3900"/>
              </a:lnSpc>
            </a:pPr>
            <a:r>
              <a:rPr lang="en-US" sz="3000" spc="359" dirty="0">
                <a:solidFill>
                  <a:srgbClr val="000000"/>
                </a:solidFill>
                <a:latin typeface="Montserrat Light"/>
              </a:rPr>
              <a:t>ORGANIZING INTERNATIONAL </a:t>
            </a:r>
            <a:r>
              <a:rPr lang="en-US" sz="3000" cap="all" spc="144" dirty="0">
                <a:solidFill>
                  <a:srgbClr val="000000"/>
                </a:solidFill>
                <a:latin typeface="Arimo"/>
              </a:rPr>
              <a:t>Conferences and Meetings</a:t>
            </a:r>
          </a:p>
          <a:p>
            <a:pPr>
              <a:lnSpc>
                <a:spcPts val="3900"/>
              </a:lnSpc>
            </a:pPr>
            <a:endParaRPr lang="en-US" sz="3000" spc="144" dirty="0">
              <a:solidFill>
                <a:srgbClr val="000000"/>
              </a:solidFill>
              <a:latin typeface="Arimo"/>
            </a:endParaRPr>
          </a:p>
          <a:p>
            <a:pPr>
              <a:lnSpc>
                <a:spcPts val="3900"/>
              </a:lnSpc>
            </a:pPr>
            <a:endParaRPr lang="en-US" sz="3000" spc="144" dirty="0">
              <a:solidFill>
                <a:srgbClr val="000000"/>
              </a:solidFill>
              <a:latin typeface="Arimo"/>
            </a:endParaRPr>
          </a:p>
          <a:p>
            <a:pPr>
              <a:lnSpc>
                <a:spcPts val="3900"/>
              </a:lnSpc>
            </a:pPr>
            <a:r>
              <a:rPr lang="en-US" sz="3000" spc="359" dirty="0">
                <a:solidFill>
                  <a:srgbClr val="000000"/>
                </a:solidFill>
                <a:latin typeface="Montserrat Light"/>
              </a:rPr>
              <a:t>PROVIDING TECHNICAL ASSISTANCE</a:t>
            </a:r>
          </a:p>
        </p:txBody>
      </p:sp>
      <p:sp>
        <p:nvSpPr>
          <p:cNvPr id="5" name="AutoShape 5"/>
          <p:cNvSpPr/>
          <p:nvPr/>
        </p:nvSpPr>
        <p:spPr>
          <a:xfrm>
            <a:off x="2184803" y="9411745"/>
            <a:ext cx="15074497" cy="51250"/>
          </a:xfrm>
          <a:prstGeom prst="rect">
            <a:avLst/>
          </a:prstGeom>
          <a:solidFill>
            <a:srgbClr val="EDE1CF"/>
          </a:solidFill>
        </p:spPr>
      </p:sp>
      <p:pic>
        <p:nvPicPr>
          <p:cNvPr id="6" name="Picture 6"/>
          <p:cNvPicPr>
            <a:picLocks noChangeAspect="1"/>
          </p:cNvPicPr>
          <p:nvPr/>
        </p:nvPicPr>
        <p:blipFill>
          <a:blip r:embed="rId3"/>
          <a:srcRect l="2041" t="4270" r="3681"/>
          <a:stretch>
            <a:fillRect/>
          </a:stretch>
        </p:blipFill>
        <p:spPr>
          <a:xfrm>
            <a:off x="8825536" y="-253927"/>
            <a:ext cx="8185911" cy="10794855"/>
          </a:xfrm>
          <a:prstGeom prst="rect">
            <a:avLst/>
          </a:prstGeom>
        </p:spPr>
      </p:pic>
      <p:sp>
        <p:nvSpPr>
          <p:cNvPr id="7" name="TextBox 7"/>
          <p:cNvSpPr txBox="1"/>
          <p:nvPr/>
        </p:nvSpPr>
        <p:spPr>
          <a:xfrm>
            <a:off x="914400" y="7463611"/>
            <a:ext cx="7796836" cy="1107996"/>
          </a:xfrm>
          <a:prstGeom prst="rect">
            <a:avLst/>
          </a:prstGeom>
        </p:spPr>
        <p:txBody>
          <a:bodyPr lIns="0" tIns="0" rIns="0" bIns="0" rtlCol="0" anchor="t">
            <a:spAutoFit/>
          </a:bodyPr>
          <a:lstStyle/>
          <a:p>
            <a:pPr algn="r">
              <a:lnSpc>
                <a:spcPts val="8640"/>
              </a:lnSpc>
            </a:pPr>
            <a:r>
              <a:rPr lang="en-US" sz="7200" spc="-72" dirty="0">
                <a:solidFill>
                  <a:srgbClr val="FFCE6D"/>
                </a:solidFill>
                <a:latin typeface="Abril Fatface"/>
              </a:rPr>
              <a:t>Main Thrusts</a:t>
            </a:r>
          </a:p>
        </p:txBody>
      </p:sp>
      <p:sp>
        <p:nvSpPr>
          <p:cNvPr id="8" name="AutoShape 8"/>
          <p:cNvSpPr/>
          <p:nvPr/>
        </p:nvSpPr>
        <p:spPr>
          <a:xfrm>
            <a:off x="1028700" y="6687865"/>
            <a:ext cx="381000" cy="152400"/>
          </a:xfrm>
          <a:prstGeom prst="rect">
            <a:avLst/>
          </a:prstGeom>
          <a:solidFill>
            <a:srgbClr val="EDE1CF"/>
          </a:solidFill>
        </p:spPr>
      </p:sp>
      <p:sp>
        <p:nvSpPr>
          <p:cNvPr id="9" name="TextBox 9"/>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03</a:t>
            </a:r>
          </a:p>
        </p:txBody>
      </p:sp>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200" y="7429500"/>
            <a:ext cx="3058723" cy="13502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AutoShape 2"/>
          <p:cNvSpPr/>
          <p:nvPr/>
        </p:nvSpPr>
        <p:spPr>
          <a:xfrm>
            <a:off x="2184803" y="9411745"/>
            <a:ext cx="15074497" cy="51250"/>
          </a:xfrm>
          <a:prstGeom prst="rect">
            <a:avLst/>
          </a:prstGeom>
          <a:solidFill>
            <a:srgbClr val="2E5255"/>
          </a:solidFill>
        </p:spPr>
      </p:sp>
      <p:pic>
        <p:nvPicPr>
          <p:cNvPr id="3" name="Picture 3"/>
          <p:cNvPicPr>
            <a:picLocks noChangeAspect="1"/>
          </p:cNvPicPr>
          <p:nvPr/>
        </p:nvPicPr>
        <p:blipFill>
          <a:blip r:embed="rId3"/>
          <a:srcRect/>
          <a:stretch>
            <a:fillRect/>
          </a:stretch>
        </p:blipFill>
        <p:spPr>
          <a:xfrm>
            <a:off x="0" y="0"/>
            <a:ext cx="15395097" cy="8698230"/>
          </a:xfrm>
          <a:prstGeom prst="rect">
            <a:avLst/>
          </a:prstGeom>
        </p:spPr>
      </p:pic>
      <p:sp>
        <p:nvSpPr>
          <p:cNvPr id="4" name="TextBox 4"/>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04</a:t>
            </a:r>
          </a:p>
        </p:txBody>
      </p:sp>
      <p:sp>
        <p:nvSpPr>
          <p:cNvPr id="5" name="TextBox 5"/>
          <p:cNvSpPr txBox="1"/>
          <p:nvPr/>
        </p:nvSpPr>
        <p:spPr>
          <a:xfrm>
            <a:off x="6443064" y="8574405"/>
            <a:ext cx="10816236" cy="1602105"/>
          </a:xfrm>
          <a:prstGeom prst="rect">
            <a:avLst/>
          </a:prstGeom>
        </p:spPr>
        <p:txBody>
          <a:bodyPr lIns="0" tIns="0" rIns="0" bIns="0" rtlCol="0" anchor="t">
            <a:spAutoFit/>
          </a:bodyPr>
          <a:lstStyle/>
          <a:p>
            <a:pPr algn="r">
              <a:lnSpc>
                <a:spcPts val="6300"/>
              </a:lnSpc>
            </a:pPr>
            <a:r>
              <a:rPr lang="en-US" sz="4200" dirty="0">
                <a:solidFill>
                  <a:srgbClr val="FFCE6D"/>
                </a:solidFill>
                <a:latin typeface="Montserrat Light Bold"/>
              </a:rPr>
              <a:t>The DAP Network: </a:t>
            </a:r>
          </a:p>
          <a:p>
            <a:pPr algn="r">
              <a:lnSpc>
                <a:spcPts val="6300"/>
              </a:lnSpc>
            </a:pPr>
            <a:r>
              <a:rPr lang="en-US" sz="4200" dirty="0">
                <a:solidFill>
                  <a:srgbClr val="FFCE6D"/>
                </a:solidFill>
                <a:latin typeface="Montserrat Light Bold"/>
              </a:rPr>
              <a:t>Countries with DAP </a:t>
            </a:r>
            <a:r>
              <a:rPr lang="en-US" sz="4200" dirty="0" err="1">
                <a:solidFill>
                  <a:srgbClr val="FFCE6D"/>
                </a:solidFill>
                <a:latin typeface="Montserrat Light Bold"/>
              </a:rPr>
              <a:t>Programmes</a:t>
            </a:r>
            <a:r>
              <a:rPr lang="en-US" sz="4200" dirty="0">
                <a:solidFill>
                  <a:srgbClr val="FFCE6D"/>
                </a:solidFill>
                <a:latin typeface="Montserrat Light Bold"/>
              </a:rPr>
              <a:t> </a:t>
            </a:r>
          </a:p>
        </p:txBody>
      </p:sp>
      <p:sp>
        <p:nvSpPr>
          <p:cNvPr id="6" name="TextBox 6"/>
          <p:cNvSpPr txBox="1"/>
          <p:nvPr/>
        </p:nvSpPr>
        <p:spPr>
          <a:xfrm rot="5400000">
            <a:off x="13624657" y="5387243"/>
            <a:ext cx="7903650" cy="405765"/>
          </a:xfrm>
          <a:prstGeom prst="rect">
            <a:avLst/>
          </a:prstGeom>
        </p:spPr>
        <p:txBody>
          <a:bodyPr lIns="0" tIns="0" rIns="0" bIns="0" rtlCol="0" anchor="t">
            <a:spAutoFit/>
          </a:bodyPr>
          <a:lstStyle/>
          <a:p>
            <a:pPr>
              <a:lnSpc>
                <a:spcPts val="3359"/>
              </a:lnSpc>
            </a:pPr>
            <a:r>
              <a:rPr lang="en-US" sz="2400" spc="192" dirty="0">
                <a:solidFill>
                  <a:srgbClr val="000000"/>
                </a:solidFill>
                <a:latin typeface="Montserrat Classic"/>
              </a:rPr>
              <a:t>ISSUP PHILIPPINES PRE-CONFERENCE 2021</a:t>
            </a: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29277" y="190500"/>
            <a:ext cx="3058723" cy="1350277"/>
          </a:xfrm>
          <a:prstGeom prst="rect">
            <a:avLst/>
          </a:prstGeom>
        </p:spPr>
      </p:pic>
      <p:sp>
        <p:nvSpPr>
          <p:cNvPr id="8" name="Oval 7"/>
          <p:cNvSpPr/>
          <p:nvPr/>
        </p:nvSpPr>
        <p:spPr>
          <a:xfrm>
            <a:off x="10363200" y="4152900"/>
            <a:ext cx="762000" cy="99060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AutoShape 2"/>
          <p:cNvSpPr/>
          <p:nvPr/>
        </p:nvSpPr>
        <p:spPr>
          <a:xfrm>
            <a:off x="2184803" y="9411745"/>
            <a:ext cx="15074497" cy="51250"/>
          </a:xfrm>
          <a:prstGeom prst="rect">
            <a:avLst/>
          </a:prstGeom>
          <a:solidFill>
            <a:srgbClr val="2E5255"/>
          </a:solidFill>
        </p:spPr>
      </p:sp>
      <p:sp>
        <p:nvSpPr>
          <p:cNvPr id="5" name="TextBox 5"/>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05</a:t>
            </a:r>
          </a:p>
        </p:txBody>
      </p:sp>
      <p:sp>
        <p:nvSpPr>
          <p:cNvPr id="7" name="TextBox 7"/>
          <p:cNvSpPr txBox="1"/>
          <p:nvPr/>
        </p:nvSpPr>
        <p:spPr>
          <a:xfrm rot="5400000">
            <a:off x="13152218" y="4170024"/>
            <a:ext cx="7903650" cy="405765"/>
          </a:xfrm>
          <a:prstGeom prst="rect">
            <a:avLst/>
          </a:prstGeom>
        </p:spPr>
        <p:txBody>
          <a:bodyPr lIns="0" tIns="0" rIns="0" bIns="0" rtlCol="0" anchor="t">
            <a:spAutoFit/>
          </a:bodyPr>
          <a:lstStyle/>
          <a:p>
            <a:pPr>
              <a:lnSpc>
                <a:spcPts val="3359"/>
              </a:lnSpc>
            </a:pPr>
            <a:r>
              <a:rPr lang="en-US" sz="2400" spc="192">
                <a:solidFill>
                  <a:srgbClr val="000000"/>
                </a:solidFill>
                <a:latin typeface="Montserrat Classic"/>
              </a:rPr>
              <a:t>ISSUP PHILIPPINES PRE-CONFERENCE 2021</a:t>
            </a: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420600" y="7277100"/>
            <a:ext cx="3973123" cy="175394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04800" y="1485900"/>
            <a:ext cx="16055574" cy="5562600"/>
          </a:xfrm>
          <a:prstGeom prst="rect">
            <a:avLst/>
          </a:prstGeom>
        </p:spPr>
      </p:pic>
      <p:sp>
        <p:nvSpPr>
          <p:cNvPr id="10" name="Rectangle 9"/>
          <p:cNvSpPr/>
          <p:nvPr/>
        </p:nvSpPr>
        <p:spPr>
          <a:xfrm>
            <a:off x="11277600" y="1943100"/>
            <a:ext cx="4495800" cy="4801314"/>
          </a:xfrm>
          <a:prstGeom prst="rect">
            <a:avLst/>
          </a:prstGeom>
        </p:spPr>
        <p:txBody>
          <a:bodyPr wrap="square">
            <a:spAutoFit/>
          </a:bodyPr>
          <a:lstStyle/>
          <a:p>
            <a:pPr algn="just"/>
            <a:r>
              <a:rPr lang="en-US" sz="3400" dirty="0">
                <a:solidFill>
                  <a:schemeClr val="bg1"/>
                </a:solidFill>
                <a:latin typeface="Century Gothic"/>
                <a:cs typeface="Century Gothic"/>
              </a:rPr>
              <a:t>DAP remains relevant and innovative in delivering effective drug demand and supply reduction interventions — and therein lies its global impact</a:t>
            </a:r>
          </a:p>
        </p:txBody>
      </p:sp>
      <p:sp>
        <p:nvSpPr>
          <p:cNvPr id="11" name="Rectangle 10"/>
          <p:cNvSpPr/>
          <p:nvPr/>
        </p:nvSpPr>
        <p:spPr>
          <a:xfrm>
            <a:off x="10668000" y="1333500"/>
            <a:ext cx="787120" cy="1938992"/>
          </a:xfrm>
          <a:prstGeom prst="rect">
            <a:avLst/>
          </a:prstGeom>
        </p:spPr>
        <p:txBody>
          <a:bodyPr wrap="square">
            <a:spAutoFit/>
          </a:bodyPr>
          <a:lstStyle/>
          <a:p>
            <a:r>
              <a:rPr lang="en-US" sz="12000" dirty="0">
                <a:solidFill>
                  <a:srgbClr val="FF0000"/>
                </a:solidFill>
                <a:effectLst>
                  <a:outerShdw blurRad="38100" dist="38100" dir="2700000" algn="tl">
                    <a:srgbClr val="000000">
                      <a:alpha val="43137"/>
                    </a:srgbClr>
                  </a:outerShdw>
                </a:effectLst>
                <a:latin typeface="Sliom"/>
                <a:cs typeface="Sliom"/>
              </a:rPr>
              <a:t>“</a:t>
            </a:r>
          </a:p>
        </p:txBody>
      </p:sp>
      <p:sp>
        <p:nvSpPr>
          <p:cNvPr id="12" name="Rectangle 11"/>
          <p:cNvSpPr/>
          <p:nvPr/>
        </p:nvSpPr>
        <p:spPr>
          <a:xfrm>
            <a:off x="12877800" y="5719108"/>
            <a:ext cx="787120" cy="1938992"/>
          </a:xfrm>
          <a:prstGeom prst="rect">
            <a:avLst/>
          </a:prstGeom>
        </p:spPr>
        <p:txBody>
          <a:bodyPr wrap="square">
            <a:spAutoFit/>
          </a:bodyPr>
          <a:lstStyle/>
          <a:p>
            <a:r>
              <a:rPr lang="en-US" sz="12000" dirty="0">
                <a:solidFill>
                  <a:srgbClr val="002060"/>
                </a:solidFill>
                <a:effectLst>
                  <a:outerShdw blurRad="38100" dist="38100" dir="2700000" algn="tl">
                    <a:srgbClr val="000000">
                      <a:alpha val="43137"/>
                    </a:srgbClr>
                  </a:outerShdw>
                </a:effectLst>
                <a:latin typeface="Sliom"/>
                <a:cs typeface="Sliom"/>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AutoShape 2"/>
          <p:cNvSpPr/>
          <p:nvPr/>
        </p:nvSpPr>
        <p:spPr>
          <a:xfrm>
            <a:off x="2184803" y="9411745"/>
            <a:ext cx="15074497" cy="51250"/>
          </a:xfrm>
          <a:prstGeom prst="rect">
            <a:avLst/>
          </a:prstGeom>
          <a:solidFill>
            <a:srgbClr val="2E5255"/>
          </a:solidFill>
        </p:spPr>
      </p:sp>
      <p:sp>
        <p:nvSpPr>
          <p:cNvPr id="3" name="TextBox 3"/>
          <p:cNvSpPr txBox="1"/>
          <p:nvPr/>
        </p:nvSpPr>
        <p:spPr>
          <a:xfrm>
            <a:off x="1028700" y="1104900"/>
            <a:ext cx="10184355" cy="2190750"/>
          </a:xfrm>
          <a:prstGeom prst="rect">
            <a:avLst/>
          </a:prstGeom>
        </p:spPr>
        <p:txBody>
          <a:bodyPr lIns="0" tIns="0" rIns="0" bIns="0" rtlCol="0" anchor="t">
            <a:spAutoFit/>
          </a:bodyPr>
          <a:lstStyle/>
          <a:p>
            <a:pPr>
              <a:lnSpc>
                <a:spcPts val="8640"/>
              </a:lnSpc>
            </a:pPr>
            <a:r>
              <a:rPr lang="en-US" sz="7200" spc="-72" dirty="0">
                <a:solidFill>
                  <a:srgbClr val="FFCE6D"/>
                </a:solidFill>
                <a:latin typeface="Abril Fatface"/>
              </a:rPr>
              <a:t>Since the COVID-19 global pandemic. . .</a:t>
            </a:r>
          </a:p>
        </p:txBody>
      </p:sp>
      <p:sp>
        <p:nvSpPr>
          <p:cNvPr id="4" name="AutoShape 4"/>
          <p:cNvSpPr/>
          <p:nvPr/>
        </p:nvSpPr>
        <p:spPr>
          <a:xfrm>
            <a:off x="1028700" y="7343200"/>
            <a:ext cx="381000" cy="152400"/>
          </a:xfrm>
          <a:prstGeom prst="rect">
            <a:avLst/>
          </a:prstGeom>
          <a:solidFill>
            <a:srgbClr val="2E5255"/>
          </a:solidFill>
        </p:spPr>
      </p:sp>
      <p:sp>
        <p:nvSpPr>
          <p:cNvPr id="8" name="TextBox 8"/>
          <p:cNvSpPr txBox="1"/>
          <p:nvPr/>
        </p:nvSpPr>
        <p:spPr>
          <a:xfrm>
            <a:off x="1028700" y="9210675"/>
            <a:ext cx="845404" cy="405765"/>
          </a:xfrm>
          <a:prstGeom prst="rect">
            <a:avLst/>
          </a:prstGeom>
        </p:spPr>
        <p:txBody>
          <a:bodyPr lIns="0" tIns="0" rIns="0" bIns="0" rtlCol="0" anchor="t">
            <a:spAutoFit/>
          </a:bodyPr>
          <a:lstStyle/>
          <a:p>
            <a:pPr>
              <a:lnSpc>
                <a:spcPts val="3359"/>
              </a:lnSpc>
            </a:pPr>
            <a:r>
              <a:rPr lang="en-US" sz="2400" spc="144">
                <a:solidFill>
                  <a:srgbClr val="000000"/>
                </a:solidFill>
                <a:latin typeface="Abril Fatface"/>
              </a:rPr>
              <a:t>06</a:t>
            </a:r>
          </a:p>
        </p:txBody>
      </p:sp>
      <p:sp>
        <p:nvSpPr>
          <p:cNvPr id="9" name="TextBox 9"/>
          <p:cNvSpPr txBox="1"/>
          <p:nvPr/>
        </p:nvSpPr>
        <p:spPr>
          <a:xfrm>
            <a:off x="1028700" y="7819907"/>
            <a:ext cx="13830300" cy="536899"/>
          </a:xfrm>
          <a:prstGeom prst="rect">
            <a:avLst/>
          </a:prstGeom>
        </p:spPr>
        <p:txBody>
          <a:bodyPr wrap="square" lIns="0" tIns="0" rIns="0" bIns="0" rtlCol="0" anchor="t">
            <a:spAutoFit/>
          </a:bodyPr>
          <a:lstStyle/>
          <a:p>
            <a:pPr>
              <a:lnSpc>
                <a:spcPts val="4160"/>
              </a:lnSpc>
            </a:pPr>
            <a:r>
              <a:rPr lang="en-US" sz="3600" spc="384" dirty="0">
                <a:solidFill>
                  <a:srgbClr val="000000"/>
                </a:solidFill>
                <a:latin typeface="Montserrat Light"/>
              </a:rPr>
              <a:t>HOW IS COLOMBO PLAN - DAP MAKING AN IMPACT?</a:t>
            </a:r>
          </a:p>
        </p:txBody>
      </p:sp>
      <p:sp>
        <p:nvSpPr>
          <p:cNvPr id="10" name="TextBox 10"/>
          <p:cNvSpPr txBox="1"/>
          <p:nvPr/>
        </p:nvSpPr>
        <p:spPr>
          <a:xfrm rot="5400000">
            <a:off x="13152218" y="4170024"/>
            <a:ext cx="7903650" cy="405765"/>
          </a:xfrm>
          <a:prstGeom prst="rect">
            <a:avLst/>
          </a:prstGeom>
        </p:spPr>
        <p:txBody>
          <a:bodyPr lIns="0" tIns="0" rIns="0" bIns="0" rtlCol="0" anchor="t">
            <a:spAutoFit/>
          </a:bodyPr>
          <a:lstStyle/>
          <a:p>
            <a:pPr>
              <a:lnSpc>
                <a:spcPts val="3359"/>
              </a:lnSpc>
            </a:pPr>
            <a:r>
              <a:rPr lang="en-US" sz="2400" spc="192">
                <a:solidFill>
                  <a:srgbClr val="000000"/>
                </a:solidFill>
                <a:latin typeface="Montserrat Classic"/>
              </a:rPr>
              <a:t>ISSUP PHILIPPINES PRE-CONFERENCE 2021</a:t>
            </a: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554200" y="8822423"/>
            <a:ext cx="3058723" cy="1350277"/>
          </a:xfrm>
          <a:prstGeom prst="rect">
            <a:avLst/>
          </a:prstGeom>
        </p:spPr>
      </p:pic>
      <p:pic>
        <p:nvPicPr>
          <p:cNvPr id="5" name="Picture 4" descr="Screen Shot 2021-01-28 at 12.02.35 P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14400" y="3467100"/>
            <a:ext cx="5207000" cy="3505200"/>
          </a:xfrm>
          <a:prstGeom prst="rect">
            <a:avLst/>
          </a:prstGeom>
        </p:spPr>
      </p:pic>
      <p:pic>
        <p:nvPicPr>
          <p:cNvPr id="7" name="Picture 6" descr="Screen Shot 2021-01-28 at 12.03.17 P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181600" y="3467100"/>
            <a:ext cx="5346700" cy="3505200"/>
          </a:xfrm>
          <a:prstGeom prst="rect">
            <a:avLst/>
          </a:prstGeom>
        </p:spPr>
      </p:pic>
      <p:pic>
        <p:nvPicPr>
          <p:cNvPr id="12" name="Picture 11" descr="Screen Shot 2021-01-28 at 12.03.32 PM.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363200" y="3467099"/>
            <a:ext cx="6300430" cy="35139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a:off x="1028700" y="7061655"/>
            <a:ext cx="8057208" cy="1485900"/>
          </a:xfrm>
          <a:prstGeom prst="rect">
            <a:avLst/>
          </a:prstGeom>
        </p:spPr>
        <p:txBody>
          <a:bodyPr lIns="0" tIns="0" rIns="0" bIns="0" rtlCol="0" anchor="t">
            <a:spAutoFit/>
          </a:bodyPr>
          <a:lstStyle/>
          <a:p>
            <a:pPr>
              <a:lnSpc>
                <a:spcPts val="3900"/>
              </a:lnSpc>
            </a:pPr>
            <a:r>
              <a:rPr lang="en-US" sz="3000" spc="359" dirty="0">
                <a:solidFill>
                  <a:srgbClr val="000000"/>
                </a:solidFill>
                <a:latin typeface="Montserrat Light"/>
              </a:rPr>
              <a:t>PROGRAMS</a:t>
            </a:r>
          </a:p>
          <a:p>
            <a:pPr>
              <a:lnSpc>
                <a:spcPts val="3900"/>
              </a:lnSpc>
            </a:pPr>
            <a:r>
              <a:rPr lang="en-US" sz="3000" spc="359" dirty="0">
                <a:solidFill>
                  <a:srgbClr val="000000"/>
                </a:solidFill>
                <a:latin typeface="Montserrat Light"/>
              </a:rPr>
              <a:t>CURRICULUM DEVELOPMENT</a:t>
            </a:r>
          </a:p>
          <a:p>
            <a:pPr>
              <a:lnSpc>
                <a:spcPts val="3900"/>
              </a:lnSpc>
            </a:pPr>
            <a:r>
              <a:rPr lang="en-US" sz="3000" spc="359" dirty="0">
                <a:solidFill>
                  <a:srgbClr val="000000"/>
                </a:solidFill>
                <a:latin typeface="Montserrat Light"/>
              </a:rPr>
              <a:t>ONLINE ACTIVITIES</a:t>
            </a:r>
          </a:p>
        </p:txBody>
      </p:sp>
      <p:sp>
        <p:nvSpPr>
          <p:cNvPr id="3" name="TextBox 3"/>
          <p:cNvSpPr txBox="1"/>
          <p:nvPr/>
        </p:nvSpPr>
        <p:spPr>
          <a:xfrm>
            <a:off x="16350823" y="981075"/>
            <a:ext cx="845404" cy="420521"/>
          </a:xfrm>
          <a:prstGeom prst="rect">
            <a:avLst/>
          </a:prstGeom>
        </p:spPr>
        <p:txBody>
          <a:bodyPr lIns="0" tIns="0" rIns="0" bIns="0" rtlCol="0" anchor="t">
            <a:spAutoFit/>
          </a:bodyPr>
          <a:lstStyle/>
          <a:p>
            <a:pPr algn="r">
              <a:lnSpc>
                <a:spcPts val="3359"/>
              </a:lnSpc>
            </a:pPr>
            <a:r>
              <a:rPr lang="en-US" sz="2400" spc="144" dirty="0">
                <a:solidFill>
                  <a:srgbClr val="000000"/>
                </a:solidFill>
                <a:latin typeface="Abril Fatface"/>
              </a:rPr>
              <a:t>07</a:t>
            </a:r>
          </a:p>
        </p:txBody>
      </p:sp>
      <p:sp>
        <p:nvSpPr>
          <p:cNvPr id="4" name="TextBox 4"/>
          <p:cNvSpPr txBox="1"/>
          <p:nvPr/>
        </p:nvSpPr>
        <p:spPr>
          <a:xfrm>
            <a:off x="1028700" y="1266825"/>
            <a:ext cx="10531849" cy="4624343"/>
          </a:xfrm>
          <a:prstGeom prst="rect">
            <a:avLst/>
          </a:prstGeom>
        </p:spPr>
        <p:txBody>
          <a:bodyPr lIns="0" tIns="0" rIns="0" bIns="0" rtlCol="0" anchor="t">
            <a:spAutoFit/>
          </a:bodyPr>
          <a:lstStyle/>
          <a:p>
            <a:pPr>
              <a:lnSpc>
                <a:spcPts val="11880"/>
              </a:lnSpc>
            </a:pPr>
            <a:r>
              <a:rPr lang="en-US" sz="12000" spc="120" dirty="0">
                <a:solidFill>
                  <a:srgbClr val="FFCE6D"/>
                </a:solidFill>
                <a:latin typeface="Abril Fatface"/>
              </a:rPr>
              <a:t>Innovations, Solutions &amp; Alternatives</a:t>
            </a:r>
          </a:p>
        </p:txBody>
      </p:sp>
      <p:sp>
        <p:nvSpPr>
          <p:cNvPr id="5" name="AutoShape 5"/>
          <p:cNvSpPr/>
          <p:nvPr/>
        </p:nvSpPr>
        <p:spPr>
          <a:xfrm>
            <a:off x="1066800" y="8724900"/>
            <a:ext cx="381000" cy="152400"/>
          </a:xfrm>
          <a:prstGeom prst="rect">
            <a:avLst/>
          </a:prstGeom>
          <a:solidFill>
            <a:srgbClr val="EDE1CF"/>
          </a:solidFill>
        </p:spPr>
      </p:sp>
      <p:sp>
        <p:nvSpPr>
          <p:cNvPr id="6" name="AutoShape 6"/>
          <p:cNvSpPr/>
          <p:nvPr/>
        </p:nvSpPr>
        <p:spPr>
          <a:xfrm>
            <a:off x="1028700" y="9258300"/>
            <a:ext cx="12915900" cy="51250"/>
          </a:xfrm>
          <a:prstGeom prst="rect">
            <a:avLst/>
          </a:prstGeom>
          <a:solidFill>
            <a:srgbClr val="EDE1CF"/>
          </a:solidFill>
        </p:spPr>
      </p:sp>
      <p:sp>
        <p:nvSpPr>
          <p:cNvPr id="7" name="TextBox 7"/>
          <p:cNvSpPr txBox="1"/>
          <p:nvPr/>
        </p:nvSpPr>
        <p:spPr>
          <a:xfrm rot="5400000">
            <a:off x="13152218" y="5234843"/>
            <a:ext cx="7903650" cy="405765"/>
          </a:xfrm>
          <a:prstGeom prst="rect">
            <a:avLst/>
          </a:prstGeom>
        </p:spPr>
        <p:txBody>
          <a:bodyPr lIns="0" tIns="0" rIns="0" bIns="0" rtlCol="0" anchor="t">
            <a:spAutoFit/>
          </a:bodyPr>
          <a:lstStyle/>
          <a:p>
            <a:pPr>
              <a:lnSpc>
                <a:spcPts val="3359"/>
              </a:lnSpc>
            </a:pPr>
            <a:r>
              <a:rPr lang="en-US" sz="2400" spc="192" dirty="0">
                <a:solidFill>
                  <a:srgbClr val="000000"/>
                </a:solidFill>
                <a:latin typeface="Montserrat Classic"/>
              </a:rPr>
              <a:t>ISSUP PHILIPPINES PRE-CONFERENCE 2021</a:t>
            </a: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554200" y="8822423"/>
            <a:ext cx="3058723" cy="135027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 name="TextBox 2"/>
          <p:cNvSpPr txBox="1"/>
          <p:nvPr/>
        </p:nvSpPr>
        <p:spPr>
          <a:xfrm rot="5400000">
            <a:off x="13175245" y="4661196"/>
            <a:ext cx="7042858" cy="1084549"/>
          </a:xfrm>
          <a:prstGeom prst="rect">
            <a:avLst/>
          </a:prstGeom>
        </p:spPr>
        <p:txBody>
          <a:bodyPr lIns="0" tIns="0" rIns="0" bIns="0" rtlCol="0" anchor="t">
            <a:spAutoFit/>
          </a:bodyPr>
          <a:lstStyle/>
          <a:p>
            <a:pPr algn="r">
              <a:lnSpc>
                <a:spcPts val="2759"/>
              </a:lnSpc>
            </a:pPr>
            <a:r>
              <a:rPr lang="en-US" sz="3200" b="1" spc="206" dirty="0">
                <a:solidFill>
                  <a:srgbClr val="FFCE6D"/>
                </a:solidFill>
                <a:latin typeface="Abril Fatface"/>
              </a:rPr>
              <a:t>9TH TRAINING COHORT FOR THE CRIMINAL JUSTICE SYSTEM IN THE PHILIPPINES</a:t>
            </a:r>
          </a:p>
        </p:txBody>
      </p:sp>
      <p:pic>
        <p:nvPicPr>
          <p:cNvPr id="4"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43000" y="2552700"/>
            <a:ext cx="5791200" cy="3581400"/>
          </a:xfrm>
          <a:prstGeom prst="rect">
            <a:avLst/>
          </a:prstGeom>
        </p:spPr>
      </p:pic>
      <p:sp>
        <p:nvSpPr>
          <p:cNvPr id="8" name="AutoShape 8"/>
          <p:cNvSpPr/>
          <p:nvPr/>
        </p:nvSpPr>
        <p:spPr>
          <a:xfrm>
            <a:off x="1028700" y="9258300"/>
            <a:ext cx="12915900" cy="51250"/>
          </a:xfrm>
          <a:prstGeom prst="rect">
            <a:avLst/>
          </a:prstGeom>
          <a:solidFill>
            <a:srgbClr val="2E5255"/>
          </a:solidFill>
        </p:spPr>
      </p:sp>
      <p:sp>
        <p:nvSpPr>
          <p:cNvPr id="9" name="TextBox 9"/>
          <p:cNvSpPr txBox="1"/>
          <p:nvPr/>
        </p:nvSpPr>
        <p:spPr>
          <a:xfrm>
            <a:off x="16350823" y="981075"/>
            <a:ext cx="845404" cy="405765"/>
          </a:xfrm>
          <a:prstGeom prst="rect">
            <a:avLst/>
          </a:prstGeom>
        </p:spPr>
        <p:txBody>
          <a:bodyPr lIns="0" tIns="0" rIns="0" bIns="0" rtlCol="0" anchor="t">
            <a:spAutoFit/>
          </a:bodyPr>
          <a:lstStyle/>
          <a:p>
            <a:pPr algn="r">
              <a:lnSpc>
                <a:spcPts val="3359"/>
              </a:lnSpc>
            </a:pPr>
            <a:r>
              <a:rPr lang="en-US" sz="2400" spc="144">
                <a:solidFill>
                  <a:srgbClr val="000000"/>
                </a:solidFill>
                <a:latin typeface="Abril Fatface"/>
              </a:rPr>
              <a:t>12</a:t>
            </a:r>
          </a:p>
        </p:txBody>
      </p:sp>
      <p:sp>
        <p:nvSpPr>
          <p:cNvPr id="11" name="TextBox 11"/>
          <p:cNvSpPr txBox="1"/>
          <p:nvPr/>
        </p:nvSpPr>
        <p:spPr>
          <a:xfrm>
            <a:off x="1253266" y="964406"/>
            <a:ext cx="11700734" cy="1059264"/>
          </a:xfrm>
          <a:prstGeom prst="rect">
            <a:avLst/>
          </a:prstGeom>
        </p:spPr>
        <p:txBody>
          <a:bodyPr wrap="square" lIns="0" tIns="0" rIns="0" bIns="0" rtlCol="0" anchor="t">
            <a:spAutoFit/>
          </a:bodyPr>
          <a:lstStyle/>
          <a:p>
            <a:pPr>
              <a:lnSpc>
                <a:spcPts val="4200"/>
              </a:lnSpc>
            </a:pPr>
            <a:r>
              <a:rPr lang="en-US" sz="2800" dirty="0">
                <a:solidFill>
                  <a:srgbClr val="FFFFFF"/>
                </a:solidFill>
                <a:latin typeface="Montserrat Light"/>
              </a:rPr>
              <a:t>Virtual Training on UTC 4: Basic Counseling Skills for Addiction Professionals and UTC 6: Case Management for Addiction Professionals</a:t>
            </a:r>
          </a:p>
        </p:txBody>
      </p:sp>
      <p:sp>
        <p:nvSpPr>
          <p:cNvPr id="12" name="AutoShape 12"/>
          <p:cNvSpPr/>
          <p:nvPr/>
        </p:nvSpPr>
        <p:spPr>
          <a:xfrm>
            <a:off x="1253267" y="2975414"/>
            <a:ext cx="381000" cy="152400"/>
          </a:xfrm>
          <a:prstGeom prst="rect">
            <a:avLst/>
          </a:prstGeom>
          <a:solidFill>
            <a:srgbClr val="2E5255"/>
          </a:solidFill>
        </p:spPr>
      </p:sp>
      <p:pic>
        <p:nvPicPr>
          <p:cNvPr id="13" name="Picture 12" descr="IMG_0268.PNG"/>
          <p:cNvPicPr>
            <a:picLocks noChangeAspect="1"/>
          </p:cNvPicPr>
          <p:nvPr/>
        </p:nvPicPr>
        <p:blipFill rotWithShape="1">
          <a:blip r:embed="rId4" cstate="print">
            <a:extLst>
              <a:ext uri="{28A0092B-C50C-407E-A947-70E740481C1C}">
                <a14:useLocalDpi xmlns:a14="http://schemas.microsoft.com/office/drawing/2010/main" xmlns="" val="0"/>
              </a:ext>
            </a:extLst>
          </a:blip>
          <a:srcRect l="2697" t="8754" b="13356"/>
          <a:stretch/>
        </p:blipFill>
        <p:spPr>
          <a:xfrm>
            <a:off x="6934200" y="2552700"/>
            <a:ext cx="6081945" cy="3657600"/>
          </a:xfrm>
          <a:prstGeom prst="rect">
            <a:avLst/>
          </a:prstGeom>
        </p:spPr>
      </p:pic>
      <p:pic>
        <p:nvPicPr>
          <p:cNvPr id="14" name="Picture 13" descr="IMG_0272.PNG"/>
          <p:cNvPicPr>
            <a:picLocks noChangeAspect="1"/>
          </p:cNvPicPr>
          <p:nvPr/>
        </p:nvPicPr>
        <p:blipFill rotWithShape="1">
          <a:blip r:embed="rId5" cstate="print">
            <a:extLst>
              <a:ext uri="{28A0092B-C50C-407E-A947-70E740481C1C}">
                <a14:useLocalDpi xmlns:a14="http://schemas.microsoft.com/office/drawing/2010/main" xmlns="" val="0"/>
              </a:ext>
            </a:extLst>
          </a:blip>
          <a:srcRect l="4882" t="13020" r="4712" b="19640"/>
          <a:stretch/>
        </p:blipFill>
        <p:spPr>
          <a:xfrm>
            <a:off x="1143000" y="6134099"/>
            <a:ext cx="5791200" cy="3235307"/>
          </a:xfrm>
          <a:prstGeom prst="rect">
            <a:avLst/>
          </a:prstGeom>
        </p:spPr>
      </p:pic>
      <p:pic>
        <p:nvPicPr>
          <p:cNvPr id="15" name="Picture 14" descr="IMG_0276.PNG"/>
          <p:cNvPicPr>
            <a:picLocks noChangeAspect="1"/>
          </p:cNvPicPr>
          <p:nvPr/>
        </p:nvPicPr>
        <p:blipFill rotWithShape="1">
          <a:blip r:embed="rId6" cstate="print">
            <a:extLst>
              <a:ext uri="{28A0092B-C50C-407E-A947-70E740481C1C}">
                <a14:useLocalDpi xmlns:a14="http://schemas.microsoft.com/office/drawing/2010/main" xmlns="" val="0"/>
              </a:ext>
            </a:extLst>
          </a:blip>
          <a:srcRect l="676" t="7856" r="-1" b="14254"/>
          <a:stretch/>
        </p:blipFill>
        <p:spPr>
          <a:xfrm>
            <a:off x="6934200" y="6134100"/>
            <a:ext cx="6096000" cy="33276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4554200" y="8822423"/>
            <a:ext cx="3058723" cy="13502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xmlns="" val="194664817"/>
              </p:ext>
            </p:extLst>
          </p:nvPr>
        </p:nvGraphicFramePr>
        <p:xfrm>
          <a:off x="7543800" y="647700"/>
          <a:ext cx="8839200" cy="853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3"/>
          <p:cNvGrpSpPr/>
          <p:nvPr/>
        </p:nvGrpSpPr>
        <p:grpSpPr>
          <a:xfrm>
            <a:off x="1028700" y="1028700"/>
            <a:ext cx="6899450" cy="1714391"/>
            <a:chOff x="0" y="0"/>
            <a:chExt cx="9199267" cy="2285854"/>
          </a:xfrm>
        </p:grpSpPr>
        <p:sp>
          <p:nvSpPr>
            <p:cNvPr id="4" name="TextBox 4"/>
            <p:cNvSpPr txBox="1"/>
            <p:nvPr/>
          </p:nvSpPr>
          <p:spPr>
            <a:xfrm>
              <a:off x="0" y="0"/>
              <a:ext cx="9199267" cy="1460500"/>
            </a:xfrm>
            <a:prstGeom prst="rect">
              <a:avLst/>
            </a:prstGeom>
          </p:spPr>
          <p:txBody>
            <a:bodyPr lIns="0" tIns="0" rIns="0" bIns="0" rtlCol="0" anchor="t">
              <a:spAutoFit/>
            </a:bodyPr>
            <a:lstStyle/>
            <a:p>
              <a:pPr>
                <a:lnSpc>
                  <a:spcPts val="8640"/>
                </a:lnSpc>
              </a:pPr>
              <a:r>
                <a:rPr lang="en-US" sz="7200" spc="-72" dirty="0">
                  <a:solidFill>
                    <a:srgbClr val="FFCE6D"/>
                  </a:solidFill>
                  <a:latin typeface="Abril Fatface"/>
                </a:rPr>
                <a:t>Trainings</a:t>
              </a:r>
            </a:p>
          </p:txBody>
        </p:sp>
        <p:sp>
          <p:nvSpPr>
            <p:cNvPr id="5" name="AutoShape 5"/>
            <p:cNvSpPr/>
            <p:nvPr/>
          </p:nvSpPr>
          <p:spPr>
            <a:xfrm>
              <a:off x="0" y="2082654"/>
              <a:ext cx="508000" cy="203200"/>
            </a:xfrm>
            <a:prstGeom prst="rect">
              <a:avLst/>
            </a:prstGeom>
            <a:solidFill>
              <a:srgbClr val="2E5255"/>
            </a:solidFill>
          </p:spPr>
        </p:sp>
      </p:grpSp>
      <p:sp>
        <p:nvSpPr>
          <p:cNvPr id="6" name="AutoShape 6"/>
          <p:cNvSpPr/>
          <p:nvPr/>
        </p:nvSpPr>
        <p:spPr>
          <a:xfrm>
            <a:off x="2184803" y="9411745"/>
            <a:ext cx="15074497" cy="51250"/>
          </a:xfrm>
          <a:prstGeom prst="rect">
            <a:avLst/>
          </a:prstGeom>
          <a:solidFill>
            <a:srgbClr val="2E5255"/>
          </a:solidFill>
        </p:spPr>
      </p:sp>
      <p:sp>
        <p:nvSpPr>
          <p:cNvPr id="7" name="TextBox 7"/>
          <p:cNvSpPr txBox="1"/>
          <p:nvPr/>
        </p:nvSpPr>
        <p:spPr>
          <a:xfrm>
            <a:off x="1028700" y="9210675"/>
            <a:ext cx="845404" cy="420521"/>
          </a:xfrm>
          <a:prstGeom prst="rect">
            <a:avLst/>
          </a:prstGeom>
        </p:spPr>
        <p:txBody>
          <a:bodyPr lIns="0" tIns="0" rIns="0" bIns="0" rtlCol="0" anchor="t">
            <a:spAutoFit/>
          </a:bodyPr>
          <a:lstStyle/>
          <a:p>
            <a:pPr>
              <a:lnSpc>
                <a:spcPts val="3359"/>
              </a:lnSpc>
            </a:pPr>
            <a:r>
              <a:rPr lang="en-US" sz="2400" spc="144" dirty="0">
                <a:solidFill>
                  <a:srgbClr val="000000"/>
                </a:solidFill>
                <a:latin typeface="Abril Fatface"/>
              </a:rPr>
              <a:t>09</a:t>
            </a:r>
          </a:p>
        </p:txBody>
      </p:sp>
      <p:sp>
        <p:nvSpPr>
          <p:cNvPr id="8" name="TextBox 8"/>
          <p:cNvSpPr txBox="1"/>
          <p:nvPr/>
        </p:nvSpPr>
        <p:spPr>
          <a:xfrm rot="5400000">
            <a:off x="13152218" y="4777642"/>
            <a:ext cx="7903650" cy="405765"/>
          </a:xfrm>
          <a:prstGeom prst="rect">
            <a:avLst/>
          </a:prstGeom>
        </p:spPr>
        <p:txBody>
          <a:bodyPr lIns="0" tIns="0" rIns="0" bIns="0" rtlCol="0" anchor="t">
            <a:spAutoFit/>
          </a:bodyPr>
          <a:lstStyle/>
          <a:p>
            <a:pPr>
              <a:lnSpc>
                <a:spcPts val="3359"/>
              </a:lnSpc>
            </a:pPr>
            <a:r>
              <a:rPr lang="en-US" sz="2400" spc="192">
                <a:solidFill>
                  <a:srgbClr val="000000"/>
                </a:solidFill>
                <a:latin typeface="Montserrat Classic"/>
              </a:rPr>
              <a:t>ISSUP PHILIPPINES PRE-CONFERENCE 2021</a:t>
            </a:r>
          </a:p>
        </p:txBody>
      </p:sp>
      <p:pic>
        <p:nvPicPr>
          <p:cNvPr id="10" name="Picture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981200" y="8039100"/>
            <a:ext cx="3058723" cy="1350277"/>
          </a:xfrm>
          <a:prstGeom prst="rect">
            <a:avLst/>
          </a:prstGeom>
        </p:spPr>
      </p:pic>
      <p:pic>
        <p:nvPicPr>
          <p:cNvPr id="11" name="Picture 10" descr="DAPcourses.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04800" y="3695700"/>
            <a:ext cx="7315200" cy="21640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1129</TotalTime>
  <Words>2882</Words>
  <Application>Microsoft Office PowerPoint</Application>
  <PresentationFormat>Custom</PresentationFormat>
  <Paragraphs>226</Paragraphs>
  <Slides>23</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Arial</vt:lpstr>
      <vt:lpstr>Montserrat Classic</vt:lpstr>
      <vt:lpstr>Abril Fatface</vt:lpstr>
      <vt:lpstr>Montserrat Light</vt:lpstr>
      <vt:lpstr>Arimo</vt:lpstr>
      <vt:lpstr>Montserrat Light Bold</vt:lpstr>
      <vt:lpstr>Calibri</vt:lpstr>
      <vt:lpstr>Century Gothic</vt:lpstr>
      <vt:lpstr>Sliom</vt:lpstr>
      <vt:lpstr>HK Grotesk Bold Bold</vt:lpstr>
      <vt:lpstr>Montserrat Classic Bold</vt:lpstr>
      <vt:lpstr>Montserrat Light Italics</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Realities in Prevention, Treatment &amp; Recovery</dc:title>
  <dc:creator>win10</dc:creator>
  <cp:lastModifiedBy>Windows User</cp:lastModifiedBy>
  <cp:revision>124</cp:revision>
  <dcterms:created xsi:type="dcterms:W3CDTF">2006-08-16T00:00:00Z</dcterms:created>
  <dcterms:modified xsi:type="dcterms:W3CDTF">2021-01-28T08:59:11Z</dcterms:modified>
  <dc:identifier>DAET9JQVXjw</dc:identifier>
</cp:coreProperties>
</file>