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drawing20.xml" ContentType="application/vnd.ms-office.drawingml.diagramDrawing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56" r:id="rId3"/>
    <p:sldId id="350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54" r:id="rId13"/>
    <p:sldId id="349" r:id="rId14"/>
  </p:sldIdLst>
  <p:sldSz cx="9144000" cy="5143500" type="screen16x9"/>
  <p:notesSz cx="6858000" cy="9144000"/>
  <p:embeddedFontLst>
    <p:embeddedFont>
      <p:font typeface="Libre Baskerville" charset="0"/>
      <p:regular r:id="rId16"/>
      <p:bold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en nicerio" initials="" lastIdx="2" clrIdx="0"/>
  <p:cmAuthor id="1" name="Anjo Dela Peña" initials="" lastIdx="9" clrIdx="1"/>
  <p:cmAuthor id="2" name="francis galera" initials="" lastIdx="3" clrIdx="2"/>
  <p:cmAuthor id="3" name="Ivanhoe Escartin" initials="" lastIdx="1" clrIdx="3"/>
  <p:cmAuthor id="4" name="Office of Usec David" initials="" lastIdx="4" clrIdx="4"/>
  <p:cmAuthor id="5" name="Bien Leabres" initials="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B53"/>
    <a:srgbClr val="0099FF"/>
    <a:srgbClr val="99CC00"/>
    <a:srgbClr val="669900"/>
    <a:srgbClr val="66FF33"/>
    <a:srgbClr val="33CC33"/>
    <a:srgbClr val="339933"/>
    <a:srgbClr val="00CC99"/>
    <a:srgbClr val="008080"/>
    <a:srgbClr val="6C82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8A1405-2991-49C7-AB9B-FB52BDEA44FD}">
  <a:tblStyle styleId="{2D8A1405-2991-49C7-AB9B-FB52BDEA44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1EB012-DD33-4337-9BF1-8D3F70B3A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658" autoAdjust="0"/>
    <p:restoredTop sz="82854" autoAdjust="0"/>
  </p:normalViewPr>
  <p:slideViewPr>
    <p:cSldViewPr snapToGrid="0">
      <p:cViewPr varScale="1">
        <p:scale>
          <a:sx n="80" d="100"/>
          <a:sy n="80" d="100"/>
        </p:scale>
        <p:origin x="-8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i="1" dirty="0" smtClean="0"/>
            <a:t>Sec. 2:</a:t>
          </a:r>
        </a:p>
        <a:p>
          <a:pPr algn="l" rtl="0"/>
          <a:r>
            <a:rPr lang="en-US" sz="1800" b="0" i="1" dirty="0" smtClean="0"/>
            <a:t>          “It is further declared the policy of the State to </a:t>
          </a:r>
          <a:r>
            <a:rPr lang="en-US" sz="2000" b="1" i="1" dirty="0" smtClean="0"/>
            <a:t>provide effective mechanisms or measures to re-integrate into society </a:t>
          </a:r>
          <a:r>
            <a:rPr lang="en-US" sz="1800" b="0" i="1" dirty="0" smtClean="0"/>
            <a:t>individuals</a:t>
          </a:r>
          <a:r>
            <a:rPr lang="en-US" sz="1800" b="1" i="1" dirty="0" smtClean="0"/>
            <a:t> </a:t>
          </a:r>
          <a:r>
            <a:rPr lang="en-US" sz="1800" b="0" i="1" dirty="0" smtClean="0"/>
            <a:t>who have fallen victim to drug abuse  or dangerous drug dependence  through </a:t>
          </a:r>
          <a:r>
            <a:rPr lang="en-US" sz="2000" b="1" i="1" dirty="0" smtClean="0"/>
            <a:t>sustainable  programs of treatment and rehabilitation</a:t>
          </a:r>
          <a:r>
            <a:rPr lang="en-US" sz="1800" b="0" i="1" dirty="0" smtClean="0"/>
            <a:t>.” 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48284FE-9E0E-4119-87A6-4DB0CA3D7E5F}" type="presOf" srcId="{1ABA2157-6272-4C7F-8DD0-958F8A4EDD49}" destId="{08915C8C-81EA-4455-B864-CDF97BA7BEBD}" srcOrd="0" destOrd="0" presId="urn:microsoft.com/office/officeart/2005/8/layout/vList2"/>
    <dgm:cxn modelId="{1524CD0E-CDCC-4444-AD98-CE57AF309D39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FD0A3298-0F9A-411A-B78B-BDB5EE80DC6B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Reassignment of some staff to the COVID-19 response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6D82F7D5-E0D6-4D2D-AA6F-C40AD6437C4A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D1494CC1-F541-42ED-BE5D-43BDC7449523}" type="presOf" srcId="{9C967157-F317-4C2F-8545-35363BD85263}" destId="{027FAB2F-2D34-4C7D-9138-A09F9756AD4B}" srcOrd="0" destOrd="0" presId="urn:microsoft.com/office/officeart/2005/8/layout/vList2"/>
    <dgm:cxn modelId="{BE459D28-E476-475A-89BB-85A4E86D2994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Enhancement of Infection Prevention and Control in facilities 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5DAB5E2-9A86-4908-A55C-36566CBE5990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3343E77A-5F17-4D03-9FDD-5D6CED3B2E49}" type="presOf" srcId="{9C967157-F317-4C2F-8545-35363BD85263}" destId="{027FAB2F-2D34-4C7D-9138-A09F9756AD4B}" srcOrd="0" destOrd="0" presId="urn:microsoft.com/office/officeart/2005/8/layout/vList2"/>
    <dgm:cxn modelId="{63439D73-C9A6-4AF2-9F9F-3DD1540A4C04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Enhancement of the DOH – Substance Abuse Helpline 1550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B5228A2E-02FE-4DC3-85F5-91B9CE25F022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420A573D-9C04-432A-ABFD-D52C713657A4}" type="presOf" srcId="{9C967157-F317-4C2F-8545-35363BD85263}" destId="{027FAB2F-2D34-4C7D-9138-A09F9756AD4B}" srcOrd="0" destOrd="0" presId="urn:microsoft.com/office/officeart/2005/8/layout/vList2"/>
    <dgm:cxn modelId="{1B76CED4-75C5-45F2-BF0F-C8D3291E4DEF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Telemedicine / Telehealth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9EFCB304-3641-4E17-8E62-48B3B04897EF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6121E908-0879-4D8A-8584-B04CB6692ED4}" type="presOf" srcId="{1ABA2157-6272-4C7F-8DD0-958F8A4EDD49}" destId="{08915C8C-81EA-4455-B864-CDF97BA7BEBD}" srcOrd="0" destOrd="0" presId="urn:microsoft.com/office/officeart/2005/8/layout/vList2"/>
    <dgm:cxn modelId="{E219DE54-E387-4E6E-9C38-6E7832F4AFDA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IPC Training for all facilities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213E756-82B0-4220-B0A0-E6E0AB880F65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9E0628C9-4EB6-4178-A0B1-BE8ACA4DF5AC}" type="presOf" srcId="{1ABA2157-6272-4C7F-8DD0-958F8A4EDD49}" destId="{08915C8C-81EA-4455-B864-CDF97BA7BEBD}" srcOrd="0" destOrd="0" presId="urn:microsoft.com/office/officeart/2005/8/layout/vList2"/>
    <dgm:cxn modelId="{0BB49A0B-19C1-4ABC-98BC-14C2B64F54BE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Development of Online Training Courses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5CFDD068-6331-4C65-ADF9-7353D8848C28}" type="presOf" srcId="{9C967157-F317-4C2F-8545-35363BD85263}" destId="{027FAB2F-2D34-4C7D-9138-A09F9756AD4B}" srcOrd="0" destOrd="0" presId="urn:microsoft.com/office/officeart/2005/8/layout/vList2"/>
    <dgm:cxn modelId="{E9160F2B-A71F-43B2-AF06-693ED79DA423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0F74B094-5CBA-4E88-9F91-3BB4F013B6B4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Telemedicine / Telehealth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579CA2C-3ED7-4E3B-9217-00A8AEB6BFF6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C7F02C58-19B7-45BF-8777-137C3EECB6CC}" type="presOf" srcId="{9C967157-F317-4C2F-8545-35363BD85263}" destId="{027FAB2F-2D34-4C7D-9138-A09F9756AD4B}" srcOrd="0" destOrd="0" presId="urn:microsoft.com/office/officeart/2005/8/layout/vList2"/>
    <dgm:cxn modelId="{3C171F8D-7D59-404C-919B-0DA776F0AE48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June 1, 2020: Downgrading to General Community Quarantine (GCQ)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0C944F4-B4EF-4649-94C6-8566967DDBCD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51801114-0FDE-4A93-8F60-F24C8E4059F4}" type="presOf" srcId="{1ABA2157-6272-4C7F-8DD0-958F8A4EDD49}" destId="{08915C8C-81EA-4455-B864-CDF97BA7BEBD}" srcOrd="0" destOrd="0" presId="urn:microsoft.com/office/officeart/2005/8/layout/vList2"/>
    <dgm:cxn modelId="{7E001E16-5C63-4B57-9C67-A4E062087DD8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June 17, 2020: DOH DM 2020-0266 Resumption of Admission and Other Services in DATRCs 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59DFAD1A-C117-4BAE-9677-D8EDD1D27BCA}" type="presOf" srcId="{1ABA2157-6272-4C7F-8DD0-958F8A4EDD49}" destId="{08915C8C-81EA-4455-B864-CDF97BA7BEBD}" srcOrd="0" destOrd="0" presId="urn:microsoft.com/office/officeart/2005/8/layout/vList2"/>
    <dgm:cxn modelId="{FF058B53-9D8C-45C7-8A63-5FCB436735C4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B4556309-D182-4EF0-906F-B7DC33AA3098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Selective resumption of services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FE547B75-C2AC-4343-9689-DFEC02EEFEF6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2EE31F6D-B64E-44CD-959F-6B6433EC346E}" type="presOf" srcId="{9C967157-F317-4C2F-8545-35363BD85263}" destId="{027FAB2F-2D34-4C7D-9138-A09F9756AD4B}" srcOrd="0" destOrd="0" presId="urn:microsoft.com/office/officeart/2005/8/layout/vList2"/>
    <dgm:cxn modelId="{FCF27B01-5964-423C-BE31-E4E8F0967342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18 Drug Abuse Treatment and Rehabilitation Centers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5C5EB56-324A-404E-A7D2-680162D8BB2F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9BC8963E-160D-4C01-BCAD-B4CBD7804263}" type="presOf" srcId="{1ABA2157-6272-4C7F-8DD0-958F8A4EDD49}" destId="{08915C8C-81EA-4455-B864-CDF97BA7BEBD}" srcOrd="0" destOrd="0" presId="urn:microsoft.com/office/officeart/2005/8/layout/vList2"/>
    <dgm:cxn modelId="{F2E1D058-6B7E-4E59-B4B0-044B19598F2F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Resumption of development of facilities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51EE839-6673-4D53-AC43-43D361A5BA38}" type="presOf" srcId="{1ABA2157-6272-4C7F-8DD0-958F8A4EDD49}" destId="{08915C8C-81EA-4455-B864-CDF97BA7BEBD}" srcOrd="0" destOrd="0" presId="urn:microsoft.com/office/officeart/2005/8/layout/vList2"/>
    <dgm:cxn modelId="{CC567B8E-AA74-474E-BF7C-9F838B524D58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6C1F0D4E-420F-4B91-809B-17C2EF59E0A9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Regionalization of the DOH - SAH Helpline 1550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B973738-2101-43C6-B84E-D5EB19EB5E5B}" type="presOf" srcId="{1ABA2157-6272-4C7F-8DD0-958F8A4EDD49}" destId="{08915C8C-81EA-4455-B864-CDF97BA7BEBD}" srcOrd="0" destOrd="0" presId="urn:microsoft.com/office/officeart/2005/8/layout/vList2"/>
    <dgm:cxn modelId="{96491888-A690-4262-900F-8F1B6E9808FC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8ECF8DF1-B201-4117-969D-CD90A37276E5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Online Training and Accreditation of Physicians and Drug Rehabilitation Professionals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7154E34-BF2C-495E-B924-9EA2F584170C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D89955A4-72E7-4879-8714-D437CD332CB0}" type="presOf" srcId="{1ABA2157-6272-4C7F-8DD0-958F8A4EDD49}" destId="{08915C8C-81EA-4455-B864-CDF97BA7BEBD}" srcOrd="0" destOrd="0" presId="urn:microsoft.com/office/officeart/2005/8/layout/vList2"/>
    <dgm:cxn modelId="{979954AB-EE63-4A9A-A2F3-922E54CE8AFB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i="1" dirty="0" smtClean="0"/>
            <a:t>Information and Education Campaign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2156007-4DC2-42DC-9E47-859B9A681462}" type="presOf" srcId="{9C967157-F317-4C2F-8545-35363BD85263}" destId="{027FAB2F-2D34-4C7D-9138-A09F9756AD4B}" srcOrd="0" destOrd="0" presId="urn:microsoft.com/office/officeart/2005/8/layout/vList2"/>
    <dgm:cxn modelId="{8E2A4313-FB6C-44CF-9A1F-4890B156DC75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A5F6A4F1-7989-446B-9AB8-745910D910DC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Mapping and Licensing of DATRCs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A2A85A8-B985-4A36-BE26-D81F0E80DDD9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B4FBCED0-FFB8-4FC9-9310-5E0D58EA3211}" type="presOf" srcId="{1ABA2157-6272-4C7F-8DD0-958F8A4EDD49}" destId="{08915C8C-81EA-4455-B864-CDF97BA7BEBD}" srcOrd="0" destOrd="0" presId="urn:microsoft.com/office/officeart/2005/8/layout/vList2"/>
    <dgm:cxn modelId="{8343EB37-3B1A-4F50-9073-6835A60F4165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Others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895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9D15FA2-29F0-424E-B604-303B2D24235A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AE830360-45F2-40E3-8410-F92BEFCAEBBD}" type="presOf" srcId="{9C967157-F317-4C2F-8545-35363BD85263}" destId="{027FAB2F-2D34-4C7D-9138-A09F9756AD4B}" srcOrd="0" destOrd="0" presId="urn:microsoft.com/office/officeart/2005/8/layout/vList2"/>
    <dgm:cxn modelId="{096219F9-83C8-449B-A1ED-903405DC1F04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8 Outpatient Rehab Facilities and Recovery Clinics</a:t>
          </a:r>
          <a:endParaRPr lang="en-PH" sz="1800" b="1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FF6DF5F8-E8AE-415F-BC88-AF1979EB0A56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8CB25CC0-6020-4791-A7FC-2BDFA5C8D963}" type="presOf" srcId="{1ABA2157-6272-4C7F-8DD0-958F8A4EDD49}" destId="{08915C8C-81EA-4455-B864-CDF97BA7BEBD}" srcOrd="0" destOrd="0" presId="urn:microsoft.com/office/officeart/2005/8/layout/vList2"/>
    <dgm:cxn modelId="{911BC069-B32F-469E-9C7C-B2E011BE897F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Community Based Drug Rehabilitation Programs Nationwide</a:t>
          </a:r>
          <a:endParaRPr lang="en-PH" sz="1800" b="1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7716" custLinFactNeighborY="-3154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0590C80-0943-4260-AA2E-D33ED378156B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E87567B9-7B7E-402A-B3C1-C1F31FFF6388}" type="presOf" srcId="{1ABA2157-6272-4C7F-8DD0-958F8A4EDD49}" destId="{08915C8C-81EA-4455-B864-CDF97BA7BEBD}" srcOrd="0" destOrd="0" presId="urn:microsoft.com/office/officeart/2005/8/layout/vList2"/>
    <dgm:cxn modelId="{11446203-CF7F-4047-B70B-1A6EA5059818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i="1" dirty="0" smtClean="0"/>
            <a:t>Jan 20, 2020: First COVID-19 Case detected in the Philippines</a:t>
          </a:r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D8C2DF5-7F88-486A-9AC9-51428325FF7E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2CDE414C-969B-4D7C-9ECB-7D20A77C9FD7}" type="presOf" srcId="{1ABA2157-6272-4C7F-8DD0-958F8A4EDD49}" destId="{08915C8C-81EA-4455-B864-CDF97BA7BEBD}" srcOrd="0" destOrd="0" presId="urn:microsoft.com/office/officeart/2005/8/layout/vList2"/>
    <dgm:cxn modelId="{0959AB98-5ED3-4B9F-A6F8-8A4EC837EA01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i="1" dirty="0" smtClean="0"/>
            <a:t>Mar 6, 2020: First Local Case was confirmed</a:t>
          </a:r>
          <a:endParaRPr lang="en-PH" sz="1800" b="1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A367CB3-D6E5-4DED-86CE-D6F88854CABB}" type="presOf" srcId="{1ABA2157-6272-4C7F-8DD0-958F8A4EDD49}" destId="{08915C8C-81EA-4455-B864-CDF97BA7BEBD}" srcOrd="0" destOrd="0" presId="urn:microsoft.com/office/officeart/2005/8/layout/vList2"/>
    <dgm:cxn modelId="{30A2CA99-3BF5-45B5-8D8C-CF358CC35443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36115C46-B4CE-4440-BEA1-813545A02A2C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i="1" dirty="0" smtClean="0"/>
            <a:t>Mar 15, 2020: Quarantine initiated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7716" custLinFactNeighborY="-3154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5A9A008-56AC-45D7-B0B8-35464057D2A2}" type="presOf" srcId="{1ABA2157-6272-4C7F-8DD0-958F8A4EDD49}" destId="{08915C8C-81EA-4455-B864-CDF97BA7BEBD}" srcOrd="0" destOrd="0" presId="urn:microsoft.com/office/officeart/2005/8/layout/vList2"/>
    <dgm:cxn modelId="{89DB4235-32CB-463E-B200-F63A5660DDBE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ABE81E1D-BDA3-4056-832F-F301A5196920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March 17, 2020: </a:t>
          </a:r>
        </a:p>
        <a:p>
          <a:pPr algn="l" rtl="0"/>
          <a:r>
            <a:rPr lang="en-US" sz="1800" b="1" dirty="0" smtClean="0"/>
            <a:t>DOH- DM2020-0118 – Suspension of Admissions and Group Activities</a:t>
          </a:r>
          <a:endParaRPr lang="en-US" sz="1800" b="1" i="1" dirty="0" smtClean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Y="100000" custLinFactNeighborY="11424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81808222-A9C1-4475-AB8E-774AB44437C5}" type="presOf" srcId="{9C967157-F317-4C2F-8545-35363BD85263}" destId="{027FAB2F-2D34-4C7D-9138-A09F9756AD4B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A86E23BE-A962-49AD-B92C-2C2B28183A14}" type="presOf" srcId="{1ABA2157-6272-4C7F-8DD0-958F8A4EDD49}" destId="{08915C8C-81EA-4455-B864-CDF97BA7BEBD}" srcOrd="0" destOrd="0" presId="urn:microsoft.com/office/officeart/2005/8/layout/vList2"/>
    <dgm:cxn modelId="{931924CD-9DDB-4975-AFD2-E98181A0B570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967157-F317-4C2F-8545-35363BD8526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PH"/>
        </a:p>
      </dgm:t>
    </dgm:pt>
    <dgm:pt modelId="{1ABA2157-6272-4C7F-8DD0-958F8A4EDD49}">
      <dgm:prSet custT="1"/>
      <dgm:spPr/>
      <dgm:t>
        <a:bodyPr/>
        <a:lstStyle/>
        <a:p>
          <a:pPr algn="l" rtl="0"/>
          <a:r>
            <a:rPr lang="en-US" sz="1800" b="1" dirty="0" smtClean="0"/>
            <a:t>Conversion/Upgrading of selected DATRC into a COVID-19 TTMF</a:t>
          </a:r>
          <a:endParaRPr lang="en-PH" sz="1800" b="0" i="1" dirty="0"/>
        </a:p>
      </dgm:t>
    </dgm:pt>
    <dgm:pt modelId="{8D327C79-B3E6-4588-AA1F-E5AF255BBF95}" type="parTrans" cxnId="{EE26C6D6-E517-42E5-BBF4-1B5046F1B8B7}">
      <dgm:prSet/>
      <dgm:spPr/>
      <dgm:t>
        <a:bodyPr/>
        <a:lstStyle/>
        <a:p>
          <a:endParaRPr lang="en-PH"/>
        </a:p>
      </dgm:t>
    </dgm:pt>
    <dgm:pt modelId="{8DEEC544-4412-4A1B-9A62-D4E44A0324B7}" type="sibTrans" cxnId="{EE26C6D6-E517-42E5-BBF4-1B5046F1B8B7}">
      <dgm:prSet/>
      <dgm:spPr/>
      <dgm:t>
        <a:bodyPr/>
        <a:lstStyle/>
        <a:p>
          <a:endParaRPr lang="en-PH"/>
        </a:p>
      </dgm:t>
    </dgm:pt>
    <dgm:pt modelId="{027FAB2F-2D34-4C7D-9138-A09F9756AD4B}" type="pres">
      <dgm:prSet presAssocID="{9C967157-F317-4C2F-8545-35363BD85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08915C8C-81EA-4455-B864-CDF97BA7BEBD}" type="pres">
      <dgm:prSet presAssocID="{1ABA2157-6272-4C7F-8DD0-958F8A4EDD49}" presName="parentText" presStyleLbl="node1" presStyleIdx="0" presStyleCnt="1" custLinFactNeighborX="-11399" custLinFactNeighborY="7885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A085665-3B4B-425F-9895-9D6B521C0B6D}" type="presOf" srcId="{9C967157-F317-4C2F-8545-35363BD85263}" destId="{027FAB2F-2D34-4C7D-9138-A09F9756AD4B}" srcOrd="0" destOrd="0" presId="urn:microsoft.com/office/officeart/2005/8/layout/vList2"/>
    <dgm:cxn modelId="{A087A272-88B5-456B-997B-236473781AC1}" type="presOf" srcId="{1ABA2157-6272-4C7F-8DD0-958F8A4EDD49}" destId="{08915C8C-81EA-4455-B864-CDF97BA7BEBD}" srcOrd="0" destOrd="0" presId="urn:microsoft.com/office/officeart/2005/8/layout/vList2"/>
    <dgm:cxn modelId="{EE26C6D6-E517-42E5-BBF4-1B5046F1B8B7}" srcId="{9C967157-F317-4C2F-8545-35363BD85263}" destId="{1ABA2157-6272-4C7F-8DD0-958F8A4EDD49}" srcOrd="0" destOrd="0" parTransId="{8D327C79-B3E6-4588-AA1F-E5AF255BBF95}" sibTransId="{8DEEC544-4412-4A1B-9A62-D4E44A0324B7}"/>
    <dgm:cxn modelId="{D094D6DC-6E57-4D03-85C3-4B0918B4FD96}" type="presParOf" srcId="{027FAB2F-2D34-4C7D-9138-A09F9756AD4B}" destId="{08915C8C-81EA-4455-B864-CDF97BA7BE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115910"/>
          <a:ext cx="6916580" cy="19773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Sec. 2: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          “It is further declared the policy of the State to </a:t>
          </a:r>
          <a:r>
            <a:rPr lang="en-US" sz="2000" b="1" i="1" kern="1200" dirty="0" smtClean="0"/>
            <a:t>provide effective mechanisms or measures to re-integrate into society </a:t>
          </a:r>
          <a:r>
            <a:rPr lang="en-US" sz="1800" b="0" i="1" kern="1200" dirty="0" smtClean="0"/>
            <a:t>individuals</a:t>
          </a:r>
          <a:r>
            <a:rPr lang="en-US" sz="1800" b="1" i="1" kern="1200" dirty="0" smtClean="0"/>
            <a:t> </a:t>
          </a:r>
          <a:r>
            <a:rPr lang="en-US" sz="1800" b="0" i="1" kern="1200" dirty="0" smtClean="0"/>
            <a:t>who have fallen victim to drug abuse  or dangerous drug dependence  through </a:t>
          </a:r>
          <a:r>
            <a:rPr lang="en-US" sz="2000" b="1" i="1" kern="1200" dirty="0" smtClean="0"/>
            <a:t>sustainable  programs of treatment and rehabilitation</a:t>
          </a:r>
          <a:r>
            <a:rPr lang="en-US" sz="1800" b="0" i="1" kern="1200" dirty="0" smtClean="0"/>
            <a:t>.” </a:t>
          </a:r>
          <a:endParaRPr lang="en-PH" sz="1800" b="0" i="1" kern="1200" dirty="0"/>
        </a:p>
      </dsp:txBody>
      <dsp:txXfrm>
        <a:off x="96524" y="212434"/>
        <a:ext cx="6723532" cy="1784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Reassignment of some staff to the COVID-19 response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Enhancement of Infection Prevention and Control in facilities </a:t>
          </a:r>
          <a:endParaRPr lang="en-US" sz="1800" b="1" i="1" kern="1200" dirty="0" smtClean="0"/>
        </a:p>
      </dsp:txBody>
      <dsp:txXfrm>
        <a:off x="43864" y="50456"/>
        <a:ext cx="4877992" cy="810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Enhancement of the DOH – Substance Abuse Helpline 1550</a:t>
          </a:r>
          <a:endParaRPr lang="en-PH" sz="1800" b="0" i="1" kern="1200" dirty="0"/>
        </a:p>
      </dsp:txBody>
      <dsp:txXfrm>
        <a:off x="43864" y="50456"/>
        <a:ext cx="4877992" cy="8108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Telemedicine / Telehealth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IPC Training for all facilities</a:t>
          </a:r>
          <a:endParaRPr lang="en-US" sz="1800" b="1" i="1" kern="1200" dirty="0" smtClean="0"/>
        </a:p>
      </dsp:txBody>
      <dsp:txXfrm>
        <a:off x="43864" y="50456"/>
        <a:ext cx="4877992" cy="8108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Development of Online Training Courses</a:t>
          </a:r>
        </a:p>
      </dsp:txBody>
      <dsp:txXfrm>
        <a:off x="43864" y="50456"/>
        <a:ext cx="4877992" cy="8108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Telemedicine / Telehealth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June 1, 2020: Downgrading to General Community Quarantine (GCQ)</a:t>
          </a:r>
          <a:endParaRPr lang="en-US" sz="1800" b="1" i="1" kern="1200" dirty="0" smtClean="0"/>
        </a:p>
      </dsp:txBody>
      <dsp:txXfrm>
        <a:off x="43864" y="50456"/>
        <a:ext cx="4877992" cy="8108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94"/>
          <a:ext cx="4965720" cy="9050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June 17, 2020: DOH DM 2020-0266 Resumption of Admission and Other Services in DATRCs </a:t>
          </a:r>
        </a:p>
      </dsp:txBody>
      <dsp:txXfrm>
        <a:off x="44181" y="44275"/>
        <a:ext cx="4877358" cy="8166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Selective resumption of services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18 Drug Abuse Treatment and Rehabilitation Centers</a:t>
          </a:r>
          <a:endParaRPr lang="en-US" sz="1800" b="1" i="1" kern="1200" dirty="0" smtClean="0"/>
        </a:p>
      </dsp:txBody>
      <dsp:txXfrm>
        <a:off x="43864" y="50456"/>
        <a:ext cx="4877992" cy="8108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Resumption of development of facilities</a:t>
          </a:r>
          <a:endParaRPr lang="en-US" sz="1800" b="1" i="1" kern="1200" dirty="0" smtClean="0"/>
        </a:p>
      </dsp:txBody>
      <dsp:txXfrm>
        <a:off x="43864" y="50456"/>
        <a:ext cx="4877992" cy="8108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Regionalization of the DOH - SAH Helpline 1550</a:t>
          </a:r>
        </a:p>
      </dsp:txBody>
      <dsp:txXfrm>
        <a:off x="43864" y="50456"/>
        <a:ext cx="4877992" cy="8108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9050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Online Training and Accreditation of Physicians and Drug Rehabilitation Professionals</a:t>
          </a:r>
          <a:endParaRPr lang="en-PH" sz="1800" b="0" i="1" kern="1200" dirty="0"/>
        </a:p>
      </dsp:txBody>
      <dsp:txXfrm>
        <a:off x="44181" y="44181"/>
        <a:ext cx="4877358" cy="8166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Information and Education Campaign</a:t>
          </a:r>
        </a:p>
      </dsp:txBody>
      <dsp:txXfrm>
        <a:off x="43864" y="50456"/>
        <a:ext cx="4877992" cy="8108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Mapping and Licensing of DATRCs</a:t>
          </a:r>
        </a:p>
      </dsp:txBody>
      <dsp:txXfrm>
        <a:off x="43864" y="50456"/>
        <a:ext cx="4877992" cy="8108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Others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8 Outpatient Rehab Facilities and Recovery Clinics</a:t>
          </a:r>
          <a:endParaRPr lang="en-PH" sz="1800" b="1" i="1" kern="1200" dirty="0"/>
        </a:p>
      </dsp:txBody>
      <dsp:txXfrm>
        <a:off x="43864" y="50456"/>
        <a:ext cx="4877992" cy="810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Community Based Drug Rehabilitation Programs Nationwide</a:t>
          </a:r>
          <a:endParaRPr lang="en-PH" sz="1800" b="1" i="1" kern="1200" dirty="0"/>
        </a:p>
      </dsp:txBody>
      <dsp:txXfrm>
        <a:off x="43864" y="43864"/>
        <a:ext cx="4877992" cy="810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Jan 20, 2020: First COVID-19 Case detected in the Philippines</a:t>
          </a:r>
        </a:p>
      </dsp:txBody>
      <dsp:txXfrm>
        <a:off x="43864" y="50456"/>
        <a:ext cx="4877992" cy="810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Mar 6, 2020: First Local Case was confirmed</a:t>
          </a:r>
          <a:endParaRPr lang="en-PH" sz="1800" b="1" i="1" kern="1200" dirty="0"/>
        </a:p>
      </dsp:txBody>
      <dsp:txXfrm>
        <a:off x="43864" y="50456"/>
        <a:ext cx="4877992" cy="810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0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Mar 15, 2020: Quarantine initiated</a:t>
          </a:r>
          <a:endParaRPr lang="en-PH" sz="1800" b="0" i="1" kern="1200" dirty="0"/>
        </a:p>
      </dsp:txBody>
      <dsp:txXfrm>
        <a:off x="43864" y="43864"/>
        <a:ext cx="4877992" cy="810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231"/>
          <a:ext cx="4965720" cy="9049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March 17, 2020: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DOH- DM2020-0118 – Suspension of Admissions and Group Activities</a:t>
          </a:r>
          <a:endParaRPr lang="en-US" sz="1800" b="1" i="1" kern="1200" dirty="0" smtClean="0"/>
        </a:p>
      </dsp:txBody>
      <dsp:txXfrm>
        <a:off x="44175" y="44406"/>
        <a:ext cx="4877370" cy="8165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15C8C-81EA-4455-B864-CDF97BA7BEBD}">
      <dsp:nvSpPr>
        <dsp:cNvPr id="0" name=""/>
        <dsp:cNvSpPr/>
      </dsp:nvSpPr>
      <dsp:spPr>
        <a:xfrm>
          <a:off x="0" y="6592"/>
          <a:ext cx="4965720" cy="898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Conversion/Upgrading of selected DATRC into a COVID-19 TTMF</a:t>
          </a:r>
          <a:endParaRPr lang="en-PH" sz="1800" b="0" i="1" kern="1200" dirty="0"/>
        </a:p>
      </dsp:txBody>
      <dsp:txXfrm>
        <a:off x="43864" y="50456"/>
        <a:ext cx="4877992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3977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365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4167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452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9868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28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748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1496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7941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6158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322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04fcf5e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6d04fcf5e_6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2551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2550" y="4259100"/>
            <a:ext cx="9209100" cy="939300"/>
          </a:xfrm>
          <a:prstGeom prst="rect">
            <a:avLst/>
          </a:prstGeom>
          <a:solidFill>
            <a:srgbClr val="2E5D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212" y="4381871"/>
            <a:ext cx="693762" cy="6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5026" y="4381870"/>
            <a:ext cx="693762" cy="69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980738" y="4520700"/>
            <a:ext cx="4128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Department of Health, Philippines</a:t>
            </a:r>
            <a:endParaRPr sz="1400" b="0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76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5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95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4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48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11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7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79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64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6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FBC-152B-4E99-8002-E26E5FCC8513}" type="datetimeFigureOut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72C7-1C98-4045-9FB6-1E059B0C20C0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6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C74FBC-152B-4E99-8002-E26E5FCC8513}" type="datetimeFigureOut">
              <a:rPr lang="en-PH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27/01/2021</a:t>
            </a:fld>
            <a:endParaRPr lang="en-PH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PH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7ED72C7-1C98-4045-9FB6-1E059B0C20C0}" type="slidenum">
              <a:rPr lang="en-PH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PH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1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QuickStyle" Target="../diagrams/quickStyle25.xml"/><Relationship Id="rId18" Type="http://schemas.microsoft.com/office/2007/relationships/diagramDrawing" Target="../diagrams/drawing25.xml"/><Relationship Id="rId3" Type="http://schemas.openxmlformats.org/officeDocument/2006/relationships/diagramData" Target="../diagrams/data23.xml"/><Relationship Id="rId7" Type="http://schemas.openxmlformats.org/officeDocument/2006/relationships/diagramData" Target="../diagrams/data24.xml"/><Relationship Id="rId12" Type="http://schemas.openxmlformats.org/officeDocument/2006/relationships/diagramLayout" Target="../diagrams/layout25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11" Type="http://schemas.openxmlformats.org/officeDocument/2006/relationships/diagramData" Target="../diagrams/data25.xml"/><Relationship Id="rId5" Type="http://schemas.openxmlformats.org/officeDocument/2006/relationships/diagramQuickStyle" Target="../diagrams/quickStyle23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24.xml"/><Relationship Id="rId4" Type="http://schemas.openxmlformats.org/officeDocument/2006/relationships/diagramLayout" Target="../diagrams/layout23.xml"/><Relationship Id="rId9" Type="http://schemas.openxmlformats.org/officeDocument/2006/relationships/diagramQuickStyle" Target="../diagrams/quickStyle24.xml"/><Relationship Id="rId14" Type="http://schemas.openxmlformats.org/officeDocument/2006/relationships/diagramColors" Target="../diagrams/colors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jpeg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Layout" Target="../diagrams/layout7.xml"/><Relationship Id="rId1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12" Type="http://schemas.openxmlformats.org/officeDocument/2006/relationships/diagramData" Target="../diagrams/data7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5" Type="http://schemas.openxmlformats.org/officeDocument/2006/relationships/diagramColors" Target="../diagrams/colors7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Layout" Target="../diagrams/layout10.xml"/><Relationship Id="rId1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12" Type="http://schemas.openxmlformats.org/officeDocument/2006/relationships/diagramData" Target="../diagrams/data10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5" Type="http://schemas.openxmlformats.org/officeDocument/2006/relationships/diagramColors" Target="../diagrams/colors10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Relationship Id="rId1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QuickStyle" Target="../diagrams/quickStyle13.xml"/><Relationship Id="rId18" Type="http://schemas.microsoft.com/office/2007/relationships/diagramDrawing" Target="../diagrams/drawing13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openxmlformats.org/officeDocument/2006/relationships/diagramLayout" Target="../diagrams/layout13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Data" Target="../diagrams/data13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6.jpeg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Relationship Id="rId14" Type="http://schemas.openxmlformats.org/officeDocument/2006/relationships/diagramColors" Target="../diagrams/colors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18" Type="http://schemas.microsoft.com/office/2007/relationships/diagramDrawing" Target="../diagrams/drawing16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12" Type="http://schemas.openxmlformats.org/officeDocument/2006/relationships/diagramLayout" Target="../diagrams/layout16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Data" Target="../diagrams/data16.xml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7.jpeg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Relationship Id="rId14" Type="http://schemas.openxmlformats.org/officeDocument/2006/relationships/diagramColors" Target="../diagrams/colors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QuickStyle" Target="../diagrams/quickStyle19.xml"/><Relationship Id="rId18" Type="http://schemas.microsoft.com/office/2007/relationships/diagramDrawing" Target="../diagrams/drawing19.xml"/><Relationship Id="rId3" Type="http://schemas.openxmlformats.org/officeDocument/2006/relationships/diagramData" Target="../diagrams/data17.xml"/><Relationship Id="rId7" Type="http://schemas.openxmlformats.org/officeDocument/2006/relationships/diagramData" Target="../diagrams/data18.xml"/><Relationship Id="rId12" Type="http://schemas.openxmlformats.org/officeDocument/2006/relationships/diagramLayout" Target="../diagrams/layout19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Data" Target="../diagrams/data19.xml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8.jpeg"/><Relationship Id="rId10" Type="http://schemas.openxmlformats.org/officeDocument/2006/relationships/diagramColors" Target="../diagrams/colors18.xml"/><Relationship Id="rId4" Type="http://schemas.openxmlformats.org/officeDocument/2006/relationships/diagramLayout" Target="../diagrams/layout17.xml"/><Relationship Id="rId9" Type="http://schemas.openxmlformats.org/officeDocument/2006/relationships/diagramQuickStyle" Target="../diagrams/quickStyle18.xml"/><Relationship Id="rId14" Type="http://schemas.openxmlformats.org/officeDocument/2006/relationships/diagramColors" Target="../diagrams/colors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QuickStyle" Target="../diagrams/quickStyle22.xml"/><Relationship Id="rId18" Type="http://schemas.microsoft.com/office/2007/relationships/diagramDrawing" Target="../diagrams/drawing22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12" Type="http://schemas.openxmlformats.org/officeDocument/2006/relationships/diagramLayout" Target="../diagrams/layout22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Data" Target="../diagrams/data22.xml"/><Relationship Id="rId5" Type="http://schemas.openxmlformats.org/officeDocument/2006/relationships/diagramQuickStyle" Target="../diagrams/quickStyle20.xml"/><Relationship Id="rId15" Type="http://schemas.openxmlformats.org/officeDocument/2006/relationships/image" Target="../media/image9.jpeg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Relationship Id="rId14" Type="http://schemas.openxmlformats.org/officeDocument/2006/relationships/diagramColors" Target="../diagrams/colors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992865" y="654807"/>
            <a:ext cx="7164889" cy="162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Issues and Realities amidst the </a:t>
            </a:r>
            <a:br>
              <a:rPr lang="en-US" sz="28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</a:br>
            <a:r>
              <a:rPr lang="en-US" sz="28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Covid-19 Pandemic</a:t>
            </a:r>
            <a:r>
              <a:rPr lang="en-US" sz="24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/>
            </a:r>
            <a:br>
              <a:rPr lang="en-US" sz="24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</a:br>
            <a:r>
              <a:rPr lang="en-US" sz="24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in</a:t>
            </a:r>
            <a:br>
              <a:rPr lang="en-US" sz="24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</a:br>
            <a:r>
              <a:rPr lang="en-US" sz="2400" b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Drug Abuse Treatment and Rehabilitation</a:t>
            </a:r>
            <a:endParaRPr sz="2000" b="1" dirty="0">
              <a:solidFill>
                <a:srgbClr val="2E5D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441" y="2873065"/>
            <a:ext cx="679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JOSE BIENVENIDO LEABRES, MD, FPCAM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Program Manager</a:t>
            </a:r>
          </a:p>
          <a:p>
            <a:pPr algn="ctr"/>
            <a:r>
              <a:rPr lang="en-US" dirty="0" smtClean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  <a:t>DOH - Dangerous </a:t>
            </a:r>
            <a:r>
              <a:rPr lang="en-US" dirty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  <a:t>Drugs Abuse </a:t>
            </a:r>
            <a:r>
              <a:rPr lang="en-US" dirty="0" smtClean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  <a:t>Prevention </a:t>
            </a:r>
            <a:r>
              <a:rPr lang="en-US" dirty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  <a:t>and Treatment Program</a:t>
            </a:r>
            <a:br>
              <a:rPr lang="en-US" dirty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</a:br>
            <a:r>
              <a:rPr lang="en-US" dirty="0">
                <a:solidFill>
                  <a:srgbClr val="2E5D4D"/>
                </a:solidFill>
                <a:ea typeface="Libre Baskerville"/>
                <a:cs typeface="Libre Baskerville"/>
                <a:sym typeface="Libre Baskerville"/>
              </a:rPr>
              <a:t>(DDAPTP)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490436878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Next Steps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503110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909084646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777" y="1317855"/>
            <a:ext cx="2837753" cy="28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8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427594" y="3724275"/>
            <a:ext cx="2544956" cy="53340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4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pmofc.ddaptp@gmail.com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992867" y="646099"/>
            <a:ext cx="7164889" cy="162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6000" b="1" i="1" dirty="0" smtClean="0">
                <a:solidFill>
                  <a:srgbClr val="2E5D4D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Thank you</a:t>
            </a:r>
            <a:endParaRPr sz="2800" b="1" i="1" dirty="0">
              <a:solidFill>
                <a:srgbClr val="2E5D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6017" y="2430288"/>
            <a:ext cx="679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JOSE BIENVENIDO LEABRES, MD, FPCAM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Program Manager</a:t>
            </a:r>
          </a:p>
          <a:p>
            <a:pPr algn="ct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DOH - DDAPTP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844" y="3880183"/>
            <a:ext cx="350437" cy="2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53847495"/>
              </p:ext>
            </p:extLst>
          </p:nvPr>
        </p:nvGraphicFramePr>
        <p:xfrm>
          <a:off x="1121571" y="1359076"/>
          <a:ext cx="6916580" cy="220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1121571" y="589635"/>
            <a:ext cx="691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R.A.9165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Comprehensive Dangerous Drugs Act of 2002</a:t>
            </a:r>
          </a:p>
        </p:txBody>
      </p:sp>
    </p:spTree>
    <p:extLst>
      <p:ext uri="{BB962C8B-B14F-4D97-AF65-F5344CB8AC3E}">
        <p14:creationId xmlns:p14="http://schemas.microsoft.com/office/powerpoint/2010/main" xmlns="" val="23101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44861116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DOH Pre-COVID-19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26423309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17144956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 descr="GOV REHA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14748" y="-1"/>
            <a:ext cx="2750577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325" y="1253248"/>
            <a:ext cx="4371362" cy="245889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970499106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Corona Virus 2019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68526798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10583203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20113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497" y="1354689"/>
            <a:ext cx="2690185" cy="269018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18783906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Outbreak Response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75212918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978548368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9927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67720207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Facility Response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31496523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73130078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529" y="1239012"/>
            <a:ext cx="2864830" cy="2819182"/>
          </a:xfrm>
          <a:prstGeom prst="rect">
            <a:avLst/>
          </a:prstGeom>
          <a:ln w="25400">
            <a:solidFill>
              <a:srgbClr val="004B5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295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72387543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Facility Response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81644143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73130078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088" y="1243957"/>
            <a:ext cx="3228283" cy="29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6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467793795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Post - Quarantine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42294663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22520013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627" y="1243957"/>
            <a:ext cx="2299063" cy="29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3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1525301"/>
              </p:ext>
            </p:extLst>
          </p:nvPr>
        </p:nvGraphicFramePr>
        <p:xfrm>
          <a:off x="738394" y="1243957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spect="1"/>
          </p:cNvSpPr>
          <p:nvPr/>
        </p:nvSpPr>
        <p:spPr>
          <a:xfrm>
            <a:off x="738394" y="487513"/>
            <a:ext cx="49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Next Steps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50060547"/>
              </p:ext>
            </p:extLst>
          </p:nvPr>
        </p:nvGraphicFramePr>
        <p:xfrm>
          <a:off x="738394" y="2247206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581829310"/>
              </p:ext>
            </p:extLst>
          </p:nvPr>
        </p:nvGraphicFramePr>
        <p:xfrm>
          <a:off x="738394" y="3250455"/>
          <a:ext cx="4965720" cy="9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289" y="1243957"/>
            <a:ext cx="2183738" cy="29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4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286</Words>
  <Application>Microsoft Office PowerPoint</Application>
  <PresentationFormat>On-screen Show (16:9)</PresentationFormat>
  <Paragraphs>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Libre Baskerville</vt:lpstr>
      <vt:lpstr>Calibri</vt:lpstr>
      <vt:lpstr>Calibri Light</vt:lpstr>
      <vt:lpstr>Simple Light</vt:lpstr>
      <vt:lpstr>1_Office Theme</vt:lpstr>
      <vt:lpstr>Issues and Realities amidst the  Covid-19 Pandemic in Drug Abuse Treatment and Rehabilitation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 - DDAPTP  Expenditure Review</dc:title>
  <dc:creator>DDAPTP</dc:creator>
  <cp:lastModifiedBy>Windows User</cp:lastModifiedBy>
  <cp:revision>217</cp:revision>
  <dcterms:modified xsi:type="dcterms:W3CDTF">2021-01-27T07:42:25Z</dcterms:modified>
</cp:coreProperties>
</file>