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12" r:id="rId3"/>
    <p:sldId id="258" r:id="rId4"/>
    <p:sldId id="362" r:id="rId5"/>
    <p:sldId id="334" r:id="rId6"/>
    <p:sldId id="390" r:id="rId7"/>
    <p:sldId id="389" r:id="rId8"/>
    <p:sldId id="358" r:id="rId9"/>
    <p:sldId id="369" r:id="rId10"/>
    <p:sldId id="348" r:id="rId11"/>
    <p:sldId id="259" r:id="rId12"/>
    <p:sldId id="360" r:id="rId13"/>
    <p:sldId id="266" r:id="rId14"/>
    <p:sldId id="303" r:id="rId15"/>
    <p:sldId id="260" r:id="rId16"/>
    <p:sldId id="261" r:id="rId17"/>
    <p:sldId id="284" r:id="rId18"/>
    <p:sldId id="392" r:id="rId19"/>
    <p:sldId id="391"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6" autoAdjust="0"/>
    <p:restoredTop sz="74040" autoAdjust="0"/>
  </p:normalViewPr>
  <p:slideViewPr>
    <p:cSldViewPr snapToGrid="0">
      <p:cViewPr varScale="1">
        <p:scale>
          <a:sx n="53" d="100"/>
          <a:sy n="53" d="100"/>
        </p:scale>
        <p:origin x="-138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17E03-765A-40F9-9C44-80C6773B11BE}" type="datetimeFigureOut">
              <a:rPr lang="en-PH" smtClean="0"/>
              <a:pPr/>
              <a:t>27/01/2021</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13A0-F2C1-4443-B5C4-08C10D7BBF56}" type="slidenum">
              <a:rPr lang="en-PH" smtClean="0"/>
              <a:pPr/>
              <a:t>‹#›</a:t>
            </a:fld>
            <a:endParaRPr lang="en-PH"/>
          </a:p>
        </p:txBody>
      </p:sp>
    </p:spTree>
    <p:extLst>
      <p:ext uri="{BB962C8B-B14F-4D97-AF65-F5344CB8AC3E}">
        <p14:creationId xmlns:p14="http://schemas.microsoft.com/office/powerpoint/2010/main" xmlns="" val="317381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db.gov.p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day everyone! First of all I’d like to thank ISSUP Philippines for organizing this online conference to help understand how the pandemic affected our respective anti-drug campaigns…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be discussing how the Philippines responded in line with the Philippine Anti-Illegal Drugs strategy….</a:t>
            </a:r>
          </a:p>
          <a:p>
            <a:endParaRPr lang="en-PH" dirty="0"/>
          </a:p>
        </p:txBody>
      </p:sp>
      <p:sp>
        <p:nvSpPr>
          <p:cNvPr id="4" name="Slide Number Placeholder 3"/>
          <p:cNvSpPr>
            <a:spLocks noGrp="1"/>
          </p:cNvSpPr>
          <p:nvPr>
            <p:ph type="sldNum" sz="quarter" idx="10"/>
          </p:nvPr>
        </p:nvSpPr>
        <p:spPr/>
        <p:txBody>
          <a:bodyPr/>
          <a:lstStyle/>
          <a:p>
            <a:fld id="{8168F96F-669E-41EF-BBBD-FB10E81CCC97}" type="slidenum">
              <a:rPr lang="en-PH" smtClean="0"/>
              <a:pPr/>
              <a:t>1</a:t>
            </a:fld>
            <a:endParaRPr lang="en-PH"/>
          </a:p>
        </p:txBody>
      </p:sp>
    </p:spTree>
    <p:extLst>
      <p:ext uri="{BB962C8B-B14F-4D97-AF65-F5344CB8AC3E}">
        <p14:creationId xmlns:p14="http://schemas.microsoft.com/office/powerpoint/2010/main" xmlns="" val="300100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4fa9ce8cf_3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a4fa9ce8cf_3_9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US" sz="1400" dirty="0"/>
              <a:t>At this point, please allow me to share noteworthy demand reduction accomplishments also in line with the PADS.</a:t>
            </a:r>
            <a:endParaRPr sz="1400" dirty="0"/>
          </a:p>
        </p:txBody>
      </p:sp>
      <p:sp>
        <p:nvSpPr>
          <p:cNvPr id="149" name="Google Shape;149;ga4fa9ce8cf_3_95: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10</a:t>
            </a:fld>
            <a:endParaRPr sz="1400"/>
          </a:p>
        </p:txBody>
      </p:sp>
    </p:spTree>
    <p:extLst>
      <p:ext uri="{BB962C8B-B14F-4D97-AF65-F5344CB8AC3E}">
        <p14:creationId xmlns:p14="http://schemas.microsoft.com/office/powerpoint/2010/main" xmlns="" val="129088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after the announcement of the CQ period, the following initiatives were done to mitigate the spread of the disease…</a:t>
            </a:r>
          </a:p>
          <a:p>
            <a:endParaRPr lang="en-US" dirty="0"/>
          </a:p>
          <a:p>
            <a:pPr marL="88900" indent="-88900">
              <a:buNone/>
            </a:pPr>
            <a:r>
              <a:rPr lang="en-US" sz="1200" dirty="0"/>
              <a:t>- First is the Immediate suspension of visitation privileges for in-patient facilities which was later expanded to include the suspension of admissions. (after having </a:t>
            </a:r>
            <a:r>
              <a:rPr lang="en-US" sz="1200" dirty="0" err="1"/>
              <a:t>covid</a:t>
            </a:r>
            <a:r>
              <a:rPr lang="en-US" sz="1200" dirty="0"/>
              <a:t> cases inside rehab centers) Both patients and staff were infected.</a:t>
            </a:r>
          </a:p>
          <a:p>
            <a:pPr marL="88900" indent="-88900">
              <a:buNone/>
            </a:pPr>
            <a:endParaRPr lang="en-US" sz="1200" dirty="0"/>
          </a:p>
          <a:p>
            <a:pPr marL="88900" indent="-88900">
              <a:buNone/>
            </a:pPr>
            <a:r>
              <a:rPr lang="en-US" sz="1200" dirty="0"/>
              <a:t>-Likewise, all community-based program service provision were suspended nationwide.</a:t>
            </a:r>
          </a:p>
          <a:p>
            <a:pPr marL="88900" indent="-88900">
              <a:buNone/>
            </a:pPr>
            <a:endParaRPr lang="en-US" sz="1200" dirty="0"/>
          </a:p>
          <a:p>
            <a:pPr>
              <a:buFontTx/>
              <a:buChar char="-"/>
            </a:pPr>
            <a:r>
              <a:rPr lang="en-US" sz="1200" dirty="0"/>
              <a:t>Electronic prescription for regulated and non-regulated medications were authorized for continued access to essential medications.</a:t>
            </a:r>
          </a:p>
          <a:p>
            <a:pPr marL="0" indent="0">
              <a:buNone/>
            </a:pPr>
            <a:endParaRPr lang="en-US" sz="1200" dirty="0"/>
          </a:p>
          <a:p>
            <a:pPr>
              <a:buFontTx/>
              <a:buChar char="-"/>
            </a:pPr>
            <a:r>
              <a:rPr lang="en-US" sz="1200" dirty="0"/>
              <a:t>A Pilot study done by the Supreme Court, (Administrative Circular No. 37-2020 dated April 27, 2020) allowed promulgation of services and Hearing of cases on-line. </a:t>
            </a:r>
          </a:p>
          <a:p>
            <a:pPr>
              <a:buFontTx/>
              <a:buChar char="-"/>
            </a:pPr>
            <a:endParaRPr lang="en-US" sz="1200" dirty="0"/>
          </a:p>
          <a:p>
            <a:pPr>
              <a:buFontTx/>
              <a:buChar char="-"/>
            </a:pPr>
            <a:r>
              <a:rPr lang="en-US" sz="1200" dirty="0"/>
              <a:t>We also adopted On-line platforms for inter-agency policy meetings (through Zoom, Microsoft Teams, Messenger, Skype and WebEx) and even for the provision of community-based programs</a:t>
            </a:r>
          </a:p>
          <a:p>
            <a:pPr>
              <a:buFontTx/>
              <a:buChar char="-"/>
            </a:pPr>
            <a:endParaRPr lang="en-US" sz="1200" dirty="0"/>
          </a:p>
          <a:p>
            <a:pPr>
              <a:buFontTx/>
              <a:buChar char="-"/>
            </a:pPr>
            <a:r>
              <a:rPr lang="en-US" sz="1200" dirty="0"/>
              <a:t>-As mentioned by Eric of CADCA and Olivier of UNODC yesterday, PWUDs undergoing community-based programs were utilized to help community mobilization of logistics during the lockdown</a:t>
            </a:r>
          </a:p>
          <a:p>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11</a:t>
            </a:fld>
            <a:endParaRPr lang="en-PH"/>
          </a:p>
        </p:txBody>
      </p:sp>
    </p:spTree>
    <p:extLst>
      <p:ext uri="{BB962C8B-B14F-4D97-AF65-F5344CB8AC3E}">
        <p14:creationId xmlns:p14="http://schemas.microsoft.com/office/powerpoint/2010/main" xmlns="" val="427592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4fa9ce8cf_3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a4fa9ce8cf_3_32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US" sz="1400" dirty="0"/>
              <a:t>In an effort to mitigate the effects of the COVID-19 pandemic, the Department of Health also mandated to strictly observe prevention protocols in all levels of treatment program services implemented in the country. </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This was later adopted by the Dangerous Drugs Board for nationwide implementation. </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Capacity building activities utilized online platforms which also allowed access to mental health services.</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S</a:t>
            </a:r>
            <a:endParaRPr sz="1400" dirty="0"/>
          </a:p>
        </p:txBody>
      </p:sp>
      <p:sp>
        <p:nvSpPr>
          <p:cNvPr id="408" name="Google Shape;408;ga4fa9ce8cf_3_328: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12</a:t>
            </a:fld>
            <a:endParaRPr sz="1400"/>
          </a:p>
        </p:txBody>
      </p:sp>
    </p:spTree>
    <p:extLst>
      <p:ext uri="{BB962C8B-B14F-4D97-AF65-F5344CB8AC3E}">
        <p14:creationId xmlns:p14="http://schemas.microsoft.com/office/powerpoint/2010/main" xmlns="" val="161011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SC Authorized the early Release of Qualified Persons Deprived of Liberty (PDL) through the issuance on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Department of Justice, approved the Interim Rules on Parole and Executive Clemency which is part of DOJ’s “study for the release of prisoners on humanitarian considerations”, wherein requirements for parole review and executive clemency cases are trimmed down to only include court certification of no pending case, court certification of no appeal, and records review, so that immediate release can be processed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-PDLs who are 65 years old and above who have served at least 5 years of their sentence or whose continued imprisonment is inimical to their health </a:t>
            </a:r>
            <a:r>
              <a:rPr lang="en-US" sz="1200" dirty="0" err="1"/>
              <a:t>abecame</a:t>
            </a:r>
            <a:r>
              <a:rPr lang="en-US" sz="1200" dirty="0"/>
              <a:t> eligible for executive clemency to be granted by the President..</a:t>
            </a:r>
          </a:p>
          <a:p>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13</a:t>
            </a:fld>
            <a:endParaRPr lang="en-PH"/>
          </a:p>
        </p:txBody>
      </p:sp>
    </p:spTree>
    <p:extLst>
      <p:ext uri="{BB962C8B-B14F-4D97-AF65-F5344CB8AC3E}">
        <p14:creationId xmlns:p14="http://schemas.microsoft.com/office/powerpoint/2010/main" xmlns="" val="299447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a4fa9ce8cf_3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a4fa9ce8cf_3_46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US" sz="1400" dirty="0"/>
              <a:t>The Department of Health also established a national hotline called the “Helpline 1550”.</a:t>
            </a:r>
          </a:p>
          <a:p>
            <a:pPr marL="0" lvl="0" indent="0" algn="l" rtl="0">
              <a:spcBef>
                <a:spcPts val="0"/>
              </a:spcBef>
              <a:spcAft>
                <a:spcPts val="0"/>
              </a:spcAft>
              <a:buNone/>
            </a:pPr>
            <a:endParaRPr lang="en-US" sz="1400" dirty="0"/>
          </a:p>
          <a:p>
            <a:pPr marL="285750" lvl="0" indent="-285750" algn="l" rtl="0">
              <a:spcBef>
                <a:spcPts val="0"/>
              </a:spcBef>
              <a:spcAft>
                <a:spcPts val="0"/>
              </a:spcAft>
            </a:pPr>
            <a:r>
              <a:rPr lang="en-US" sz="1400" dirty="0"/>
              <a:t>It was launched during the the United Nation’s International Day on Drug Abuse and Illicit Trafficking or IDADAIT celebration last June 26. </a:t>
            </a:r>
          </a:p>
          <a:p>
            <a:pPr marL="0" lvl="0" indent="0" algn="l" rtl="0">
              <a:spcBef>
                <a:spcPts val="0"/>
              </a:spcBef>
              <a:spcAft>
                <a:spcPts val="0"/>
              </a:spcAft>
              <a:buNone/>
            </a:pPr>
            <a:endParaRPr lang="en-US" sz="1400" dirty="0"/>
          </a:p>
          <a:p>
            <a:pPr marL="285750" lvl="0" indent="-285750" algn="l" rtl="0">
              <a:spcBef>
                <a:spcPts val="0"/>
              </a:spcBef>
              <a:spcAft>
                <a:spcPts val="0"/>
              </a:spcAft>
            </a:pPr>
            <a:r>
              <a:rPr lang="en-US" sz="1400" dirty="0"/>
              <a:t>The Helpline can be accessed for referral to support services and basic counselling needs on substance abuse.</a:t>
            </a:r>
            <a:endParaRPr sz="1400" dirty="0"/>
          </a:p>
        </p:txBody>
      </p:sp>
      <p:sp>
        <p:nvSpPr>
          <p:cNvPr id="571" name="Google Shape;571;ga4fa9ce8cf_3_465: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with support organizations were also done to immediately facilitate on-line provision of services</a:t>
            </a:r>
          </a:p>
          <a:p>
            <a:endParaRPr lang="en-US" dirty="0"/>
          </a:p>
          <a:p>
            <a:r>
              <a:rPr lang="en-US" dirty="0"/>
              <a:t>Partners like faith-based organizations and NA provided accessible on-line services for PWUDs</a:t>
            </a:r>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15</a:t>
            </a:fld>
            <a:endParaRPr lang="en-PH"/>
          </a:p>
        </p:txBody>
      </p:sp>
    </p:spTree>
    <p:extLst>
      <p:ext uri="{BB962C8B-B14F-4D97-AF65-F5344CB8AC3E}">
        <p14:creationId xmlns:p14="http://schemas.microsoft.com/office/powerpoint/2010/main" xmlns="" val="112434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DDB Supported and participated the following free webinars for service providers done in cooperation of the following partners;</a:t>
            </a:r>
          </a:p>
          <a:p>
            <a:endParaRPr lang="en-US" dirty="0"/>
          </a:p>
          <a:p>
            <a:endParaRPr lang="en-US" dirty="0"/>
          </a:p>
          <a:p>
            <a:r>
              <a:rPr lang="en-US" dirty="0"/>
              <a:t>The same partners have helped DDB develop evidenced-policies and implement model programs and “rights-based approaches” including the recently launched UN Human Rights Resolution for a cooperative response on Persons Deprived of Liberty and Persons Who Use Drugs.</a:t>
            </a:r>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16</a:t>
            </a:fld>
            <a:endParaRPr lang="en-PH"/>
          </a:p>
        </p:txBody>
      </p:sp>
    </p:spTree>
    <p:extLst>
      <p:ext uri="{BB962C8B-B14F-4D97-AF65-F5344CB8AC3E}">
        <p14:creationId xmlns:p14="http://schemas.microsoft.com/office/powerpoint/2010/main" xmlns="" val="1424008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4fa9ce8cf_3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a4fa9ce8cf_3_32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400" dirty="0"/>
              <a:t>Very quickly, I’d like to just flash on screen some of the policies developed with partners and adopted by the Board during the pandemic…</a:t>
            </a:r>
          </a:p>
          <a:p>
            <a:pPr marL="0" lvl="0" indent="0" algn="l" rtl="0">
              <a:spcBef>
                <a:spcPts val="0"/>
              </a:spcBef>
              <a:spcAft>
                <a:spcPts val="0"/>
              </a:spcAft>
              <a:buNone/>
            </a:pPr>
            <a:endParaRPr lang="en-US" sz="1400" dirty="0"/>
          </a:p>
        </p:txBody>
      </p:sp>
      <p:sp>
        <p:nvSpPr>
          <p:cNvPr id="408" name="Google Shape;408;ga4fa9ce8cf_3_328: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4fa9ce8cf_3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a4fa9ce8cf_3_32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92100" marR="0" lvl="0" indent="-285750" algn="just" rtl="0">
              <a:spcBef>
                <a:spcPts val="0"/>
              </a:spcBef>
              <a:spcAft>
                <a:spcPts val="0"/>
              </a:spcAft>
              <a:buClr>
                <a:schemeClr val="dk1"/>
              </a:buClr>
              <a:buSzPts val="1500"/>
            </a:pPr>
            <a:endParaRPr lang="en-US" sz="1400" b="0" dirty="0">
              <a:solidFill>
                <a:schemeClr val="dk1"/>
              </a:solidFill>
              <a:latin typeface="+mj-lt"/>
              <a:ea typeface="Arial"/>
              <a:cs typeface="Arial"/>
              <a:sym typeface="Arial"/>
            </a:endParaRPr>
          </a:p>
          <a:p>
            <a:pPr marL="292100" marR="0" lvl="0" indent="-285750" algn="just" rtl="0">
              <a:spcBef>
                <a:spcPts val="0"/>
              </a:spcBef>
              <a:spcAft>
                <a:spcPts val="0"/>
              </a:spcAft>
              <a:buClr>
                <a:schemeClr val="dk1"/>
              </a:buClr>
              <a:buSzPts val="1500"/>
            </a:pPr>
            <a:r>
              <a:rPr lang="en-US" sz="1400" b="1" dirty="0">
                <a:solidFill>
                  <a:schemeClr val="dk1"/>
                </a:solidFill>
                <a:latin typeface="+mj-lt"/>
                <a:ea typeface="Arial"/>
                <a:cs typeface="Arial"/>
                <a:sym typeface="Arial"/>
              </a:rPr>
              <a:t>All Board Regulations and Resolutions may be accessed online via our website at </a:t>
            </a:r>
            <a:r>
              <a:rPr lang="en-US" sz="1400" b="1" u="sng" dirty="0">
                <a:solidFill>
                  <a:schemeClr val="hlink"/>
                </a:solidFill>
                <a:latin typeface="+mj-lt"/>
                <a:ea typeface="Arial"/>
                <a:cs typeface="Arial"/>
                <a:sym typeface="Arial"/>
                <a:hlinkClick r:id="rId3"/>
              </a:rPr>
              <a:t>www.ddb.gov.ph</a:t>
            </a:r>
            <a:r>
              <a:rPr lang="en-US" sz="1400" b="1" dirty="0">
                <a:solidFill>
                  <a:schemeClr val="dk1"/>
                </a:solidFill>
                <a:latin typeface="+mj-lt"/>
                <a:ea typeface="Arial"/>
                <a:cs typeface="Arial"/>
                <a:sym typeface="Arial"/>
              </a:rPr>
              <a:t>. We also have accounts on Twitter and Facebook providing more of our policies in the campaign against illegal drugs.</a:t>
            </a:r>
            <a:endParaRPr lang="en-US" sz="1400" dirty="0">
              <a:latin typeface="+mj-lt"/>
            </a:endParaRPr>
          </a:p>
          <a:p>
            <a:pPr marL="0" lvl="0" indent="0" algn="l" rtl="0">
              <a:spcBef>
                <a:spcPts val="0"/>
              </a:spcBef>
              <a:spcAft>
                <a:spcPts val="0"/>
              </a:spcAft>
              <a:buNone/>
            </a:pPr>
            <a:endParaRPr lang="en-US" sz="1400" dirty="0"/>
          </a:p>
        </p:txBody>
      </p:sp>
      <p:sp>
        <p:nvSpPr>
          <p:cNvPr id="408" name="Google Shape;408;ga4fa9ce8cf_3_328: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18</a:t>
            </a:fld>
            <a:endParaRPr sz="1400"/>
          </a:p>
        </p:txBody>
      </p:sp>
    </p:spTree>
    <p:extLst>
      <p:ext uri="{BB962C8B-B14F-4D97-AF65-F5344CB8AC3E}">
        <p14:creationId xmlns:p14="http://schemas.microsoft.com/office/powerpoint/2010/main" xmlns="" val="254038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a:t>
            </a:r>
          </a:p>
          <a:p>
            <a:endParaRPr lang="en-US" dirty="0"/>
          </a:p>
          <a:p>
            <a:r>
              <a:rPr lang="en-US" dirty="0"/>
              <a:t>COVID changed the traditional practices and we should recognize that it will be with us for a long time… Strengthening Online Platforms for capacity-building and Service delivery is a must for the “new normal”</a:t>
            </a:r>
          </a:p>
          <a:p>
            <a:endParaRPr lang="en-US" dirty="0"/>
          </a:p>
          <a:p>
            <a:r>
              <a:rPr lang="en-US" dirty="0"/>
              <a:t>Sustaining the current linkages and cooperation with partner organizations to provide practical support to PWUDs is necessary to provide accessible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need to Continue to engage with Local Government Units for the drug campaign</a:t>
            </a:r>
            <a:endParaRPr lang="en-PH" sz="1200" dirty="0"/>
          </a:p>
          <a:p>
            <a:endParaRPr lang="en-US" dirty="0"/>
          </a:p>
          <a:p>
            <a:r>
              <a:rPr lang="en-US" dirty="0"/>
              <a:t>The Philippines, considered a high-risk country for disasters (typhoons, volcano eruptions, earthquakes and now COVID) is trying to address simultaneous concerns. This stretches our resources (manpower and logistics) and causes us to prioritize current concerns. The challenge is to keep the drug campaign as a top priority or </a:t>
            </a:r>
            <a:r>
              <a:rPr lang="en-US" dirty="0" err="1"/>
              <a:t>atleast</a:t>
            </a:r>
            <a:r>
              <a:rPr lang="en-US" dirty="0"/>
              <a:t> maybe, one of the top concerns.</a:t>
            </a:r>
          </a:p>
          <a:p>
            <a:endParaRPr lang="en-US" dirty="0"/>
          </a:p>
          <a:p>
            <a:r>
              <a:rPr lang="en-US" dirty="0"/>
              <a:t>Maintaining the drug campaign in the consciousness of Filipinos can help us lobby for more support and continue developing models that work for Filipinos. </a:t>
            </a:r>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19</a:t>
            </a:fld>
            <a:endParaRPr lang="en-PH"/>
          </a:p>
        </p:txBody>
      </p:sp>
    </p:spTree>
    <p:extLst>
      <p:ext uri="{BB962C8B-B14F-4D97-AF65-F5344CB8AC3E}">
        <p14:creationId xmlns:p14="http://schemas.microsoft.com/office/powerpoint/2010/main" xmlns="" val="275135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a4fa9ce8cf_3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a4fa9ce8cf_3_55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 sz="1400" dirty="0"/>
              <a:t>Just to introduce our agency, the Dangerous Drugs Board, the agency I represent, is composed of 15 other social development and security government agencies in the Philippines. </a:t>
            </a:r>
            <a:r>
              <a:rPr lang="en-PH" sz="1400" dirty="0"/>
              <a:t>It is</a:t>
            </a:r>
            <a:r>
              <a:rPr lang="en" sz="1400" dirty="0"/>
              <a:t> the highest policy-making body on dangerous drugs matters charged to oversee the implementation of the Philippine Anti-Illegal Drugs Strategy or PADS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
        <p:nvSpPr>
          <p:cNvPr id="669" name="Google Shape;669;ga4fa9ce8cf_3_554: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your attention.</a:t>
            </a:r>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20</a:t>
            </a:fld>
            <a:endParaRPr lang="en-PH"/>
          </a:p>
        </p:txBody>
      </p:sp>
    </p:spTree>
    <p:extLst>
      <p:ext uri="{BB962C8B-B14F-4D97-AF65-F5344CB8AC3E}">
        <p14:creationId xmlns:p14="http://schemas.microsoft.com/office/powerpoint/2010/main" xmlns="" val="34058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please allow me to give you a brief background on how the country responded after learning of the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Community Quarantine in the Philippines started last March 16, 2020 when President Rodrigo Duterte declared the entire Luzon area (Northern Islands of the Country) under CQ because of the growing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Basically, all movement are restricted, closure of non-essential businesses, set-up of check points nationwide and suspension of school and work were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-Republic Act 11469 was enacted by Congress to free up funds and enable the government to provide resources for the Social Amelioration Programs as well as procurement of necessary logistics for the health Sector with a budget of around P400B (US$8B)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88900" indent="-88900">
              <a:buFontTx/>
              <a:buChar char="-"/>
            </a:pPr>
            <a:r>
              <a:rPr lang="en-US" sz="1200" dirty="0"/>
              <a:t>As of 4pm of Jan 25, 2021,… 514K had been infected by </a:t>
            </a:r>
            <a:r>
              <a:rPr lang="en-US" sz="1200" dirty="0" err="1"/>
              <a:t>Covid</a:t>
            </a:r>
            <a:r>
              <a:rPr lang="en-US" sz="1200" dirty="0"/>
              <a:t> 19 cases in the country, 476K ready recovered while 10,242 died</a:t>
            </a:r>
          </a:p>
          <a:p>
            <a:pPr marL="88900" indent="-88900">
              <a:buFontTx/>
              <a:buChar char="-"/>
            </a:pPr>
            <a:endParaRPr lang="en-US" sz="1200" dirty="0"/>
          </a:p>
          <a:p>
            <a:pPr marL="88900" indent="-88900">
              <a:buFontTx/>
              <a:buChar char="-"/>
            </a:pPr>
            <a:r>
              <a:rPr lang="en-US" sz="1200" dirty="0"/>
              <a:t>Currently, majority of the country is in a Modified General CQ which allows movement subject to safety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PH" dirty="0"/>
          </a:p>
        </p:txBody>
      </p:sp>
      <p:sp>
        <p:nvSpPr>
          <p:cNvPr id="4" name="Slide Number Placeholder 3"/>
          <p:cNvSpPr>
            <a:spLocks noGrp="1"/>
          </p:cNvSpPr>
          <p:nvPr>
            <p:ph type="sldNum" sz="quarter" idx="5"/>
          </p:nvPr>
        </p:nvSpPr>
        <p:spPr/>
        <p:txBody>
          <a:bodyPr/>
          <a:lstStyle/>
          <a:p>
            <a:fld id="{D45A13A0-F2C1-4443-B5C4-08C10D7BBF56}" type="slidenum">
              <a:rPr lang="en-PH" smtClean="0"/>
              <a:pPr/>
              <a:t>3</a:t>
            </a:fld>
            <a:endParaRPr lang="en-PH"/>
          </a:p>
        </p:txBody>
      </p:sp>
    </p:spTree>
    <p:extLst>
      <p:ext uri="{BB962C8B-B14F-4D97-AF65-F5344CB8AC3E}">
        <p14:creationId xmlns:p14="http://schemas.microsoft.com/office/powerpoint/2010/main" xmlns="" val="47711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4fa9ce8cf_3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a4fa9ce8cf_3_9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US" sz="1400" dirty="0"/>
              <a:t>During this period I want to highlight major regulatory and enforcement accomplishments to curb the supply of drugs.</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Suffice it to say, the Drug problem continued to hound the enforcement sector despite the pandemic…</a:t>
            </a:r>
          </a:p>
          <a:p>
            <a:pPr marL="285750" lvl="0" indent="-285750" algn="l" rtl="0">
              <a:spcBef>
                <a:spcPts val="0"/>
              </a:spcBef>
              <a:spcAft>
                <a:spcPts val="0"/>
              </a:spcAft>
            </a:pPr>
            <a:endParaRPr lang="en-US" sz="1400" dirty="0"/>
          </a:p>
          <a:p>
            <a:pPr marL="285750" lvl="0" indent="-285750" algn="l" rtl="0">
              <a:spcBef>
                <a:spcPts val="0"/>
              </a:spcBef>
              <a:spcAft>
                <a:spcPts val="0"/>
              </a:spcAft>
            </a:pPr>
            <a:endParaRPr sz="1400" dirty="0"/>
          </a:p>
        </p:txBody>
      </p:sp>
      <p:sp>
        <p:nvSpPr>
          <p:cNvPr id="149" name="Google Shape;149;ga4fa9ce8cf_3_95: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4</a:t>
            </a:fld>
            <a:endParaRPr sz="1400"/>
          </a:p>
        </p:txBody>
      </p:sp>
    </p:spTree>
    <p:extLst>
      <p:ext uri="{BB962C8B-B14F-4D97-AF65-F5344CB8AC3E}">
        <p14:creationId xmlns:p14="http://schemas.microsoft.com/office/powerpoint/2010/main" xmlns="" val="80474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4fa9ce8cf_3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a4fa9ce8cf_3_40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US" sz="1400" dirty="0"/>
              <a:t>The succeeding slides will show some major buy-bust operations in the country despite the COVID-19 pandemic and the lockdown implemented nationwide.</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The most recent being the seizure of </a:t>
            </a:r>
            <a:r>
              <a:rPr lang="en" sz="1400" dirty="0">
                <a:solidFill>
                  <a:schemeClr val="lt1"/>
                </a:solidFill>
                <a:latin typeface="Arial"/>
                <a:ea typeface="Arial"/>
                <a:cs typeface="Arial"/>
                <a:sym typeface="Arial"/>
              </a:rPr>
              <a:t>30 kilograms of shabu worth 4.2 million US dollars apprehended during a buy-bust operation in the cities of Taguig and Parañaque in Metro Manila last October 14. </a:t>
            </a:r>
            <a:endParaRPr sz="1400" dirty="0"/>
          </a:p>
        </p:txBody>
      </p:sp>
      <p:sp>
        <p:nvSpPr>
          <p:cNvPr id="498" name="Google Shape;498;ga4fa9ce8cf_3_40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4fa9ce8cf_3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a4fa9ce8cf_3_40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400" dirty="0"/>
              <a:t>In the month of May, we had two seizures.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n-US" sz="1400" dirty="0"/>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400" dirty="0"/>
              <a:t>One was half a million US dollars worth of shabu in Bohol, which also included the arrest of a drug personality.</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400" dirty="0"/>
              <a:t>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400" dirty="0"/>
              <a:t>The other was the seizure of marijuana worth more around $12,000 US dollars in Kalinga. A drug personality was also arrested.</a:t>
            </a:r>
          </a:p>
        </p:txBody>
      </p:sp>
      <p:sp>
        <p:nvSpPr>
          <p:cNvPr id="498" name="Google Shape;498;ga4fa9ce8cf_3_40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6</a:t>
            </a:fld>
            <a:endParaRPr sz="1400"/>
          </a:p>
        </p:txBody>
      </p:sp>
    </p:spTree>
    <p:extLst>
      <p:ext uri="{BB962C8B-B14F-4D97-AF65-F5344CB8AC3E}">
        <p14:creationId xmlns:p14="http://schemas.microsoft.com/office/powerpoint/2010/main" xmlns="" val="387710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4fa9ce8cf_3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a4fa9ce8cf_3_40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400" dirty="0"/>
              <a:t>And on June 4, we were able to seize 756 kilograms of shabu worth </a:t>
            </a:r>
            <a:r>
              <a:rPr lang="en-US" sz="1400" dirty="0">
                <a:solidFill>
                  <a:schemeClr val="tx1"/>
                </a:solidFill>
                <a:latin typeface="Arial"/>
                <a:ea typeface="Arial"/>
                <a:cs typeface="Arial"/>
                <a:sym typeface="Arial"/>
              </a:rPr>
              <a:t>105 million US dollars in </a:t>
            </a:r>
            <a:r>
              <a:rPr lang="en-US" sz="1400" dirty="0" err="1">
                <a:solidFill>
                  <a:schemeClr val="tx1"/>
                </a:solidFill>
                <a:latin typeface="Arial"/>
                <a:ea typeface="Arial"/>
                <a:cs typeface="Arial"/>
                <a:sym typeface="Arial"/>
              </a:rPr>
              <a:t>Marilao</a:t>
            </a:r>
            <a:r>
              <a:rPr lang="en-US" sz="1400" dirty="0">
                <a:solidFill>
                  <a:schemeClr val="tx1"/>
                </a:solidFill>
                <a:latin typeface="Arial"/>
                <a:ea typeface="Arial"/>
                <a:cs typeface="Arial"/>
                <a:sym typeface="Arial"/>
              </a:rPr>
              <a:t>, Bulacan.</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n-US" sz="1400" dirty="0">
              <a:solidFill>
                <a:schemeClr val="tx1"/>
              </a:solidFill>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sz="1400" dirty="0">
                <a:solidFill>
                  <a:schemeClr val="tx1"/>
                </a:solidFill>
                <a:latin typeface="Arial"/>
                <a:cs typeface="Arial"/>
                <a:sym typeface="Arial"/>
              </a:rPr>
              <a:t>The biggest so far in 2020.</a:t>
            </a:r>
            <a:r>
              <a:rPr lang="en-US" sz="1400" dirty="0"/>
              <a:t> </a:t>
            </a:r>
          </a:p>
        </p:txBody>
      </p:sp>
      <p:sp>
        <p:nvSpPr>
          <p:cNvPr id="498" name="Google Shape;498;ga4fa9ce8cf_3_40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7</a:t>
            </a:fld>
            <a:endParaRPr sz="1400"/>
          </a:p>
        </p:txBody>
      </p:sp>
    </p:spTree>
    <p:extLst>
      <p:ext uri="{BB962C8B-B14F-4D97-AF65-F5344CB8AC3E}">
        <p14:creationId xmlns:p14="http://schemas.microsoft.com/office/powerpoint/2010/main" xmlns="" val="295806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4fa9ce8cf_3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a4fa9ce8cf_3_32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342900" lvl="2" indent="-342900" algn="just">
              <a:buClr>
                <a:schemeClr val="dk1"/>
              </a:buClr>
              <a:buSzPts val="1500"/>
              <a:buFont typeface="Arial" panose="020B0604020202020204" pitchFamily="34" charset="0"/>
              <a:buChar char="•"/>
            </a:pPr>
            <a:r>
              <a:rPr lang="en-US" sz="1400" dirty="0"/>
              <a:t>On the screen is the latest total quantity and volume of seized drugs by the Philippine Drug Enforcement Agency, The Phil National Police and other enforcement agencies.</a:t>
            </a:r>
          </a:p>
          <a:p>
            <a:pPr marL="342900" lvl="2" indent="-342900" algn="just">
              <a:buClr>
                <a:schemeClr val="dk1"/>
              </a:buClr>
              <a:buSzPts val="1500"/>
              <a:buFont typeface="Arial" panose="020B0604020202020204" pitchFamily="34" charset="0"/>
              <a:buChar char="•"/>
            </a:pPr>
            <a:endParaRPr lang="en-US" sz="1400" dirty="0"/>
          </a:p>
          <a:p>
            <a:pPr marL="0" lvl="2" indent="0" algn="just">
              <a:buClr>
                <a:schemeClr val="dk1"/>
              </a:buClr>
              <a:buSzPts val="1500"/>
              <a:buFont typeface="Arial" panose="020B0604020202020204" pitchFamily="34" charset="0"/>
              <a:buNone/>
            </a:pPr>
            <a:endParaRPr lang="en-GB" sz="1600" dirty="0"/>
          </a:p>
          <a:p>
            <a:pPr marL="342900" lvl="2" indent="-342900" algn="just">
              <a:buClr>
                <a:schemeClr val="dk1"/>
              </a:buClr>
              <a:buSzPts val="1500"/>
              <a:buFont typeface="Arial" panose="020B0604020202020204" pitchFamily="34" charset="0"/>
              <a:buChar char="•"/>
            </a:pPr>
            <a:r>
              <a:rPr lang="en-GB" sz="1600" dirty="0"/>
              <a:t>Last October 15, the President ordered the destruction of 607.4 million US dollars worth of seized drugs and chemicals.</a:t>
            </a:r>
          </a:p>
          <a:p>
            <a:pPr marL="0" lvl="0" indent="0" algn="l" rtl="0">
              <a:spcBef>
                <a:spcPts val="0"/>
              </a:spcBef>
              <a:spcAft>
                <a:spcPts val="0"/>
              </a:spcAft>
              <a:buNone/>
            </a:pPr>
            <a:endParaRPr sz="1400" dirty="0"/>
          </a:p>
        </p:txBody>
      </p:sp>
      <p:sp>
        <p:nvSpPr>
          <p:cNvPr id="408" name="Google Shape;408;ga4fa9ce8cf_3_328: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8</a:t>
            </a:fld>
            <a:endParaRPr sz="1400"/>
          </a:p>
        </p:txBody>
      </p:sp>
    </p:spTree>
    <p:extLst>
      <p:ext uri="{BB962C8B-B14F-4D97-AF65-F5344CB8AC3E}">
        <p14:creationId xmlns:p14="http://schemas.microsoft.com/office/powerpoint/2010/main" xmlns="" val="190495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a4fa9ce8cf_3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a4fa9ce8cf_3_46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285750" lvl="0" indent="-285750" algn="l" rtl="0">
              <a:spcBef>
                <a:spcPts val="0"/>
              </a:spcBef>
              <a:spcAft>
                <a:spcPts val="0"/>
              </a:spcAft>
            </a:pPr>
            <a:r>
              <a:rPr lang="en-US" sz="1400" dirty="0"/>
              <a:t>Out of the 42, 045 villages or Barangays in the country about 80% or 34,336 were affected by the drug problem way back in 2016.  </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As of August 31, 2020, more than half or 59%, (0r 20,165) of the previously affected barangays have already been cleared. </a:t>
            </a:r>
          </a:p>
          <a:p>
            <a:pPr marL="285750" lvl="0" indent="-285750" algn="l" rtl="0">
              <a:spcBef>
                <a:spcPts val="0"/>
              </a:spcBef>
              <a:spcAft>
                <a:spcPts val="0"/>
              </a:spcAft>
            </a:pPr>
            <a:endParaRPr lang="en-US" sz="1400" dirty="0"/>
          </a:p>
          <a:p>
            <a:pPr marL="285750" lvl="0" indent="-285750" algn="l" rtl="0">
              <a:spcBef>
                <a:spcPts val="0"/>
              </a:spcBef>
              <a:spcAft>
                <a:spcPts val="0"/>
              </a:spcAft>
            </a:pPr>
            <a:r>
              <a:rPr lang="en-US" sz="1400" dirty="0"/>
              <a:t>In the next two years, we plan to clear the remaining 14,171 barangays. </a:t>
            </a:r>
            <a:endParaRPr sz="1400" dirty="0"/>
          </a:p>
        </p:txBody>
      </p:sp>
      <p:sp>
        <p:nvSpPr>
          <p:cNvPr id="571" name="Google Shape;571;ga4fa9ce8cf_3_465: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pPr marL="0" lvl="0" indent="0" algn="r" rtl="0">
                <a:spcBef>
                  <a:spcPts val="0"/>
                </a:spcBef>
                <a:spcAft>
                  <a:spcPts val="0"/>
                </a:spcAft>
                <a:buNone/>
              </a:pPr>
              <a:t>9</a:t>
            </a:fld>
            <a:endParaRPr sz="1400"/>
          </a:p>
        </p:txBody>
      </p:sp>
    </p:spTree>
    <p:extLst>
      <p:ext uri="{BB962C8B-B14F-4D97-AF65-F5344CB8AC3E}">
        <p14:creationId xmlns:p14="http://schemas.microsoft.com/office/powerpoint/2010/main" xmlns="" val="342310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91900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175466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105847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269874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87341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36883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380699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363860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254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3783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65F5D-106C-417C-A2F2-D377083CE160}" type="datetimeFigureOut">
              <a:rPr lang="en-PH" smtClean="0"/>
              <a:pPr/>
              <a:t>27/01/2021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376471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65F5D-106C-417C-A2F2-D377083CE160}" type="datetimeFigureOut">
              <a:rPr lang="en-PH" smtClean="0"/>
              <a:pPr/>
              <a:t>27/01/2021</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37C28-74C8-4385-B16E-A75BFC959375}" type="slidenum">
              <a:rPr lang="en-PH" smtClean="0"/>
              <a:pPr/>
              <a:t>‹#›</a:t>
            </a:fld>
            <a:endParaRPr lang="en-PH"/>
          </a:p>
        </p:txBody>
      </p:sp>
    </p:spTree>
    <p:extLst>
      <p:ext uri="{BB962C8B-B14F-4D97-AF65-F5344CB8AC3E}">
        <p14:creationId xmlns:p14="http://schemas.microsoft.com/office/powerpoint/2010/main" xmlns="" val="319299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0.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6.xml"/><Relationship Id="rId16"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31.png"/><Relationship Id="rId9" Type="http://schemas.openxmlformats.org/officeDocument/2006/relationships/image" Target="../media/image50.png"/><Relationship Id="rId1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ddb.gov.p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01215" y="0"/>
            <a:ext cx="7284541" cy="19812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r>
              <a:rPr lang="en-US" sz="4000" dirty="0"/>
              <a:t>      Ensuring Continuity of Services for PWUDs while in Quarantine</a:t>
            </a:r>
          </a:p>
        </p:txBody>
      </p:sp>
      <p:pic>
        <p:nvPicPr>
          <p:cNvPr id="6" name="Picture 4" descr="http://upload.wikimedia.org/wikipedia/commons/thumb/9/99/Flag_of_the_Philippines.svg/2000px-Flag_of_the_Philippines.sv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4915" y="0"/>
            <a:ext cx="34163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logo ddb fina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32866" y="2088995"/>
            <a:ext cx="3606006" cy="3352800"/>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ella\Documents\Publications\Annual Report 11\PHOTOS\BKD bicol2.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0" y="54102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C:\Users\ella\Documents\Publications\Annual Report 11\PHOTOS\BKD bukidnon5.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71800" y="54102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C:\Users\ella\Documents\Publications\Annual Report 11\PHOTOS\BKD dipolog2.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19600" y="5410200"/>
            <a:ext cx="1524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C:\Users\ella\Documents\Publications\Annual Report 11\PHOTOS\ILAW3.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943600" y="5410200"/>
            <a:ext cx="1524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C:\Users\ella\Documents\Publications\Annual Report 11\PHOTOS\ILAW2.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467600" y="5410200"/>
            <a:ext cx="15240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7" descr="C:\Users\ella\Documents\Publications\Annual Report 11\PHOTOS\lifeskills iloilo5.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991600" y="5410200"/>
            <a:ext cx="16764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5015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8"/>
          <p:cNvPicPr preferRelativeResize="0"/>
          <p:nvPr/>
        </p:nvPicPr>
        <p:blipFill rotWithShape="1">
          <a:blip r:embed="rId3">
            <a:alphaModFix/>
          </a:blip>
          <a:srcRect/>
          <a:stretch/>
        </p:blipFill>
        <p:spPr>
          <a:xfrm>
            <a:off x="0" y="17423"/>
            <a:ext cx="12192000" cy="6850863"/>
          </a:xfrm>
          <a:prstGeom prst="rect">
            <a:avLst/>
          </a:prstGeom>
          <a:noFill/>
          <a:ln>
            <a:noFill/>
          </a:ln>
        </p:spPr>
      </p:pic>
      <p:sp>
        <p:nvSpPr>
          <p:cNvPr id="3" name="Rectangle 2">
            <a:extLst>
              <a:ext uri="{FF2B5EF4-FFF2-40B4-BE49-F238E27FC236}">
                <a16:creationId xmlns:a16="http://schemas.microsoft.com/office/drawing/2014/main" xmlns="" id="{6356E66C-CDA4-4385-A22E-F44A1956F17B}"/>
              </a:ext>
            </a:extLst>
          </p:cNvPr>
          <p:cNvSpPr/>
          <p:nvPr/>
        </p:nvSpPr>
        <p:spPr>
          <a:xfrm>
            <a:off x="435845" y="3190790"/>
            <a:ext cx="11320311" cy="699529"/>
          </a:xfrm>
          <a:prstGeom prst="rect">
            <a:avLst/>
          </a:prstGeom>
          <a:solidFill>
            <a:srgbClr val="F9F9F9"/>
          </a:solidFill>
          <a:ln>
            <a:solidFill>
              <a:srgbClr val="F9F9F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PH" sz="3200" b="1" dirty="0">
                <a:solidFill>
                  <a:schemeClr val="tx1"/>
                </a:solidFill>
                <a:latin typeface="Arial Black" panose="020B0A04020102020204" pitchFamily="34" charset="0"/>
              </a:rPr>
              <a:t>DRUG DEMAND REDUCTION </a:t>
            </a:r>
          </a:p>
          <a:p>
            <a:pPr algn="ctr"/>
            <a:r>
              <a:rPr lang="en-PH" sz="3200" b="1" dirty="0">
                <a:solidFill>
                  <a:schemeClr val="tx1"/>
                </a:solidFill>
                <a:latin typeface="Arial Black" panose="020B0A04020102020204" pitchFamily="34" charset="0"/>
              </a:rPr>
              <a:t>ACCOMPLISHMENTS</a:t>
            </a:r>
          </a:p>
        </p:txBody>
      </p:sp>
    </p:spTree>
    <p:extLst>
      <p:ext uri="{BB962C8B-B14F-4D97-AF65-F5344CB8AC3E}">
        <p14:creationId xmlns:p14="http://schemas.microsoft.com/office/powerpoint/2010/main" xmlns="" val="3943661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672683"/>
            <a:ext cx="8686799" cy="5765180"/>
          </a:xfrm>
        </p:spPr>
        <p:txBody>
          <a:bodyPr>
            <a:normAutofit fontScale="47500" lnSpcReduction="20000"/>
          </a:bodyPr>
          <a:lstStyle/>
          <a:p>
            <a:pPr marL="88900" indent="-88900">
              <a:buNone/>
            </a:pPr>
            <a:r>
              <a:rPr lang="en-US" sz="4500" dirty="0"/>
              <a:t>-Immediate suspension of visitation privileges for in-patient facilities which was later expanded to include the suspension of admissions.</a:t>
            </a:r>
          </a:p>
          <a:p>
            <a:pPr marL="88900" indent="-88900">
              <a:buNone/>
            </a:pPr>
            <a:endParaRPr lang="en-US" sz="4500" dirty="0"/>
          </a:p>
          <a:p>
            <a:pPr marL="88900" indent="-88900">
              <a:buNone/>
            </a:pPr>
            <a:r>
              <a:rPr lang="en-US" sz="4500" dirty="0"/>
              <a:t>-Likewise, all community-based program service provision were suspended nationwide.</a:t>
            </a:r>
          </a:p>
          <a:p>
            <a:pPr marL="88900" indent="-88900">
              <a:buNone/>
            </a:pPr>
            <a:endParaRPr lang="en-US" sz="4500" dirty="0"/>
          </a:p>
          <a:p>
            <a:pPr>
              <a:buFontTx/>
              <a:buChar char="-"/>
            </a:pPr>
            <a:r>
              <a:rPr lang="en-US" sz="4500" dirty="0"/>
              <a:t>Allowing electronic prescription for regulated and non-regulated medications.</a:t>
            </a:r>
          </a:p>
          <a:p>
            <a:pPr marL="0" indent="0">
              <a:buNone/>
            </a:pPr>
            <a:endParaRPr lang="en-US" sz="4500" dirty="0"/>
          </a:p>
          <a:p>
            <a:pPr>
              <a:buFontTx/>
              <a:buChar char="-"/>
            </a:pPr>
            <a:r>
              <a:rPr lang="en-US" sz="4500" dirty="0"/>
              <a:t>Pilot study by the Supreme Court (Administrative Circular No. 37-2020 dated April 27, 2020) on On-Line Hearing of cases </a:t>
            </a:r>
          </a:p>
          <a:p>
            <a:pPr>
              <a:buFontTx/>
              <a:buChar char="-"/>
            </a:pPr>
            <a:endParaRPr lang="en-US" sz="4500" dirty="0"/>
          </a:p>
          <a:p>
            <a:pPr>
              <a:buFontTx/>
              <a:buChar char="-"/>
            </a:pPr>
            <a:r>
              <a:rPr lang="en-US" sz="4500" dirty="0"/>
              <a:t>On-line platforms for inter-agency policy meetings (through Zoom, Microsoft Teams, Messenger, Skype and WebEx) and even provision of community-based programs</a:t>
            </a:r>
          </a:p>
          <a:p>
            <a:pPr marL="0" indent="0">
              <a:buNone/>
            </a:pPr>
            <a:endParaRPr lang="en-US" sz="4500" dirty="0"/>
          </a:p>
          <a:p>
            <a:pPr marL="0" indent="0">
              <a:buNone/>
            </a:pPr>
            <a:endParaRPr lang="en-US" sz="3200" dirty="0"/>
          </a:p>
          <a:p>
            <a:pPr marL="0" indent="0">
              <a:buNone/>
            </a:pPr>
            <a:r>
              <a:rPr lang="en-US" sz="3200" dirty="0"/>
              <a:t>  </a:t>
            </a:r>
          </a:p>
        </p:txBody>
      </p:sp>
      <p:pic>
        <p:nvPicPr>
          <p:cNvPr id="4" name="Picture 12" descr="logo ddb fin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19051"/>
            <a:ext cx="1600200" cy="1487837"/>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upload.wikimedia.org/wikipedia/commons/thumb/9/99/Flag_of_the_Philippines.svg/2000px-Flag_of_the_Philippine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9050"/>
            <a:ext cx="223373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09600" y="167307"/>
            <a:ext cx="10515600" cy="1325563"/>
          </a:xfrm>
        </p:spPr>
        <p:txBody>
          <a:bodyPr/>
          <a:lstStyle/>
          <a:p>
            <a:r>
              <a:rPr lang="en-PH" dirty="0">
                <a:latin typeface="Times New Roman" panose="02020603050405020304" pitchFamily="18" charset="0"/>
                <a:cs typeface="Times New Roman" panose="02020603050405020304" pitchFamily="18" charset="0"/>
              </a:rPr>
              <a:t>                        </a:t>
            </a:r>
            <a:r>
              <a:rPr lang="en-PH" dirty="0">
                <a:latin typeface="+mn-lt"/>
                <a:cs typeface="Times New Roman" panose="02020603050405020304" pitchFamily="18" charset="0"/>
              </a:rPr>
              <a:t>Measures for PWUDs</a:t>
            </a:r>
          </a:p>
        </p:txBody>
      </p:sp>
    </p:spTree>
    <p:extLst>
      <p:ext uri="{BB962C8B-B14F-4D97-AF65-F5344CB8AC3E}">
        <p14:creationId xmlns:p14="http://schemas.microsoft.com/office/powerpoint/2010/main" xmlns="" val="322325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4" descr="A close up of a logo&#10;&#10;Description automatically generated"/>
          <p:cNvPicPr preferRelativeResize="0"/>
          <p:nvPr/>
        </p:nvPicPr>
        <p:blipFill rotWithShape="1">
          <a:blip r:embed="rId3">
            <a:alphaModFix/>
          </a:blip>
          <a:srcRect/>
          <a:stretch/>
        </p:blipFill>
        <p:spPr>
          <a:xfrm>
            <a:off x="-1" y="71718"/>
            <a:ext cx="12192000" cy="6850863"/>
          </a:xfrm>
          <a:prstGeom prst="rect">
            <a:avLst/>
          </a:prstGeom>
          <a:noFill/>
          <a:ln>
            <a:noFill/>
          </a:ln>
        </p:spPr>
      </p:pic>
      <p:sp>
        <p:nvSpPr>
          <p:cNvPr id="411" name="Google Shape;411;p54"/>
          <p:cNvSpPr txBox="1"/>
          <p:nvPr/>
        </p:nvSpPr>
        <p:spPr>
          <a:xfrm>
            <a:off x="901097" y="313037"/>
            <a:ext cx="10389807" cy="940987"/>
          </a:xfrm>
          <a:prstGeom prst="rect">
            <a:avLst/>
          </a:prstGeom>
          <a:noFill/>
          <a:ln>
            <a:noFill/>
          </a:ln>
        </p:spPr>
        <p:txBody>
          <a:bodyPr spcFirstLastPara="1" wrap="square" lIns="91433" tIns="45700" rIns="91433" bIns="45700" anchor="t" anchorCtr="0">
            <a:noAutofit/>
          </a:bodyPr>
          <a:lstStyle/>
          <a:p>
            <a:pPr algn="ctr"/>
            <a:r>
              <a:rPr lang="en" sz="3467" b="1" dirty="0">
                <a:solidFill>
                  <a:schemeClr val="lt1"/>
                </a:solidFill>
                <a:latin typeface="Arial Black"/>
                <a:ea typeface="Arial Black"/>
                <a:cs typeface="Arial Black"/>
                <a:sym typeface="Arial Black"/>
              </a:rPr>
              <a:t>SUPPORT DURING COVID-19 PANDEMIC</a:t>
            </a:r>
            <a:endParaRPr sz="1467" dirty="0"/>
          </a:p>
        </p:txBody>
      </p:sp>
      <p:sp>
        <p:nvSpPr>
          <p:cNvPr id="412" name="Google Shape;412;p54"/>
          <p:cNvSpPr txBox="1"/>
          <p:nvPr/>
        </p:nvSpPr>
        <p:spPr>
          <a:xfrm>
            <a:off x="721330" y="1418781"/>
            <a:ext cx="10749337" cy="6247864"/>
          </a:xfrm>
          <a:prstGeom prst="rect">
            <a:avLst/>
          </a:prstGeom>
          <a:noFill/>
          <a:ln>
            <a:noFill/>
          </a:ln>
        </p:spPr>
        <p:txBody>
          <a:bodyPr spcFirstLastPara="1" wrap="square" lIns="91433" tIns="45700" rIns="91433" bIns="45700" anchor="t" anchorCtr="0">
            <a:noAutofit/>
          </a:bodyPr>
          <a:lstStyle/>
          <a:p>
            <a:pPr marL="389457" indent="-380990" algn="just">
              <a:buClr>
                <a:schemeClr val="dk1"/>
              </a:buClr>
              <a:buSzPts val="1500"/>
              <a:buFont typeface="Arial" panose="020B0604020202020204" pitchFamily="34" charset="0"/>
              <a:buChar char="•"/>
            </a:pPr>
            <a:r>
              <a:rPr lang="en-GB" sz="2133" dirty="0"/>
              <a:t>Testing for COVID-19 is mandated for admissions, while regular testing is given to Rehab </a:t>
            </a:r>
            <a:r>
              <a:rPr lang="en-GB" sz="2133" dirty="0" err="1"/>
              <a:t>Center</a:t>
            </a:r>
            <a:r>
              <a:rPr lang="en-GB" sz="2133" dirty="0"/>
              <a:t> staff. The Department of Health is networking with other health facilities for proper triaging of cases. Moreover, all Drug Abuse Treatment and Rehabilitation </a:t>
            </a:r>
            <a:r>
              <a:rPr lang="en-GB" sz="2133" dirty="0" err="1"/>
              <a:t>Centers</a:t>
            </a:r>
            <a:r>
              <a:rPr lang="en-GB" sz="2133" dirty="0"/>
              <a:t> (DATRCs) are strictly implementing infection and control measures to prevent COVID-19 from infecting the patients within the facilities.</a:t>
            </a:r>
          </a:p>
          <a:p>
            <a:pPr marL="389457" indent="-380990" algn="just">
              <a:buClr>
                <a:schemeClr val="dk1"/>
              </a:buClr>
              <a:buSzPts val="1500"/>
              <a:buFont typeface="Arial" panose="020B0604020202020204" pitchFamily="34" charset="0"/>
              <a:buChar char="•"/>
            </a:pPr>
            <a:endParaRPr lang="en-GB" sz="2133" dirty="0"/>
          </a:p>
          <a:p>
            <a:pPr marL="389457" indent="-380990" algn="just">
              <a:buClr>
                <a:schemeClr val="dk1"/>
              </a:buClr>
              <a:buSzPts val="1500"/>
              <a:buFont typeface="Arial" panose="020B0604020202020204" pitchFamily="34" charset="0"/>
              <a:buChar char="•"/>
            </a:pPr>
            <a:r>
              <a:rPr lang="en-GB" sz="2133" dirty="0"/>
              <a:t>The Dangerous Drugs Board has been issuing the use of electronic prescription for dangerous drugs since the start of the Enhanced Community Quarantine.</a:t>
            </a:r>
          </a:p>
          <a:p>
            <a:pPr marL="389457" indent="-380990" algn="just">
              <a:buClr>
                <a:schemeClr val="dk1"/>
              </a:buClr>
              <a:buSzPts val="1500"/>
              <a:buFont typeface="Arial" panose="020B0604020202020204" pitchFamily="34" charset="0"/>
              <a:buChar char="•"/>
            </a:pPr>
            <a:endParaRPr lang="en-GB" sz="2133" dirty="0"/>
          </a:p>
          <a:p>
            <a:pPr marL="389457" indent="-380990" algn="just">
              <a:buClr>
                <a:schemeClr val="dk1"/>
              </a:buClr>
              <a:buSzPts val="1500"/>
              <a:buFont typeface="Arial" panose="020B0604020202020204" pitchFamily="34" charset="0"/>
              <a:buChar char="•"/>
            </a:pPr>
            <a:r>
              <a:rPr lang="en-GB" sz="2133" dirty="0"/>
              <a:t>Infection and Prevention Control Guidelines for Drug Abuse Treatment and Rehabilitation Facilities (DM 2020-0264) were put in place. </a:t>
            </a:r>
          </a:p>
          <a:p>
            <a:pPr marL="389457" indent="-380990" algn="just">
              <a:buClr>
                <a:schemeClr val="dk1"/>
              </a:buClr>
              <a:buSzPts val="1500"/>
              <a:buFont typeface="Arial" panose="020B0604020202020204" pitchFamily="34" charset="0"/>
              <a:buChar char="•"/>
            </a:pPr>
            <a:endParaRPr lang="en-GB" sz="2133" dirty="0"/>
          </a:p>
          <a:p>
            <a:pPr marL="389457" indent="-380990" algn="just">
              <a:buClr>
                <a:schemeClr val="dk1"/>
              </a:buClr>
              <a:buSzPts val="1500"/>
              <a:buFont typeface="Arial" panose="020B0604020202020204" pitchFamily="34" charset="0"/>
              <a:buChar char="•"/>
            </a:pPr>
            <a:r>
              <a:rPr lang="en-GB" sz="2133" dirty="0"/>
              <a:t>Infection Prevention and Control training is provided for all DATRCs and Outpatient TRCs.</a:t>
            </a:r>
          </a:p>
          <a:p>
            <a:pPr marL="389457" indent="-380990" algn="just">
              <a:buClr>
                <a:schemeClr val="dk1"/>
              </a:buClr>
              <a:buSzPts val="1500"/>
              <a:buFont typeface="Arial" panose="020B0604020202020204" pitchFamily="34" charset="0"/>
              <a:buChar char="•"/>
            </a:pPr>
            <a:endParaRPr lang="en-GB" sz="2133" dirty="0"/>
          </a:p>
          <a:p>
            <a:pPr marL="389457" indent="-380990" algn="just">
              <a:buClr>
                <a:schemeClr val="dk1"/>
              </a:buClr>
              <a:buSzPts val="1500"/>
              <a:buFont typeface="Arial" panose="020B0604020202020204" pitchFamily="34" charset="0"/>
              <a:buChar char="•"/>
            </a:pPr>
            <a:r>
              <a:rPr lang="en-GB" sz="2133" dirty="0"/>
              <a:t>Mental health support is available for patients and staff.</a:t>
            </a:r>
          </a:p>
        </p:txBody>
      </p:sp>
    </p:spTree>
    <p:extLst>
      <p:ext uri="{BB962C8B-B14F-4D97-AF65-F5344CB8AC3E}">
        <p14:creationId xmlns:p14="http://schemas.microsoft.com/office/powerpoint/2010/main" xmlns="" val="3580846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672683"/>
            <a:ext cx="7781137" cy="5765180"/>
          </a:xfrm>
        </p:spPr>
        <p:txBody>
          <a:bodyPr>
            <a:normAutofit fontScale="85000" lnSpcReduction="10000"/>
          </a:bodyPr>
          <a:lstStyle/>
          <a:p>
            <a:pPr>
              <a:buFontTx/>
              <a:buChar char="-"/>
            </a:pPr>
            <a:r>
              <a:rPr lang="en-US" sz="3200" dirty="0"/>
              <a:t>Supreme Court, Office of the Court Administrator issuance (OCA Circular No 91-2020 dated Apr 20, 2020) Re: Release of Qualified Persons Deprived of Liberty (PDL)</a:t>
            </a:r>
          </a:p>
          <a:p>
            <a:pPr>
              <a:buFontTx/>
              <a:buChar char="-"/>
            </a:pPr>
            <a:endParaRPr lang="en-US" sz="1600" dirty="0"/>
          </a:p>
          <a:p>
            <a:pPr>
              <a:buFontTx/>
              <a:buChar char="-"/>
            </a:pPr>
            <a:r>
              <a:rPr lang="en-US" sz="3200" dirty="0"/>
              <a:t>The Department of Justice, through Secretary </a:t>
            </a:r>
            <a:r>
              <a:rPr lang="en-US" sz="3200" dirty="0" err="1"/>
              <a:t>Menardo</a:t>
            </a:r>
            <a:r>
              <a:rPr lang="en-US" sz="3200" dirty="0"/>
              <a:t> </a:t>
            </a:r>
            <a:r>
              <a:rPr lang="en-US" sz="3200" dirty="0" err="1"/>
              <a:t>Guevarra</a:t>
            </a:r>
            <a:r>
              <a:rPr lang="en-US" sz="3200" dirty="0"/>
              <a:t> approved a board resolution (BR No OT-04-15-2020 dated Apr 15, 2020) on the Interim Rules on Parole and Executive Clemency which is part of DOJ’s “study for the release of prisoners on humanitarian considerations”. </a:t>
            </a:r>
          </a:p>
          <a:p>
            <a:pPr marL="0" indent="0">
              <a:buNone/>
            </a:pPr>
            <a:endParaRPr lang="en-US" sz="1600" dirty="0"/>
          </a:p>
          <a:p>
            <a:pPr marL="177800" indent="-177800">
              <a:buNone/>
            </a:pPr>
            <a:r>
              <a:rPr lang="en-US" sz="3200" dirty="0"/>
              <a:t>- Those who are not eligible for parole may apply for Executive Clemency to be granted by the President. </a:t>
            </a:r>
          </a:p>
          <a:p>
            <a:pPr marL="0" indent="0">
              <a:buNone/>
            </a:pPr>
            <a:r>
              <a:rPr lang="en-US" sz="3200" dirty="0"/>
              <a:t>  </a:t>
            </a:r>
          </a:p>
        </p:txBody>
      </p:sp>
      <p:pic>
        <p:nvPicPr>
          <p:cNvPr id="4" name="Picture 12" descr="logo ddb fin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19051"/>
            <a:ext cx="1600200" cy="1487837"/>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upload.wikimedia.org/wikipedia/commons/thumb/9/99/Flag_of_the_Philippines.svg/2000px-Flag_of_the_Philippine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9050"/>
            <a:ext cx="223373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09600" y="167307"/>
            <a:ext cx="10515600" cy="1325563"/>
          </a:xfrm>
        </p:spPr>
        <p:txBody>
          <a:bodyPr/>
          <a:lstStyle/>
          <a:p>
            <a:r>
              <a:rPr lang="en-PH" dirty="0">
                <a:latin typeface="Times New Roman" panose="02020603050405020304" pitchFamily="18" charset="0"/>
                <a:cs typeface="Times New Roman" panose="02020603050405020304" pitchFamily="18" charset="0"/>
              </a:rPr>
              <a:t>                        </a:t>
            </a:r>
            <a:r>
              <a:rPr lang="en-PH" dirty="0">
                <a:latin typeface="+mn-lt"/>
                <a:cs typeface="Times New Roman" panose="02020603050405020304" pitchFamily="18" charset="0"/>
              </a:rPr>
              <a:t>Measures for PWUDs</a:t>
            </a:r>
          </a:p>
        </p:txBody>
      </p:sp>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295004" y="1931991"/>
            <a:ext cx="2745989" cy="3759126"/>
          </a:xfrm>
          <a:prstGeom prst="rect">
            <a:avLst/>
          </a:prstGeom>
        </p:spPr>
      </p:pic>
    </p:spTree>
    <p:extLst>
      <p:ext uri="{BB962C8B-B14F-4D97-AF65-F5344CB8AC3E}">
        <p14:creationId xmlns:p14="http://schemas.microsoft.com/office/powerpoint/2010/main" xmlns="" val="411910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73"/>
          <p:cNvSpPr txBox="1"/>
          <p:nvPr/>
        </p:nvSpPr>
        <p:spPr>
          <a:xfrm>
            <a:off x="871163" y="190500"/>
            <a:ext cx="10389807" cy="830997"/>
          </a:xfrm>
          <a:prstGeom prst="rect">
            <a:avLst/>
          </a:prstGeom>
          <a:noFill/>
          <a:ln>
            <a:noFill/>
          </a:ln>
        </p:spPr>
        <p:txBody>
          <a:bodyPr spcFirstLastPara="1" wrap="square" lIns="91433" tIns="45700" rIns="91433" bIns="45700" anchor="t" anchorCtr="0">
            <a:noAutofit/>
          </a:bodyPr>
          <a:lstStyle/>
          <a:p>
            <a:pPr algn="ctr"/>
            <a:r>
              <a:rPr lang="en" sz="4800" b="1" dirty="0">
                <a:solidFill>
                  <a:schemeClr val="lt1"/>
                </a:solidFill>
                <a:latin typeface="Arial Black"/>
                <a:ea typeface="Arial Black"/>
                <a:cs typeface="Arial Black"/>
                <a:sym typeface="Arial Black"/>
              </a:rPr>
              <a:t>SUBSTANCE ABUSE HOTLINE</a:t>
            </a:r>
            <a:endParaRPr sz="1467" dirty="0"/>
          </a:p>
        </p:txBody>
      </p:sp>
      <p:pic>
        <p:nvPicPr>
          <p:cNvPr id="3" name="Picture 2" descr="Text&#10;&#10;Description automatically generated">
            <a:extLst>
              <a:ext uri="{FF2B5EF4-FFF2-40B4-BE49-F238E27FC236}">
                <a16:creationId xmlns:a16="http://schemas.microsoft.com/office/drawing/2014/main" xmlns="" id="{ACE96EC9-464C-43C2-B0A6-D53C65EA036B}"/>
              </a:ext>
            </a:extLst>
          </p:cNvPr>
          <p:cNvPicPr>
            <a:picLocks noChangeAspect="1"/>
          </p:cNvPicPr>
          <p:nvPr/>
        </p:nvPicPr>
        <p:blipFill>
          <a:blip r:embed="rId3"/>
          <a:stretch>
            <a:fillRect/>
          </a:stretch>
        </p:blipFill>
        <p:spPr>
          <a:xfrm>
            <a:off x="1" y="0"/>
            <a:ext cx="12191999"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672683"/>
            <a:ext cx="7876478" cy="5765180"/>
          </a:xfrm>
        </p:spPr>
        <p:txBody>
          <a:bodyPr>
            <a:normAutofit fontScale="62500" lnSpcReduction="20000"/>
          </a:bodyPr>
          <a:lstStyle/>
          <a:p>
            <a:pPr marL="88900" indent="-88900">
              <a:buNone/>
            </a:pPr>
            <a:r>
              <a:rPr lang="en-US" sz="4500" dirty="0"/>
              <a:t>-Fuel Ministry Recovery On-line support (fuelministry.org) with Christ Commission Fellowship- A faith-based intervention 40-day program facilitated by US-based pastors </a:t>
            </a:r>
          </a:p>
          <a:p>
            <a:pPr marL="88900" indent="-88900">
              <a:buNone/>
            </a:pPr>
            <a:endParaRPr lang="en-US" sz="4500" dirty="0"/>
          </a:p>
          <a:p>
            <a:pPr marL="88900" indent="-88900">
              <a:buNone/>
            </a:pPr>
            <a:r>
              <a:rPr lang="en-US" sz="4500" dirty="0"/>
              <a:t>-Narcotics Anonymous</a:t>
            </a:r>
          </a:p>
          <a:p>
            <a:pPr marL="88900" indent="-88900">
              <a:buNone/>
            </a:pPr>
            <a:r>
              <a:rPr lang="en-US" sz="4500" dirty="0"/>
              <a:t> Done twice weekly (Usually </a:t>
            </a:r>
          </a:p>
          <a:p>
            <a:pPr marL="88900" indent="-88900">
              <a:buNone/>
            </a:pPr>
            <a:r>
              <a:rPr lang="en-US" sz="4500" dirty="0"/>
              <a:t>Mondays and Thursdays) </a:t>
            </a:r>
          </a:p>
          <a:p>
            <a:pPr marL="88900" indent="-88900">
              <a:buNone/>
            </a:pPr>
            <a:r>
              <a:rPr lang="en-US" sz="4500" dirty="0"/>
              <a:t>Since March 12</a:t>
            </a:r>
          </a:p>
          <a:p>
            <a:pPr marL="88900" indent="-88900">
              <a:buNone/>
            </a:pPr>
            <a:endParaRPr lang="en-US" sz="4500" dirty="0"/>
          </a:p>
          <a:p>
            <a:pPr marL="88900" indent="-88900">
              <a:buNone/>
            </a:pPr>
            <a:endParaRPr lang="en-US" sz="4500" dirty="0"/>
          </a:p>
          <a:p>
            <a:pPr marL="0" indent="0">
              <a:buNone/>
            </a:pPr>
            <a:endParaRPr lang="en-US" sz="4500" dirty="0"/>
          </a:p>
          <a:p>
            <a:pPr marL="0" indent="0">
              <a:buNone/>
            </a:pPr>
            <a:endParaRPr lang="en-US" sz="3200" dirty="0"/>
          </a:p>
          <a:p>
            <a:pPr marL="0" indent="0">
              <a:buNone/>
            </a:pPr>
            <a:r>
              <a:rPr lang="en-US" sz="3200" dirty="0"/>
              <a:t>  </a:t>
            </a:r>
          </a:p>
        </p:txBody>
      </p:sp>
      <p:pic>
        <p:nvPicPr>
          <p:cNvPr id="4" name="Picture 12" descr="logo ddb fin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19051"/>
            <a:ext cx="1600200" cy="1487837"/>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upload.wikimedia.org/wikipedia/commons/thumb/9/99/Flag_of_the_Philippines.svg/2000px-Flag_of_the_Philippine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9050"/>
            <a:ext cx="223373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09600" y="167307"/>
            <a:ext cx="10515600" cy="1325563"/>
          </a:xfrm>
        </p:spPr>
        <p:txBody>
          <a:bodyPr/>
          <a:lstStyle/>
          <a:p>
            <a:r>
              <a:rPr lang="en-PH" dirty="0">
                <a:latin typeface="Times New Roman" panose="02020603050405020304" pitchFamily="18" charset="0"/>
                <a:cs typeface="Times New Roman" panose="02020603050405020304" pitchFamily="18" charset="0"/>
              </a:rPr>
              <a:t>                        </a:t>
            </a:r>
            <a:r>
              <a:rPr lang="en-PH" sz="3200" dirty="0">
                <a:latin typeface="+mn-lt"/>
                <a:cs typeface="Times New Roman" panose="02020603050405020304" pitchFamily="18" charset="0"/>
              </a:rPr>
              <a:t>Online Platforms for PWUDs</a:t>
            </a: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45097" y="3411267"/>
            <a:ext cx="2919762" cy="30749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400479" y="1521465"/>
            <a:ext cx="1894739" cy="2839263"/>
          </a:xfrm>
          <a:prstGeom prst="rect">
            <a:avLst/>
          </a:prstGeom>
        </p:spPr>
      </p:pic>
    </p:spTree>
    <p:extLst>
      <p:ext uri="{BB962C8B-B14F-4D97-AF65-F5344CB8AC3E}">
        <p14:creationId xmlns:p14="http://schemas.microsoft.com/office/powerpoint/2010/main" xmlns="" val="372983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672682"/>
            <a:ext cx="9510249" cy="7248293"/>
          </a:xfrm>
        </p:spPr>
        <p:txBody>
          <a:bodyPr>
            <a:normAutofit/>
          </a:bodyPr>
          <a:lstStyle/>
          <a:p>
            <a:pPr marL="88900" indent="-88900">
              <a:buNone/>
            </a:pPr>
            <a:r>
              <a:rPr lang="en-US" dirty="0"/>
              <a:t>-Participated and supported the following free webinars for service providers with the following partners;</a:t>
            </a:r>
          </a:p>
          <a:p>
            <a:pPr marL="88900" indent="-88900">
              <a:buNone/>
            </a:pPr>
            <a:endParaRPr lang="en-US" sz="3600" dirty="0"/>
          </a:p>
          <a:p>
            <a:pPr marL="88900" indent="-88900">
              <a:buNone/>
            </a:pPr>
            <a:endParaRPr lang="en-US" sz="4500" dirty="0"/>
          </a:p>
          <a:p>
            <a:pPr marL="88900" indent="-88900">
              <a:buNone/>
            </a:pPr>
            <a:endParaRPr lang="en-US" sz="4500" dirty="0"/>
          </a:p>
          <a:p>
            <a:pPr marL="88900" indent="-88900">
              <a:buNone/>
            </a:pPr>
            <a:endParaRPr lang="en-US" sz="4500" dirty="0"/>
          </a:p>
          <a:p>
            <a:pPr marL="88900" indent="-88900">
              <a:buNone/>
            </a:pPr>
            <a:endParaRPr lang="en-US" sz="4500" dirty="0"/>
          </a:p>
          <a:p>
            <a:pPr marL="0" indent="0">
              <a:buNone/>
            </a:pPr>
            <a:endParaRPr lang="en-US" sz="4500" dirty="0"/>
          </a:p>
          <a:p>
            <a:pPr marL="0" indent="0">
              <a:buNone/>
            </a:pPr>
            <a:endParaRPr lang="en-US" sz="3200" dirty="0"/>
          </a:p>
          <a:p>
            <a:pPr marL="0" indent="0">
              <a:buNone/>
            </a:pPr>
            <a:r>
              <a:rPr lang="en-US" sz="3200" dirty="0"/>
              <a:t>  </a:t>
            </a:r>
          </a:p>
        </p:txBody>
      </p:sp>
      <p:pic>
        <p:nvPicPr>
          <p:cNvPr id="4" name="Picture 12" descr="logo ddb fin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19051"/>
            <a:ext cx="1600200" cy="1487837"/>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upload.wikimedia.org/wikipedia/commons/thumb/9/99/Flag_of_the_Philippines.svg/2000px-Flag_of_the_Philippine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9050"/>
            <a:ext cx="223373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609600" y="167307"/>
            <a:ext cx="10515600" cy="1325563"/>
          </a:xfrm>
        </p:spPr>
        <p:txBody>
          <a:bodyPr/>
          <a:lstStyle/>
          <a:p>
            <a:r>
              <a:rPr lang="en-PH" dirty="0">
                <a:latin typeface="Times New Roman" panose="02020603050405020304" pitchFamily="18" charset="0"/>
                <a:cs typeface="Times New Roman" panose="02020603050405020304" pitchFamily="18" charset="0"/>
              </a:rPr>
              <a:t>                        </a:t>
            </a:r>
            <a:r>
              <a:rPr lang="en-PH" sz="3200" dirty="0">
                <a:latin typeface="+mn-lt"/>
                <a:cs typeface="Times New Roman" panose="02020603050405020304" pitchFamily="18" charset="0"/>
              </a:rPr>
              <a:t>Online Platforms for PWUDs</a:t>
            </a:r>
          </a:p>
        </p:txBody>
      </p:sp>
      <p:pic>
        <p:nvPicPr>
          <p:cNvPr id="10" name="Picture 2" descr="UNODC Logo - LogoDix">
            <a:extLst>
              <a:ext uri="{FF2B5EF4-FFF2-40B4-BE49-F238E27FC236}">
                <a16:creationId xmlns:a16="http://schemas.microsoft.com/office/drawing/2014/main" xmlns="" id="{DC3CCCA7-2589-4FCE-9C29-A3BC14E233D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51868" y="2659374"/>
            <a:ext cx="1749371" cy="150359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A picture containing logo&#10;&#10;Description automatically generated">
            <a:extLst>
              <a:ext uri="{FF2B5EF4-FFF2-40B4-BE49-F238E27FC236}">
                <a16:creationId xmlns:a16="http://schemas.microsoft.com/office/drawing/2014/main" xmlns="" id="{7D1DFC16-60DA-43DD-BC66-04ED7968264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48576" y="2695153"/>
            <a:ext cx="1432034" cy="1432034"/>
          </a:xfrm>
          <a:prstGeom prst="rect">
            <a:avLst/>
          </a:prstGeom>
        </p:spPr>
      </p:pic>
      <p:pic>
        <p:nvPicPr>
          <p:cNvPr id="11" name="Picture 10">
            <a:extLst>
              <a:ext uri="{FF2B5EF4-FFF2-40B4-BE49-F238E27FC236}">
                <a16:creationId xmlns:a16="http://schemas.microsoft.com/office/drawing/2014/main" xmlns="" id="{8A03B73A-BB78-421E-877A-4E76BFA68E84}"/>
              </a:ext>
            </a:extLst>
          </p:cNvPr>
          <p:cNvPicPr>
            <a:picLocks noChangeAspect="1"/>
          </p:cNvPicPr>
          <p:nvPr/>
        </p:nvPicPr>
        <p:blipFill>
          <a:blip r:embed="rId7"/>
          <a:stretch>
            <a:fillRect/>
          </a:stretch>
        </p:blipFill>
        <p:spPr>
          <a:xfrm>
            <a:off x="5247780" y="2730241"/>
            <a:ext cx="1367938" cy="1361858"/>
          </a:xfrm>
          <a:prstGeom prst="rect">
            <a:avLst/>
          </a:prstGeom>
        </p:spPr>
      </p:pic>
      <p:pic>
        <p:nvPicPr>
          <p:cNvPr id="12" name="Picture 11">
            <a:extLst>
              <a:ext uri="{FF2B5EF4-FFF2-40B4-BE49-F238E27FC236}">
                <a16:creationId xmlns:a16="http://schemas.microsoft.com/office/drawing/2014/main" xmlns="" id="{29A00C34-81D8-4C32-B421-F4226C729653}"/>
              </a:ext>
            </a:extLst>
          </p:cNvPr>
          <p:cNvPicPr>
            <a:picLocks noChangeAspect="1"/>
          </p:cNvPicPr>
          <p:nvPr/>
        </p:nvPicPr>
        <p:blipFill>
          <a:blip r:embed="rId8"/>
          <a:stretch>
            <a:fillRect/>
          </a:stretch>
        </p:blipFill>
        <p:spPr>
          <a:xfrm>
            <a:off x="8456451" y="2317468"/>
            <a:ext cx="2167857" cy="1140488"/>
          </a:xfrm>
          <a:prstGeom prst="rect">
            <a:avLst/>
          </a:prstGeom>
        </p:spPr>
      </p:pic>
      <p:pic>
        <p:nvPicPr>
          <p:cNvPr id="13" name="Google Shape;622;p76">
            <a:extLst>
              <a:ext uri="{FF2B5EF4-FFF2-40B4-BE49-F238E27FC236}">
                <a16:creationId xmlns:a16="http://schemas.microsoft.com/office/drawing/2014/main" xmlns="" id="{4F7C2114-CFF6-47D0-8264-905D974A180E}"/>
              </a:ext>
            </a:extLst>
          </p:cNvPr>
          <p:cNvPicPr preferRelativeResize="0"/>
          <p:nvPr/>
        </p:nvPicPr>
        <p:blipFill rotWithShape="1">
          <a:blip r:embed="rId9">
            <a:alphaModFix/>
          </a:blip>
          <a:srcRect/>
          <a:stretch/>
        </p:blipFill>
        <p:spPr>
          <a:xfrm>
            <a:off x="3043977" y="2988874"/>
            <a:ext cx="1855329" cy="667734"/>
          </a:xfrm>
          <a:prstGeom prst="rect">
            <a:avLst/>
          </a:prstGeom>
          <a:noFill/>
          <a:ln>
            <a:noFill/>
          </a:ln>
        </p:spPr>
      </p:pic>
      <p:pic>
        <p:nvPicPr>
          <p:cNvPr id="16" name="Picture 15" descr="Icon&#10;&#10;Description automatically generated">
            <a:extLst>
              <a:ext uri="{FF2B5EF4-FFF2-40B4-BE49-F238E27FC236}">
                <a16:creationId xmlns:a16="http://schemas.microsoft.com/office/drawing/2014/main" xmlns="" id="{5F029241-CC99-407C-9896-DF4620A6DB77}"/>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067800" y="3214589"/>
            <a:ext cx="1090469" cy="486733"/>
          </a:xfrm>
          <a:prstGeom prst="rect">
            <a:avLst/>
          </a:prstGeom>
        </p:spPr>
      </p:pic>
      <p:pic>
        <p:nvPicPr>
          <p:cNvPr id="1026" name="Picture 2" descr="ISSUP Philippines | International Society of Substance Use Professionals">
            <a:extLst>
              <a:ext uri="{FF2B5EF4-FFF2-40B4-BE49-F238E27FC236}">
                <a16:creationId xmlns:a16="http://schemas.microsoft.com/office/drawing/2014/main" xmlns="" id="{24D3B9A7-2446-406B-8EB5-99BD99D7B4D8}"/>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04230" y="5660364"/>
            <a:ext cx="2118629" cy="92222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Google Shape;635;p77">
            <a:extLst>
              <a:ext uri="{FF2B5EF4-FFF2-40B4-BE49-F238E27FC236}">
                <a16:creationId xmlns:a16="http://schemas.microsoft.com/office/drawing/2014/main" xmlns="" id="{EE740978-C441-47C7-9C2F-AC1A1603D3E0}"/>
              </a:ext>
            </a:extLst>
          </p:cNvPr>
          <p:cNvPicPr preferRelativeResize="0"/>
          <p:nvPr/>
        </p:nvPicPr>
        <p:blipFill rotWithShape="1">
          <a:blip r:embed="rId12">
            <a:alphaModFix/>
          </a:blip>
          <a:srcRect/>
          <a:stretch/>
        </p:blipFill>
        <p:spPr>
          <a:xfrm>
            <a:off x="1480804" y="4328760"/>
            <a:ext cx="1520435" cy="1465786"/>
          </a:xfrm>
          <a:prstGeom prst="rect">
            <a:avLst/>
          </a:prstGeom>
          <a:noFill/>
          <a:ln>
            <a:noFill/>
          </a:ln>
        </p:spPr>
      </p:pic>
      <p:pic>
        <p:nvPicPr>
          <p:cNvPr id="19" name="Google Shape;624;p76" descr="Image result for image of AUSAID">
            <a:extLst>
              <a:ext uri="{FF2B5EF4-FFF2-40B4-BE49-F238E27FC236}">
                <a16:creationId xmlns:a16="http://schemas.microsoft.com/office/drawing/2014/main" xmlns="" id="{9296DECD-BB1B-4BC3-80DC-4F005395FEC3}"/>
              </a:ext>
            </a:extLst>
          </p:cNvPr>
          <p:cNvPicPr preferRelativeResize="0"/>
          <p:nvPr/>
        </p:nvPicPr>
        <p:blipFill rotWithShape="1">
          <a:blip r:embed="rId13">
            <a:alphaModFix/>
          </a:blip>
          <a:srcRect t="24769" b="25051"/>
          <a:stretch/>
        </p:blipFill>
        <p:spPr>
          <a:xfrm>
            <a:off x="5390133" y="4599627"/>
            <a:ext cx="1777984" cy="907931"/>
          </a:xfrm>
          <a:prstGeom prst="rect">
            <a:avLst/>
          </a:prstGeom>
          <a:noFill/>
          <a:ln>
            <a:noFill/>
          </a:ln>
        </p:spPr>
      </p:pic>
      <p:pic>
        <p:nvPicPr>
          <p:cNvPr id="20" name="Google Shape;645;p78" descr="http://ph.china-embassy.org/eng/images/header.jpg">
            <a:extLst>
              <a:ext uri="{FF2B5EF4-FFF2-40B4-BE49-F238E27FC236}">
                <a16:creationId xmlns:a16="http://schemas.microsoft.com/office/drawing/2014/main" xmlns="" id="{6A3F6227-E86D-422E-A37D-9ACED95CE04D}"/>
              </a:ext>
            </a:extLst>
          </p:cNvPr>
          <p:cNvPicPr preferRelativeResize="0"/>
          <p:nvPr/>
        </p:nvPicPr>
        <p:blipFill rotWithShape="1">
          <a:blip r:embed="rId14">
            <a:alphaModFix/>
          </a:blip>
          <a:srcRect l="6567" t="10008" r="19708" b="23070"/>
          <a:stretch/>
        </p:blipFill>
        <p:spPr>
          <a:xfrm>
            <a:off x="7649456" y="4598443"/>
            <a:ext cx="3475744" cy="773945"/>
          </a:xfrm>
          <a:prstGeom prst="rect">
            <a:avLst/>
          </a:prstGeom>
          <a:noFill/>
          <a:ln>
            <a:noFill/>
          </a:ln>
        </p:spPr>
      </p:pic>
      <p:pic>
        <p:nvPicPr>
          <p:cNvPr id="21" name="Google Shape;636;p77">
            <a:extLst>
              <a:ext uri="{FF2B5EF4-FFF2-40B4-BE49-F238E27FC236}">
                <a16:creationId xmlns:a16="http://schemas.microsoft.com/office/drawing/2014/main" xmlns="" id="{B8D7A5D2-99E8-4EDE-BE66-F098A3EAF2E3}"/>
              </a:ext>
            </a:extLst>
          </p:cNvPr>
          <p:cNvPicPr preferRelativeResize="0"/>
          <p:nvPr/>
        </p:nvPicPr>
        <p:blipFill rotWithShape="1">
          <a:blip r:embed="rId15">
            <a:alphaModFix/>
          </a:blip>
          <a:srcRect/>
          <a:stretch/>
        </p:blipFill>
        <p:spPr>
          <a:xfrm>
            <a:off x="3419017" y="4162584"/>
            <a:ext cx="1410984" cy="1553858"/>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xmlns="" id="{818793E3-E00E-45CF-A503-B39776A1E669}"/>
              </a:ext>
            </a:extLst>
          </p:cNvPr>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6188684" y="5473543"/>
            <a:ext cx="2267767" cy="1295867"/>
          </a:xfrm>
          <a:prstGeom prst="rect">
            <a:avLst/>
          </a:prstGeom>
        </p:spPr>
      </p:pic>
    </p:spTree>
    <p:extLst>
      <p:ext uri="{BB962C8B-B14F-4D97-AF65-F5344CB8AC3E}">
        <p14:creationId xmlns:p14="http://schemas.microsoft.com/office/powerpoint/2010/main" xmlns="" val="159727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4" descr="A close up of a logo&#10;&#10;Description automatically generated"/>
          <p:cNvPicPr preferRelativeResize="0"/>
          <p:nvPr/>
        </p:nvPicPr>
        <p:blipFill rotWithShape="1">
          <a:blip r:embed="rId3">
            <a:alphaModFix/>
          </a:blip>
          <a:srcRect/>
          <a:stretch/>
        </p:blipFill>
        <p:spPr>
          <a:xfrm>
            <a:off x="-1" y="71718"/>
            <a:ext cx="12192000" cy="6850863"/>
          </a:xfrm>
          <a:prstGeom prst="rect">
            <a:avLst/>
          </a:prstGeom>
          <a:noFill/>
          <a:ln>
            <a:noFill/>
          </a:ln>
        </p:spPr>
      </p:pic>
      <p:sp>
        <p:nvSpPr>
          <p:cNvPr id="411" name="Google Shape;411;p54"/>
          <p:cNvSpPr txBox="1"/>
          <p:nvPr/>
        </p:nvSpPr>
        <p:spPr>
          <a:xfrm>
            <a:off x="901097" y="115251"/>
            <a:ext cx="10389807" cy="1138773"/>
          </a:xfrm>
          <a:prstGeom prst="rect">
            <a:avLst/>
          </a:prstGeom>
          <a:noFill/>
          <a:ln>
            <a:noFill/>
          </a:ln>
        </p:spPr>
        <p:txBody>
          <a:bodyPr spcFirstLastPara="1" wrap="square" lIns="91433" tIns="45700" rIns="91433" bIns="45700" anchor="t" anchorCtr="0">
            <a:noAutofit/>
          </a:bodyPr>
          <a:lstStyle/>
          <a:p>
            <a:pPr algn="ctr"/>
            <a:r>
              <a:rPr lang="en" sz="3467" b="1">
                <a:solidFill>
                  <a:schemeClr val="lt1"/>
                </a:solidFill>
                <a:latin typeface="Arial Black"/>
                <a:ea typeface="Arial Black"/>
                <a:cs typeface="Arial Black"/>
                <a:sym typeface="Arial Black"/>
              </a:rPr>
              <a:t>RECENT DANGEROUS DRUGS BOARD POLICIES</a:t>
            </a:r>
            <a:endParaRPr sz="1467"/>
          </a:p>
        </p:txBody>
      </p:sp>
      <p:sp>
        <p:nvSpPr>
          <p:cNvPr id="412" name="Google Shape;412;p54"/>
          <p:cNvSpPr txBox="1"/>
          <p:nvPr/>
        </p:nvSpPr>
        <p:spPr>
          <a:xfrm>
            <a:off x="461319" y="1356497"/>
            <a:ext cx="11373708" cy="6430968"/>
          </a:xfrm>
          <a:prstGeom prst="rect">
            <a:avLst/>
          </a:prstGeom>
          <a:noFill/>
          <a:ln>
            <a:noFill/>
          </a:ln>
        </p:spPr>
        <p:txBody>
          <a:bodyPr spcFirstLastPara="1" wrap="square" lIns="91433" tIns="45700" rIns="91433" bIns="45700" anchor="t" anchorCtr="0">
            <a:noAutofit/>
          </a:bodyPr>
          <a:lstStyle/>
          <a:p>
            <a:pPr marL="8466" algn="just">
              <a:buClr>
                <a:schemeClr val="dk1"/>
              </a:buClr>
              <a:buSzPts val="1500"/>
            </a:pPr>
            <a:r>
              <a:rPr lang="en-GB" sz="2000" b="1" dirty="0">
                <a:solidFill>
                  <a:schemeClr val="dk1"/>
                </a:solidFill>
              </a:rPr>
              <a:t>T</a:t>
            </a:r>
            <a:r>
              <a:rPr lang="en-GB" sz="2000" b="1" dirty="0">
                <a:solidFill>
                  <a:schemeClr val="dk1"/>
                </a:solidFill>
                <a:latin typeface="Arial"/>
                <a:ea typeface="Arial"/>
                <a:cs typeface="Arial"/>
                <a:sym typeface="Arial"/>
              </a:rPr>
              <a:t>he following Board Regulations and policies issued by the Dangerous Drugs Board ensure:</a:t>
            </a:r>
            <a:r>
              <a:rPr lang="en-GB" sz="2000" dirty="0">
                <a:solidFill>
                  <a:schemeClr val="dk1"/>
                </a:solidFill>
                <a:latin typeface="Arial"/>
                <a:ea typeface="Arial"/>
                <a:cs typeface="Arial"/>
                <a:sym typeface="Arial"/>
              </a:rPr>
              <a:t> </a:t>
            </a:r>
          </a:p>
          <a:p>
            <a:pPr marL="1199970" indent="-457189" algn="just">
              <a:buClr>
                <a:schemeClr val="dk1"/>
              </a:buClr>
              <a:buSzPts val="1500"/>
              <a:buFont typeface="+mj-lt"/>
              <a:buAutoNum type="alphaLcPeriod"/>
            </a:pPr>
            <a:r>
              <a:rPr lang="en-GB" sz="2000" dirty="0">
                <a:solidFill>
                  <a:schemeClr val="dk1"/>
                </a:solidFill>
                <a:latin typeface="Arial"/>
                <a:ea typeface="Arial"/>
                <a:cs typeface="Arial"/>
                <a:sym typeface="Arial"/>
              </a:rPr>
              <a:t>Adequate supplies of drugs available for medical and scientific uses</a:t>
            </a:r>
          </a:p>
          <a:p>
            <a:pPr marL="1199970" indent="-457189" algn="just">
              <a:buClr>
                <a:schemeClr val="dk1"/>
              </a:buClr>
              <a:buSzPts val="1500"/>
              <a:buFont typeface="+mj-lt"/>
              <a:buAutoNum type="alphaLcPeriod"/>
            </a:pPr>
            <a:r>
              <a:rPr lang="en-GB" sz="2000" dirty="0">
                <a:solidFill>
                  <a:schemeClr val="dk1"/>
                </a:solidFill>
                <a:latin typeface="Arial"/>
                <a:ea typeface="Arial"/>
                <a:cs typeface="Arial"/>
                <a:sym typeface="Arial"/>
              </a:rPr>
              <a:t>Diversion of drugs from licit sources to illicit channels does not occur</a:t>
            </a:r>
          </a:p>
          <a:p>
            <a:pPr marL="389457" indent="-380990" algn="just">
              <a:buClr>
                <a:schemeClr val="dk1"/>
              </a:buClr>
              <a:buSzPts val="1500"/>
              <a:buFont typeface="Arial" panose="020B0604020202020204" pitchFamily="34" charset="0"/>
              <a:buChar char="•"/>
            </a:pPr>
            <a:endParaRPr lang="en" sz="2000" b="1" dirty="0">
              <a:solidFill>
                <a:schemeClr val="dk1"/>
              </a:solidFill>
              <a:latin typeface="Arial"/>
              <a:ea typeface="Arial"/>
              <a:cs typeface="Arial"/>
              <a:sym typeface="Arial"/>
            </a:endParaRPr>
          </a:p>
          <a:p>
            <a:pPr marL="389457" indent="-380990" algn="just">
              <a:buClr>
                <a:schemeClr val="dk1"/>
              </a:buClr>
              <a:buSzPts val="1500"/>
              <a:buFont typeface="Arial" panose="020B0604020202020204" pitchFamily="34" charset="0"/>
              <a:buChar char="•"/>
            </a:pPr>
            <a:r>
              <a:rPr lang="en" sz="2000" b="1" dirty="0">
                <a:solidFill>
                  <a:schemeClr val="dk1"/>
                </a:solidFill>
                <a:latin typeface="Arial"/>
                <a:ea typeface="Arial"/>
                <a:cs typeface="Arial"/>
                <a:sym typeface="Arial"/>
              </a:rPr>
              <a:t>Board Resolution No. 3, Series of 2020</a:t>
            </a:r>
            <a:endParaRPr sz="2000" dirty="0"/>
          </a:p>
          <a:p>
            <a:pPr algn="just"/>
            <a:r>
              <a:rPr lang="en" sz="2000" dirty="0">
                <a:solidFill>
                  <a:schemeClr val="dk1"/>
                </a:solidFill>
                <a:latin typeface="Arial"/>
                <a:ea typeface="Arial"/>
                <a:cs typeface="Arial"/>
                <a:sym typeface="Arial"/>
              </a:rPr>
              <a:t>Placing Drug Products Containing Cannabidiol (CBD) with no more than 0.1 percent Tetrahydrocannabinol in Schedule IV of the Philippine Schedule</a:t>
            </a:r>
            <a:endParaRPr sz="2000" dirty="0"/>
          </a:p>
          <a:p>
            <a:pPr marL="8466" algn="just">
              <a:buClr>
                <a:schemeClr val="dk1"/>
              </a:buClr>
              <a:buSzPts val="1500"/>
            </a:pPr>
            <a:endParaRPr lang="en" sz="2000" dirty="0">
              <a:solidFill>
                <a:schemeClr val="dk1"/>
              </a:solidFill>
            </a:endParaRPr>
          </a:p>
          <a:p>
            <a:pPr marL="389457" indent="-380990" algn="just">
              <a:buClr>
                <a:schemeClr val="dk1"/>
              </a:buClr>
              <a:buSzPts val="1500"/>
              <a:buFont typeface="Arial" panose="020B0604020202020204" pitchFamily="34" charset="0"/>
              <a:buChar char="•"/>
            </a:pPr>
            <a:r>
              <a:rPr lang="en" sz="2000" b="1" dirty="0">
                <a:solidFill>
                  <a:schemeClr val="dk1"/>
                </a:solidFill>
                <a:latin typeface="Arial"/>
                <a:ea typeface="Arial"/>
                <a:cs typeface="Arial"/>
                <a:sym typeface="Arial"/>
              </a:rPr>
              <a:t>Board Regulation No. 1, Series of 2020</a:t>
            </a:r>
            <a:endParaRPr sz="2000" dirty="0"/>
          </a:p>
          <a:p>
            <a:pPr algn="just"/>
            <a:r>
              <a:rPr lang="en" sz="2000" dirty="0">
                <a:solidFill>
                  <a:schemeClr val="dk1"/>
                </a:solidFill>
                <a:latin typeface="Arial"/>
                <a:ea typeface="Arial"/>
                <a:cs typeface="Arial"/>
                <a:sym typeface="Arial"/>
              </a:rPr>
              <a:t> Immediate Adoption of Changes in the Scope of Control of Substances Pursuant to the Three (3) United Nations International Drug Conventions</a:t>
            </a:r>
            <a:endParaRPr sz="2000" dirty="0"/>
          </a:p>
          <a:p>
            <a:pPr algn="just"/>
            <a:endParaRPr lang="en-PH" sz="2000" dirty="0"/>
          </a:p>
          <a:p>
            <a:pPr marL="389457" indent="-380990" algn="just">
              <a:buClr>
                <a:schemeClr val="dk1"/>
              </a:buClr>
              <a:buSzPts val="1500"/>
              <a:buFont typeface="Arial" panose="020B0604020202020204" pitchFamily="34" charset="0"/>
              <a:buChar char="•"/>
            </a:pPr>
            <a:r>
              <a:rPr lang="en-GB" sz="2000" b="1" dirty="0">
                <a:solidFill>
                  <a:schemeClr val="dk1"/>
                </a:solidFill>
                <a:latin typeface="Arial"/>
                <a:ea typeface="Arial"/>
                <a:cs typeface="Arial"/>
                <a:sym typeface="Arial"/>
              </a:rPr>
              <a:t>Board Regulation No. 8, Series of 2019</a:t>
            </a:r>
            <a:endParaRPr lang="en-GB" sz="2000" dirty="0"/>
          </a:p>
          <a:p>
            <a:pPr algn="just"/>
            <a:r>
              <a:rPr lang="en-GB" sz="2000" dirty="0">
                <a:solidFill>
                  <a:schemeClr val="dk1"/>
                </a:solidFill>
                <a:latin typeface="Arial"/>
                <a:ea typeface="Arial"/>
                <a:cs typeface="Arial"/>
                <a:sym typeface="Arial"/>
              </a:rPr>
              <a:t>Requirements for the Issuance of a License to Acquire, Possess, and Use Unregistered Drug Products Containing Dangerous Drugs for Personal Use</a:t>
            </a:r>
            <a:endParaRPr lang="en-GB" sz="2000" dirty="0"/>
          </a:p>
          <a:p>
            <a:pPr algn="just"/>
            <a:endParaRPr lang="en-GB" sz="2000" dirty="0">
              <a:solidFill>
                <a:schemeClr val="dk1"/>
              </a:solidFill>
              <a:latin typeface="Arial"/>
              <a:ea typeface="Arial"/>
              <a:cs typeface="Arial"/>
              <a:sym typeface="Arial"/>
            </a:endParaRPr>
          </a:p>
          <a:p>
            <a:pPr algn="just"/>
            <a:endParaRPr lang="en-PH" sz="1467" dirty="0"/>
          </a:p>
          <a:p>
            <a:pPr marL="338658" indent="-203195" algn="just">
              <a:buClr>
                <a:schemeClr val="dk1"/>
              </a:buClr>
              <a:buSzPts val="1500"/>
            </a:pPr>
            <a:endParaRPr sz="2000" dirty="0">
              <a:solidFill>
                <a:schemeClr val="dk1"/>
              </a:solidFill>
              <a:latin typeface="Arial"/>
              <a:ea typeface="Arial"/>
              <a:cs typeface="Arial"/>
              <a:sym typeface="Arial"/>
            </a:endParaRPr>
          </a:p>
          <a:p>
            <a:pPr algn="just"/>
            <a:endParaRPr sz="20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4" descr="A close up of a logo&#10;&#10;Description automatically generated"/>
          <p:cNvPicPr preferRelativeResize="0"/>
          <p:nvPr/>
        </p:nvPicPr>
        <p:blipFill rotWithShape="1">
          <a:blip r:embed="rId3">
            <a:alphaModFix/>
          </a:blip>
          <a:srcRect/>
          <a:stretch/>
        </p:blipFill>
        <p:spPr>
          <a:xfrm>
            <a:off x="-1" y="71718"/>
            <a:ext cx="12192000" cy="6850863"/>
          </a:xfrm>
          <a:prstGeom prst="rect">
            <a:avLst/>
          </a:prstGeom>
          <a:noFill/>
          <a:ln>
            <a:noFill/>
          </a:ln>
        </p:spPr>
      </p:pic>
      <p:sp>
        <p:nvSpPr>
          <p:cNvPr id="411" name="Google Shape;411;p54"/>
          <p:cNvSpPr txBox="1"/>
          <p:nvPr/>
        </p:nvSpPr>
        <p:spPr>
          <a:xfrm>
            <a:off x="901097" y="115251"/>
            <a:ext cx="10389807" cy="1138773"/>
          </a:xfrm>
          <a:prstGeom prst="rect">
            <a:avLst/>
          </a:prstGeom>
          <a:noFill/>
          <a:ln>
            <a:noFill/>
          </a:ln>
        </p:spPr>
        <p:txBody>
          <a:bodyPr spcFirstLastPara="1" wrap="square" lIns="91433" tIns="45700" rIns="91433" bIns="45700" anchor="t" anchorCtr="0">
            <a:noAutofit/>
          </a:bodyPr>
          <a:lstStyle/>
          <a:p>
            <a:pPr algn="ctr"/>
            <a:r>
              <a:rPr lang="en" sz="3467" b="1">
                <a:solidFill>
                  <a:schemeClr val="lt1"/>
                </a:solidFill>
                <a:latin typeface="Arial Black"/>
                <a:ea typeface="Arial Black"/>
                <a:cs typeface="Arial Black"/>
                <a:sym typeface="Arial Black"/>
              </a:rPr>
              <a:t>RECENT DANGEROUS DRUGS BOARD POLICIES</a:t>
            </a:r>
            <a:endParaRPr sz="1467"/>
          </a:p>
        </p:txBody>
      </p:sp>
      <p:sp>
        <p:nvSpPr>
          <p:cNvPr id="412" name="Google Shape;412;p54"/>
          <p:cNvSpPr txBox="1"/>
          <p:nvPr/>
        </p:nvSpPr>
        <p:spPr>
          <a:xfrm>
            <a:off x="721330" y="1254024"/>
            <a:ext cx="10749337" cy="6247864"/>
          </a:xfrm>
          <a:prstGeom prst="rect">
            <a:avLst/>
          </a:prstGeom>
          <a:noFill/>
          <a:ln>
            <a:noFill/>
          </a:ln>
        </p:spPr>
        <p:txBody>
          <a:bodyPr spcFirstLastPara="1" wrap="square" lIns="91433" tIns="45700" rIns="91433" bIns="45700" anchor="t" anchorCtr="0">
            <a:noAutofit/>
          </a:bodyPr>
          <a:lstStyle/>
          <a:p>
            <a:pPr marL="389457" indent="-380990" algn="just">
              <a:buClr>
                <a:schemeClr val="dk1"/>
              </a:buClr>
              <a:buSzPts val="1500"/>
              <a:buFont typeface="Arial" panose="020B0604020202020204" pitchFamily="34" charset="0"/>
              <a:buChar char="•"/>
            </a:pPr>
            <a:r>
              <a:rPr lang="en-GB" sz="2000" b="1" dirty="0">
                <a:solidFill>
                  <a:schemeClr val="dk1"/>
                </a:solidFill>
                <a:latin typeface="Arial"/>
                <a:ea typeface="Arial"/>
                <a:cs typeface="Arial"/>
                <a:sym typeface="Arial"/>
              </a:rPr>
              <a:t>Board Regulation No. 4, Series of 2019</a:t>
            </a:r>
            <a:endParaRPr lang="en-GB" sz="2000" dirty="0"/>
          </a:p>
          <a:p>
            <a:pPr algn="just"/>
            <a:r>
              <a:rPr lang="en-GB" sz="2000" dirty="0">
                <a:solidFill>
                  <a:schemeClr val="dk1"/>
                </a:solidFill>
                <a:latin typeface="Arial"/>
                <a:ea typeface="Arial"/>
                <a:cs typeface="Arial"/>
                <a:sym typeface="Arial"/>
              </a:rPr>
              <a:t>Inclusion of Gamma-butyrolactone (GBL), and all Compounds, Mixtures, or Preparations Containing any Quantity of the Same, by Whatever Official, Common or Usual Names, Chemical Name Or Designated Brand Name, in the list of Dangerous Drugs.</a:t>
            </a:r>
            <a:endParaRPr lang="en-GB" sz="2000" dirty="0"/>
          </a:p>
          <a:p>
            <a:pPr algn="just"/>
            <a:endParaRPr lang="en-GB" sz="2000" b="1" dirty="0">
              <a:solidFill>
                <a:schemeClr val="dk1"/>
              </a:solidFill>
              <a:latin typeface="Arial"/>
              <a:ea typeface="Arial"/>
              <a:cs typeface="Arial"/>
              <a:sym typeface="Arial"/>
            </a:endParaRPr>
          </a:p>
          <a:p>
            <a:pPr marL="389457" indent="-380990" algn="just">
              <a:buClr>
                <a:schemeClr val="dk1"/>
              </a:buClr>
              <a:buSzPts val="1500"/>
              <a:buFont typeface="Arial" panose="020B0604020202020204" pitchFamily="34" charset="0"/>
              <a:buChar char="•"/>
            </a:pPr>
            <a:r>
              <a:rPr lang="en-GB" sz="2000" b="1" dirty="0">
                <a:solidFill>
                  <a:schemeClr val="dk1"/>
                </a:solidFill>
                <a:latin typeface="Arial"/>
                <a:ea typeface="Arial"/>
                <a:cs typeface="Arial"/>
                <a:sym typeface="Arial"/>
              </a:rPr>
              <a:t>Board Resolution No. 9, Series of 2019</a:t>
            </a:r>
          </a:p>
          <a:p>
            <a:pPr marL="8466" algn="just">
              <a:buClr>
                <a:schemeClr val="dk1"/>
              </a:buClr>
              <a:buSzPts val="1500"/>
            </a:pPr>
            <a:r>
              <a:rPr lang="en-GB" sz="2000" dirty="0">
                <a:solidFill>
                  <a:schemeClr val="dk1"/>
                </a:solidFill>
                <a:latin typeface="Arial"/>
                <a:ea typeface="Arial"/>
                <a:cs typeface="Arial"/>
                <a:sym typeface="Arial"/>
              </a:rPr>
              <a:t>Approval and Adoption of the Unified Manual in the Investigation and Prosecution of Dangerous Drugs Cases</a:t>
            </a:r>
          </a:p>
          <a:p>
            <a:pPr marL="389457" indent="-380990" algn="just">
              <a:buClr>
                <a:schemeClr val="dk1"/>
              </a:buClr>
              <a:buSzPts val="1500"/>
              <a:buFont typeface="Arial" panose="020B0604020202020204" pitchFamily="34" charset="0"/>
              <a:buChar char="•"/>
            </a:pPr>
            <a:endParaRPr lang="en-GB" sz="2000" b="1" dirty="0">
              <a:solidFill>
                <a:schemeClr val="dk1"/>
              </a:solidFill>
              <a:latin typeface="Arial"/>
              <a:ea typeface="Arial"/>
              <a:cs typeface="Arial"/>
              <a:sym typeface="Arial"/>
            </a:endParaRPr>
          </a:p>
          <a:p>
            <a:pPr marL="389457" indent="-380990" algn="just">
              <a:buClr>
                <a:schemeClr val="dk1"/>
              </a:buClr>
              <a:buSzPts val="1500"/>
              <a:buFont typeface="Arial" panose="020B0604020202020204" pitchFamily="34" charset="0"/>
              <a:buChar char="•"/>
            </a:pPr>
            <a:r>
              <a:rPr lang="en-GB" sz="2000" b="1" dirty="0">
                <a:solidFill>
                  <a:schemeClr val="dk1"/>
                </a:solidFill>
                <a:latin typeface="Arial"/>
                <a:ea typeface="Arial"/>
                <a:cs typeface="Arial"/>
                <a:sym typeface="Arial"/>
              </a:rPr>
              <a:t>Board Regulation No. 13, Series of 2018</a:t>
            </a:r>
          </a:p>
          <a:p>
            <a:pPr marL="8466" algn="just">
              <a:buClr>
                <a:schemeClr val="dk1"/>
              </a:buClr>
              <a:buSzPts val="1500"/>
            </a:pPr>
            <a:r>
              <a:rPr lang="en-GB" sz="2000" dirty="0">
                <a:solidFill>
                  <a:schemeClr val="dk1"/>
                </a:solidFill>
                <a:latin typeface="Arial"/>
                <a:ea typeface="Arial"/>
                <a:cs typeface="Arial"/>
                <a:sym typeface="Arial"/>
              </a:rPr>
              <a:t>Establishment and Institutionalization of Drug-Free Workplace Policies in all Government Offices, Including the Conduct of Authorized Drug Testing for Elective Local Officials and Appointive Public Officers and for other Purposes</a:t>
            </a:r>
          </a:p>
          <a:p>
            <a:pPr marL="389457" indent="-380990" algn="just">
              <a:buClr>
                <a:schemeClr val="dk1"/>
              </a:buClr>
              <a:buSzPts val="1500"/>
              <a:buFont typeface="Arial" panose="020B0604020202020204" pitchFamily="34" charset="0"/>
              <a:buChar char="•"/>
            </a:pPr>
            <a:endParaRPr lang="en-GB" sz="2000" b="1" dirty="0">
              <a:solidFill>
                <a:schemeClr val="dk1"/>
              </a:solidFill>
              <a:latin typeface="Arial"/>
              <a:ea typeface="Arial"/>
              <a:cs typeface="Arial"/>
              <a:sym typeface="Arial"/>
            </a:endParaRPr>
          </a:p>
          <a:p>
            <a:pPr marL="389457" indent="-380990" algn="just">
              <a:buClr>
                <a:schemeClr val="dk1"/>
              </a:buClr>
              <a:buSzPts val="1500"/>
              <a:buFont typeface="Arial" panose="020B0604020202020204" pitchFamily="34" charset="0"/>
              <a:buChar char="•"/>
            </a:pPr>
            <a:r>
              <a:rPr lang="en-GB" sz="2000" b="1" dirty="0">
                <a:solidFill>
                  <a:schemeClr val="dk1"/>
                </a:solidFill>
                <a:latin typeface="Arial"/>
                <a:ea typeface="Arial"/>
                <a:cs typeface="Arial"/>
                <a:sym typeface="Arial"/>
              </a:rPr>
              <a:t>Joint Memorandum Circular No. 1, Series of 2018,</a:t>
            </a:r>
            <a:r>
              <a:rPr lang="en-GB" sz="2000" dirty="0">
                <a:solidFill>
                  <a:schemeClr val="dk1"/>
                </a:solidFill>
                <a:latin typeface="Arial"/>
                <a:ea typeface="Arial"/>
                <a:cs typeface="Arial"/>
                <a:sym typeface="Arial"/>
              </a:rPr>
              <a:t> of the Dangerous Drugs Board and Department of the Interior and Local Government</a:t>
            </a:r>
          </a:p>
          <a:p>
            <a:pPr marL="8466" algn="just">
              <a:buClr>
                <a:schemeClr val="dk1"/>
              </a:buClr>
              <a:buSzPts val="1500"/>
            </a:pPr>
            <a:endParaRPr lang="en-GB" sz="2000" b="1" dirty="0">
              <a:solidFill>
                <a:schemeClr val="dk1"/>
              </a:solidFill>
              <a:latin typeface="Arial"/>
              <a:ea typeface="Arial"/>
              <a:cs typeface="Arial"/>
              <a:sym typeface="Arial"/>
            </a:endParaRPr>
          </a:p>
          <a:p>
            <a:pPr marL="389457" indent="-380990" algn="just">
              <a:buClr>
                <a:schemeClr val="dk1"/>
              </a:buClr>
              <a:buSzPts val="1500"/>
              <a:buFont typeface="Arial" panose="020B0604020202020204" pitchFamily="34" charset="0"/>
              <a:buChar char="•"/>
            </a:pPr>
            <a:r>
              <a:rPr lang="en-GB" sz="2000" b="1" dirty="0">
                <a:solidFill>
                  <a:schemeClr val="dk1"/>
                </a:solidFill>
                <a:latin typeface="Arial"/>
                <a:ea typeface="Arial"/>
                <a:cs typeface="Arial"/>
                <a:sym typeface="Arial"/>
              </a:rPr>
              <a:t>All Board Regulations and Resolutions may be accessed online at </a:t>
            </a:r>
            <a:r>
              <a:rPr lang="en-GB" sz="2000" b="1" dirty="0">
                <a:solidFill>
                  <a:schemeClr val="dk1"/>
                </a:solidFill>
                <a:latin typeface="Arial"/>
                <a:ea typeface="Arial"/>
                <a:cs typeface="Arial"/>
                <a:sym typeface="Arial"/>
                <a:hlinkClick r:id="rId4"/>
              </a:rPr>
              <a:t>www.ddb.gov.ph</a:t>
            </a:r>
            <a:r>
              <a:rPr lang="en-GB" sz="2000" b="1" dirty="0">
                <a:solidFill>
                  <a:schemeClr val="dk1"/>
                </a:solidFill>
              </a:rPr>
              <a:t>.</a:t>
            </a:r>
            <a:endParaRPr lang="en-GB" sz="2000" b="1" dirty="0">
              <a:solidFill>
                <a:schemeClr val="dk1"/>
              </a:solidFill>
              <a:latin typeface="Arial"/>
              <a:ea typeface="Arial"/>
              <a:cs typeface="Arial"/>
              <a:sym typeface="Arial"/>
            </a:endParaRPr>
          </a:p>
          <a:p>
            <a:pPr algn="just"/>
            <a:endParaRPr lang="en-PH" sz="2000" dirty="0"/>
          </a:p>
          <a:p>
            <a:pPr marL="338658" indent="-203195" algn="just">
              <a:buClr>
                <a:schemeClr val="dk1"/>
              </a:buClr>
              <a:buSzPts val="1500"/>
            </a:pPr>
            <a:endParaRPr sz="2000" dirty="0">
              <a:solidFill>
                <a:schemeClr val="dk1"/>
              </a:solidFill>
              <a:latin typeface="Arial"/>
              <a:ea typeface="Arial"/>
              <a:cs typeface="Arial"/>
              <a:sym typeface="Arial"/>
            </a:endParaRPr>
          </a:p>
          <a:p>
            <a:pPr algn="just"/>
            <a:endParaRPr sz="2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34667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C59ED-162F-4CFE-A843-2BEAF33770FB}"/>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12629A3D-95CF-4DCA-B3D2-910B9CF80BF1}"/>
              </a:ext>
            </a:extLst>
          </p:cNvPr>
          <p:cNvSpPr>
            <a:spLocks noGrp="1"/>
          </p:cNvSpPr>
          <p:nvPr>
            <p:ph idx="1"/>
          </p:nvPr>
        </p:nvSpPr>
        <p:spPr/>
        <p:txBody>
          <a:bodyPr>
            <a:normAutofit/>
          </a:bodyPr>
          <a:lstStyle/>
          <a:p>
            <a:r>
              <a:rPr lang="en-US" sz="3200" dirty="0"/>
              <a:t>Develop more on-line modules for capacity building and service delivery</a:t>
            </a:r>
          </a:p>
          <a:p>
            <a:endParaRPr lang="en-US" sz="3200" dirty="0"/>
          </a:p>
          <a:p>
            <a:r>
              <a:rPr lang="en-US" sz="3200" dirty="0"/>
              <a:t>Sustain linkages with stakeholders and partners</a:t>
            </a:r>
          </a:p>
          <a:p>
            <a:endParaRPr lang="en-US" sz="3200" dirty="0"/>
          </a:p>
          <a:p>
            <a:r>
              <a:rPr lang="en-US" sz="3200" dirty="0"/>
              <a:t>Continue to engage with Local Government Units for the drug campaign</a:t>
            </a:r>
            <a:endParaRPr lang="en-PH" sz="3200" dirty="0"/>
          </a:p>
        </p:txBody>
      </p:sp>
      <p:pic>
        <p:nvPicPr>
          <p:cNvPr id="4" name="Picture 12" descr="logo ddb final">
            <a:extLst>
              <a:ext uri="{FF2B5EF4-FFF2-40B4-BE49-F238E27FC236}">
                <a16:creationId xmlns:a16="http://schemas.microsoft.com/office/drawing/2014/main" xmlns="" id="{99294DEB-9371-485E-9B97-B3406B5D58C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19051"/>
            <a:ext cx="1600200" cy="1487837"/>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upload.wikimedia.org/wikipedia/commons/thumb/9/99/Flag_of_the_Philippines.svg/2000px-Flag_of_the_Philippines.svg.png">
            <a:extLst>
              <a:ext uri="{FF2B5EF4-FFF2-40B4-BE49-F238E27FC236}">
                <a16:creationId xmlns:a16="http://schemas.microsoft.com/office/drawing/2014/main" xmlns="" id="{B1BA496E-F701-4809-B0D7-78484FE3409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9050"/>
            <a:ext cx="223373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D5773651-A5E4-491B-A777-23D5BCB0FBA6}"/>
              </a:ext>
            </a:extLst>
          </p:cNvPr>
          <p:cNvSpPr txBox="1">
            <a:spLocks/>
          </p:cNvSpPr>
          <p:nvPr/>
        </p:nvSpPr>
        <p:spPr>
          <a:xfrm>
            <a:off x="609600" y="1673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dirty="0">
                <a:latin typeface="Times New Roman" panose="02020603050405020304" pitchFamily="18" charset="0"/>
                <a:cs typeface="Times New Roman" panose="02020603050405020304" pitchFamily="18" charset="0"/>
              </a:rPr>
              <a:t>                        Current Challenges</a:t>
            </a:r>
            <a:endParaRPr lang="en-PH" sz="3200" dirty="0">
              <a:latin typeface="+mn-lt"/>
              <a:cs typeface="Times New Roman" panose="02020603050405020304" pitchFamily="18" charset="0"/>
            </a:endParaRPr>
          </a:p>
        </p:txBody>
      </p:sp>
    </p:spTree>
    <p:extLst>
      <p:ext uri="{BB962C8B-B14F-4D97-AF65-F5344CB8AC3E}">
        <p14:creationId xmlns:p14="http://schemas.microsoft.com/office/powerpoint/2010/main" xmlns="" val="318248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82" descr="A close up of a logo&#10;&#10;Description automatically generated"/>
          <p:cNvPicPr preferRelativeResize="0"/>
          <p:nvPr/>
        </p:nvPicPr>
        <p:blipFill rotWithShape="1">
          <a:blip r:embed="rId3">
            <a:alphaModFix/>
          </a:blip>
          <a:srcRect/>
          <a:stretch/>
        </p:blipFill>
        <p:spPr>
          <a:xfrm>
            <a:off x="-25400" y="130570"/>
            <a:ext cx="12192000" cy="6850863"/>
          </a:xfrm>
          <a:prstGeom prst="rect">
            <a:avLst/>
          </a:prstGeom>
          <a:noFill/>
          <a:ln>
            <a:noFill/>
          </a:ln>
        </p:spPr>
      </p:pic>
      <p:grpSp>
        <p:nvGrpSpPr>
          <p:cNvPr id="672" name="Google Shape;672;p82"/>
          <p:cNvGrpSpPr/>
          <p:nvPr/>
        </p:nvGrpSpPr>
        <p:grpSpPr>
          <a:xfrm>
            <a:off x="-25400" y="-37025"/>
            <a:ext cx="12242800" cy="7073628"/>
            <a:chOff x="-25400" y="-8470"/>
            <a:chExt cx="12242801" cy="7073631"/>
          </a:xfrm>
        </p:grpSpPr>
        <p:sp>
          <p:nvSpPr>
            <p:cNvPr id="673" name="Google Shape;673;p82"/>
            <p:cNvSpPr/>
            <p:nvPr/>
          </p:nvSpPr>
          <p:spPr>
            <a:xfrm>
              <a:off x="-25400" y="-8470"/>
              <a:ext cx="12217401" cy="146609"/>
            </a:xfrm>
            <a:prstGeom prst="rect">
              <a:avLst/>
            </a:prstGeom>
            <a:solidFill>
              <a:srgbClr val="595959"/>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674" name="Google Shape;674;p82"/>
            <p:cNvSpPr txBox="1"/>
            <p:nvPr/>
          </p:nvSpPr>
          <p:spPr>
            <a:xfrm>
              <a:off x="0" y="384403"/>
              <a:ext cx="12217401" cy="584775"/>
            </a:xfrm>
            <a:prstGeom prst="rect">
              <a:avLst/>
            </a:prstGeom>
            <a:noFill/>
            <a:ln>
              <a:noFill/>
            </a:ln>
          </p:spPr>
          <p:txBody>
            <a:bodyPr spcFirstLastPara="1" wrap="square" lIns="91433" tIns="45700" rIns="91433" bIns="45700" anchor="t" anchorCtr="0">
              <a:noAutofit/>
            </a:bodyPr>
            <a:lstStyle/>
            <a:p>
              <a:pPr algn="ctr"/>
              <a:r>
                <a:rPr lang="en" sz="3200" dirty="0">
                  <a:solidFill>
                    <a:schemeClr val="lt1"/>
                  </a:solidFill>
                  <a:latin typeface="Arial Black"/>
                  <a:ea typeface="Arial Black"/>
                  <a:cs typeface="Arial Black"/>
                  <a:sym typeface="Arial Black"/>
                </a:rPr>
                <a:t>PHILIPPINE ANTI-ILLEGAL DRUGS FRAMEWORK</a:t>
              </a:r>
              <a:endParaRPr sz="1467" dirty="0"/>
            </a:p>
          </p:txBody>
        </p:sp>
        <p:pic>
          <p:nvPicPr>
            <p:cNvPr id="675" name="Google Shape;675;p82" descr="C:\Users\Michael\Pictures\a.png"/>
            <p:cNvPicPr preferRelativeResize="0"/>
            <p:nvPr/>
          </p:nvPicPr>
          <p:blipFill rotWithShape="1">
            <a:blip r:embed="rId4">
              <a:alphaModFix/>
            </a:blip>
            <a:srcRect l="50175" r="24912" b="66433"/>
            <a:stretch/>
          </p:blipFill>
          <p:spPr>
            <a:xfrm rot="21422291">
              <a:off x="8535393" y="1144628"/>
              <a:ext cx="1972864" cy="1876266"/>
            </a:xfrm>
            <a:prstGeom prst="rect">
              <a:avLst/>
            </a:prstGeom>
            <a:noFill/>
            <a:ln>
              <a:noFill/>
            </a:ln>
          </p:spPr>
        </p:pic>
        <p:pic>
          <p:nvPicPr>
            <p:cNvPr id="676" name="Google Shape;676;p82" descr="C:\Users\Michael\Pictures\b.png"/>
            <p:cNvPicPr preferRelativeResize="0"/>
            <p:nvPr/>
          </p:nvPicPr>
          <p:blipFill rotWithShape="1">
            <a:blip r:embed="rId5">
              <a:alphaModFix/>
            </a:blip>
            <a:srcRect l="64486" t="14509" r="12573" b="48387"/>
            <a:stretch/>
          </p:blipFill>
          <p:spPr>
            <a:xfrm rot="21412956">
              <a:off x="9715698" y="1878584"/>
              <a:ext cx="1864441" cy="2039491"/>
            </a:xfrm>
            <a:prstGeom prst="rect">
              <a:avLst/>
            </a:prstGeom>
            <a:noFill/>
            <a:ln>
              <a:noFill/>
            </a:ln>
          </p:spPr>
        </p:pic>
        <p:pic>
          <p:nvPicPr>
            <p:cNvPr id="677" name="Google Shape;677;p82" descr="C:\Users\Michael\Pictures\c.png"/>
            <p:cNvPicPr preferRelativeResize="0"/>
            <p:nvPr/>
          </p:nvPicPr>
          <p:blipFill rotWithShape="1">
            <a:blip r:embed="rId6">
              <a:alphaModFix/>
            </a:blip>
            <a:srcRect l="62500" t="50000" r="12109" b="19097"/>
            <a:stretch/>
          </p:blipFill>
          <p:spPr>
            <a:xfrm rot="21417147">
              <a:off x="9700303" y="3844202"/>
              <a:ext cx="1984211" cy="1715095"/>
            </a:xfrm>
            <a:prstGeom prst="rect">
              <a:avLst/>
            </a:prstGeom>
            <a:noFill/>
            <a:ln>
              <a:noFill/>
            </a:ln>
          </p:spPr>
        </p:pic>
        <p:pic>
          <p:nvPicPr>
            <p:cNvPr id="678" name="Google Shape;678;p82" descr="C:\Users\Michael\Pictures\d.png"/>
            <p:cNvPicPr preferRelativeResize="0"/>
            <p:nvPr/>
          </p:nvPicPr>
          <p:blipFill rotWithShape="1">
            <a:blip r:embed="rId7">
              <a:alphaModFix/>
            </a:blip>
            <a:srcRect l="50000" t="65624" r="21289"/>
            <a:stretch/>
          </p:blipFill>
          <p:spPr>
            <a:xfrm rot="21091842">
              <a:off x="8993289" y="4714852"/>
              <a:ext cx="1988252" cy="2160503"/>
            </a:xfrm>
            <a:prstGeom prst="rect">
              <a:avLst/>
            </a:prstGeom>
            <a:noFill/>
            <a:ln>
              <a:noFill/>
            </a:ln>
          </p:spPr>
        </p:pic>
        <p:pic>
          <p:nvPicPr>
            <p:cNvPr id="679" name="Google Shape;679;p82" descr="C:\Users\Michael\Pictures\e.png"/>
            <p:cNvPicPr preferRelativeResize="0"/>
            <p:nvPr/>
          </p:nvPicPr>
          <p:blipFill rotWithShape="1">
            <a:blip r:embed="rId8">
              <a:alphaModFix/>
            </a:blip>
            <a:srcRect l="23828" t="66971" r="46581"/>
            <a:stretch/>
          </p:blipFill>
          <p:spPr>
            <a:xfrm rot="21177642">
              <a:off x="7333570" y="5037144"/>
              <a:ext cx="1905000" cy="2028017"/>
            </a:xfrm>
            <a:prstGeom prst="rect">
              <a:avLst/>
            </a:prstGeom>
            <a:noFill/>
            <a:ln>
              <a:noFill/>
            </a:ln>
          </p:spPr>
        </p:pic>
        <p:sp>
          <p:nvSpPr>
            <p:cNvPr id="680" name="Google Shape;680;p82"/>
            <p:cNvSpPr txBox="1"/>
            <p:nvPr/>
          </p:nvSpPr>
          <p:spPr>
            <a:xfrm>
              <a:off x="9946222" y="2932451"/>
              <a:ext cx="1547079" cy="246508"/>
            </a:xfrm>
            <a:prstGeom prst="rect">
              <a:avLst/>
            </a:prstGeom>
            <a:noFill/>
            <a:ln>
              <a:noFill/>
            </a:ln>
          </p:spPr>
          <p:txBody>
            <a:bodyPr spcFirstLastPara="1" wrap="square" lIns="91433" tIns="45700" rIns="91433" bIns="45700" anchor="ctr" anchorCtr="0">
              <a:noAutofit/>
            </a:bodyPr>
            <a:lstStyle/>
            <a:p>
              <a:pPr algn="ctr">
                <a:buClr>
                  <a:schemeClr val="lt1"/>
                </a:buClr>
                <a:buSzPts val="800"/>
              </a:pPr>
              <a:r>
                <a:rPr lang="en" sz="1333" b="1" dirty="0">
                  <a:latin typeface="Arial Black"/>
                  <a:ea typeface="Arial Black"/>
                  <a:cs typeface="Arial Black"/>
                  <a:sym typeface="Arial Black"/>
                </a:rPr>
                <a:t>SHARING </a:t>
              </a:r>
              <a:br>
                <a:rPr lang="en" sz="1333" b="1" dirty="0">
                  <a:latin typeface="Arial Black"/>
                  <a:ea typeface="Arial Black"/>
                  <a:cs typeface="Arial Black"/>
                  <a:sym typeface="Arial Black"/>
                </a:rPr>
              </a:br>
              <a:r>
                <a:rPr lang="en" sz="1333" b="1" dirty="0">
                  <a:latin typeface="Arial Black"/>
                  <a:ea typeface="Arial Black"/>
                  <a:cs typeface="Arial Black"/>
                  <a:sym typeface="Arial Black"/>
                </a:rPr>
                <a:t>OF DRUG INFORMATION AND EXPERTISE</a:t>
              </a:r>
              <a:endParaRPr sz="2400" dirty="0"/>
            </a:p>
          </p:txBody>
        </p:sp>
        <p:sp>
          <p:nvSpPr>
            <p:cNvPr id="681" name="Google Shape;681;p82"/>
            <p:cNvSpPr txBox="1"/>
            <p:nvPr/>
          </p:nvSpPr>
          <p:spPr>
            <a:xfrm>
              <a:off x="8672898" y="1872140"/>
              <a:ext cx="1494541" cy="458543"/>
            </a:xfrm>
            <a:prstGeom prst="rect">
              <a:avLst/>
            </a:prstGeom>
            <a:noFill/>
            <a:ln>
              <a:noFill/>
            </a:ln>
          </p:spPr>
          <p:txBody>
            <a:bodyPr spcFirstLastPara="1" wrap="square" lIns="91433" tIns="45700" rIns="91433" bIns="45700" anchor="ctr" anchorCtr="0">
              <a:noAutofit/>
            </a:bodyPr>
            <a:lstStyle/>
            <a:p>
              <a:pPr algn="ctr">
                <a:buClr>
                  <a:srgbClr val="3A3838"/>
                </a:buClr>
                <a:buSzPts val="800"/>
              </a:pPr>
              <a:r>
                <a:rPr lang="en" sz="1467" b="1" dirty="0">
                  <a:solidFill>
                    <a:schemeClr val="bg1"/>
                  </a:solidFill>
                  <a:latin typeface="Arial Black"/>
                  <a:ea typeface="Arial Black"/>
                  <a:cs typeface="Arial Black"/>
                  <a:sym typeface="Arial Black"/>
                </a:rPr>
                <a:t>CONSENSUS </a:t>
              </a:r>
              <a:endParaRPr sz="2400" dirty="0">
                <a:solidFill>
                  <a:schemeClr val="bg1"/>
                </a:solidFill>
              </a:endParaRPr>
            </a:p>
            <a:p>
              <a:pPr algn="ctr">
                <a:buClr>
                  <a:srgbClr val="3A3838"/>
                </a:buClr>
                <a:buSzPts val="800"/>
              </a:pPr>
              <a:r>
                <a:rPr lang="en" sz="1467" b="1" dirty="0">
                  <a:solidFill>
                    <a:schemeClr val="bg1"/>
                  </a:solidFill>
                  <a:latin typeface="Arial Black"/>
                  <a:ea typeface="Arial Black"/>
                  <a:cs typeface="Arial Black"/>
                  <a:sym typeface="Arial Black"/>
                </a:rPr>
                <a:t>BUILDING</a:t>
              </a:r>
              <a:endParaRPr sz="2400" dirty="0">
                <a:solidFill>
                  <a:schemeClr val="bg1"/>
                </a:solidFill>
              </a:endParaRPr>
            </a:p>
          </p:txBody>
        </p:sp>
        <p:sp>
          <p:nvSpPr>
            <p:cNvPr id="682" name="Google Shape;682;p82"/>
            <p:cNvSpPr txBox="1"/>
            <p:nvPr/>
          </p:nvSpPr>
          <p:spPr>
            <a:xfrm>
              <a:off x="10237313" y="4369947"/>
              <a:ext cx="1144812" cy="419100"/>
            </a:xfrm>
            <a:prstGeom prst="rect">
              <a:avLst/>
            </a:prstGeom>
            <a:noFill/>
            <a:ln>
              <a:noFill/>
            </a:ln>
          </p:spPr>
          <p:txBody>
            <a:bodyPr spcFirstLastPara="1" wrap="square" lIns="91433" tIns="45700" rIns="91433" bIns="45700" anchor="ctr" anchorCtr="0">
              <a:noAutofit/>
            </a:bodyPr>
            <a:lstStyle/>
            <a:p>
              <a:pPr algn="ctr">
                <a:buClr>
                  <a:schemeClr val="lt1"/>
                </a:buClr>
                <a:buSzPts val="800"/>
              </a:pPr>
              <a:r>
                <a:rPr lang="en" sz="1400" b="1" dirty="0">
                  <a:solidFill>
                    <a:schemeClr val="lt1"/>
                  </a:solidFill>
                  <a:latin typeface="Arial Black"/>
                  <a:ea typeface="Arial Black"/>
                  <a:cs typeface="Arial Black"/>
                  <a:sym typeface="Arial Black"/>
                </a:rPr>
                <a:t>RULE OF LAW AND HUMAN RIGHTS</a:t>
              </a:r>
              <a:endParaRPr sz="2133" dirty="0"/>
            </a:p>
          </p:txBody>
        </p:sp>
        <p:sp>
          <p:nvSpPr>
            <p:cNvPr id="683" name="Google Shape;683;p82"/>
            <p:cNvSpPr txBox="1"/>
            <p:nvPr/>
          </p:nvSpPr>
          <p:spPr>
            <a:xfrm>
              <a:off x="9030881" y="5570226"/>
              <a:ext cx="1648212" cy="475280"/>
            </a:xfrm>
            <a:prstGeom prst="rect">
              <a:avLst/>
            </a:prstGeom>
            <a:noFill/>
            <a:ln>
              <a:noFill/>
            </a:ln>
          </p:spPr>
          <p:txBody>
            <a:bodyPr spcFirstLastPara="1" wrap="square" lIns="91433" tIns="45700" rIns="91433" bIns="45700" anchor="ctr" anchorCtr="0">
              <a:noAutofit/>
            </a:bodyPr>
            <a:lstStyle/>
            <a:p>
              <a:pPr algn="ctr">
                <a:buClr>
                  <a:srgbClr val="3A3838"/>
                </a:buClr>
                <a:buSzPts val="800"/>
              </a:pPr>
              <a:r>
                <a:rPr lang="en" sz="1333" b="1" dirty="0">
                  <a:solidFill>
                    <a:srgbClr val="3A3838"/>
                  </a:solidFill>
                  <a:latin typeface="Arial Black"/>
                  <a:ea typeface="Arial Black"/>
                  <a:cs typeface="Arial Black"/>
                  <a:sym typeface="Arial Black"/>
                </a:rPr>
                <a:t>SUSTAINABLE</a:t>
              </a:r>
              <a:endParaRPr sz="2400" dirty="0"/>
            </a:p>
            <a:p>
              <a:pPr algn="ctr">
                <a:buClr>
                  <a:srgbClr val="3A3838"/>
                </a:buClr>
                <a:buSzPts val="800"/>
              </a:pPr>
              <a:r>
                <a:rPr lang="en" sz="1333" b="1" dirty="0">
                  <a:solidFill>
                    <a:srgbClr val="3A3838"/>
                  </a:solidFill>
                  <a:latin typeface="Arial Black"/>
                  <a:ea typeface="Arial Black"/>
                  <a:cs typeface="Arial Black"/>
                  <a:sym typeface="Arial Black"/>
                </a:rPr>
                <a:t>ALTERNATIVE</a:t>
              </a:r>
              <a:endParaRPr sz="2400" dirty="0"/>
            </a:p>
            <a:p>
              <a:pPr algn="ctr">
                <a:buClr>
                  <a:srgbClr val="3A3838"/>
                </a:buClr>
                <a:buSzPts val="800"/>
              </a:pPr>
              <a:r>
                <a:rPr lang="en" sz="1333" b="1" dirty="0">
                  <a:solidFill>
                    <a:srgbClr val="3A3838"/>
                  </a:solidFill>
                  <a:latin typeface="Arial Black"/>
                  <a:ea typeface="Arial Black"/>
                  <a:cs typeface="Arial Black"/>
                  <a:sym typeface="Arial Black"/>
                </a:rPr>
                <a:t>DEVELOPMENT </a:t>
              </a:r>
              <a:endParaRPr sz="2400" dirty="0"/>
            </a:p>
            <a:p>
              <a:pPr algn="ctr">
                <a:buClr>
                  <a:srgbClr val="3A3838"/>
                </a:buClr>
                <a:buSzPts val="800"/>
              </a:pPr>
              <a:r>
                <a:rPr lang="en" sz="1333" b="1" dirty="0">
                  <a:solidFill>
                    <a:srgbClr val="3A3838"/>
                  </a:solidFill>
                  <a:latin typeface="Arial Black"/>
                  <a:ea typeface="Arial Black"/>
                  <a:cs typeface="Arial Black"/>
                  <a:sym typeface="Arial Black"/>
                </a:rPr>
                <a:t>PROGRAMS</a:t>
              </a:r>
              <a:endParaRPr sz="2400" dirty="0"/>
            </a:p>
          </p:txBody>
        </p:sp>
        <p:sp>
          <p:nvSpPr>
            <p:cNvPr id="684" name="Google Shape;684;p82"/>
            <p:cNvSpPr txBox="1"/>
            <p:nvPr/>
          </p:nvSpPr>
          <p:spPr>
            <a:xfrm>
              <a:off x="7612757" y="5717168"/>
              <a:ext cx="1552575" cy="419100"/>
            </a:xfrm>
            <a:prstGeom prst="rect">
              <a:avLst/>
            </a:prstGeom>
            <a:noFill/>
            <a:ln>
              <a:noFill/>
            </a:ln>
          </p:spPr>
          <p:txBody>
            <a:bodyPr spcFirstLastPara="1" wrap="square" lIns="91433" tIns="45700" rIns="91433" bIns="45700" anchor="ctr" anchorCtr="0">
              <a:noAutofit/>
            </a:bodyPr>
            <a:lstStyle/>
            <a:p>
              <a:pPr algn="ctr">
                <a:buClr>
                  <a:schemeClr val="lt1"/>
                </a:buClr>
                <a:buSzPts val="800"/>
              </a:pPr>
              <a:r>
                <a:rPr lang="en" sz="1333" b="1" dirty="0">
                  <a:solidFill>
                    <a:schemeClr val="lt1"/>
                  </a:solidFill>
                  <a:latin typeface="Arial Black"/>
                  <a:ea typeface="Arial Black"/>
                  <a:cs typeface="Arial Black"/>
                  <a:sym typeface="Arial Black"/>
                </a:rPr>
                <a:t>REGULATORY</a:t>
              </a:r>
              <a:endParaRPr sz="2400" dirty="0"/>
            </a:p>
            <a:p>
              <a:pPr algn="ctr">
                <a:buClr>
                  <a:schemeClr val="lt1"/>
                </a:buClr>
                <a:buSzPts val="800"/>
              </a:pPr>
              <a:r>
                <a:rPr lang="en" sz="1333" b="1" dirty="0">
                  <a:solidFill>
                    <a:schemeClr val="lt1"/>
                  </a:solidFill>
                  <a:latin typeface="Arial Black"/>
                  <a:ea typeface="Arial Black"/>
                  <a:cs typeface="Arial Black"/>
                  <a:sym typeface="Arial Black"/>
                </a:rPr>
                <a:t>COMPLIANCE</a:t>
              </a:r>
              <a:endParaRPr sz="2400" dirty="0"/>
            </a:p>
          </p:txBody>
        </p:sp>
        <p:pic>
          <p:nvPicPr>
            <p:cNvPr id="685" name="Google Shape;685;p82" descr="C:\Users\Michael\Pictures\d.png"/>
            <p:cNvPicPr preferRelativeResize="0"/>
            <p:nvPr/>
          </p:nvPicPr>
          <p:blipFill rotWithShape="1">
            <a:blip r:embed="rId7">
              <a:alphaModFix/>
            </a:blip>
            <a:srcRect l="50000" t="65624" r="21289"/>
            <a:stretch/>
          </p:blipFill>
          <p:spPr>
            <a:xfrm rot="5183583">
              <a:off x="6141071" y="4114803"/>
              <a:ext cx="2091034" cy="2055868"/>
            </a:xfrm>
            <a:prstGeom prst="rect">
              <a:avLst/>
            </a:prstGeom>
            <a:noFill/>
            <a:ln>
              <a:noFill/>
            </a:ln>
          </p:spPr>
        </p:pic>
        <p:sp>
          <p:nvSpPr>
            <p:cNvPr id="686" name="Google Shape;686;p82"/>
            <p:cNvSpPr txBox="1"/>
            <p:nvPr/>
          </p:nvSpPr>
          <p:spPr>
            <a:xfrm>
              <a:off x="6410299" y="4837452"/>
              <a:ext cx="1552575" cy="419100"/>
            </a:xfrm>
            <a:prstGeom prst="rect">
              <a:avLst/>
            </a:prstGeom>
            <a:noFill/>
            <a:ln>
              <a:noFill/>
            </a:ln>
          </p:spPr>
          <p:txBody>
            <a:bodyPr spcFirstLastPara="1" wrap="square" lIns="91433" tIns="45700" rIns="91433" bIns="45700" anchor="ctr" anchorCtr="0">
              <a:noAutofit/>
            </a:bodyPr>
            <a:lstStyle/>
            <a:p>
              <a:pPr algn="ctr">
                <a:buClr>
                  <a:srgbClr val="3A3838"/>
                </a:buClr>
                <a:buSzPts val="800"/>
              </a:pPr>
              <a:r>
                <a:rPr lang="en" sz="1333" b="1" dirty="0">
                  <a:solidFill>
                    <a:srgbClr val="3A3838"/>
                  </a:solidFill>
                  <a:latin typeface="Arial Black"/>
                  <a:ea typeface="Arial Black"/>
                  <a:cs typeface="Arial Black"/>
                  <a:sym typeface="Arial Black"/>
                </a:rPr>
                <a:t>RESPONSIVE</a:t>
              </a:r>
              <a:endParaRPr sz="1333" dirty="0"/>
            </a:p>
            <a:p>
              <a:pPr algn="ctr">
                <a:buClr>
                  <a:srgbClr val="3A3838"/>
                </a:buClr>
                <a:buSzPts val="800"/>
              </a:pPr>
              <a:r>
                <a:rPr lang="en" sz="1333" b="1" dirty="0">
                  <a:solidFill>
                    <a:srgbClr val="3A3838"/>
                  </a:solidFill>
                  <a:latin typeface="Arial Black"/>
                  <a:ea typeface="Arial Black"/>
                  <a:cs typeface="Arial Black"/>
                  <a:sym typeface="Arial Black"/>
                </a:rPr>
                <a:t>ADVOCACY</a:t>
              </a:r>
              <a:endParaRPr sz="1333" dirty="0"/>
            </a:p>
            <a:p>
              <a:pPr algn="ctr">
                <a:buClr>
                  <a:srgbClr val="3A3838"/>
                </a:buClr>
                <a:buSzPts val="800"/>
              </a:pPr>
              <a:r>
                <a:rPr lang="en" sz="1333" b="1" dirty="0">
                  <a:solidFill>
                    <a:srgbClr val="3A3838"/>
                  </a:solidFill>
                  <a:latin typeface="Arial Black"/>
                  <a:ea typeface="Arial Black"/>
                  <a:cs typeface="Arial Black"/>
                  <a:sym typeface="Arial Black"/>
                </a:rPr>
                <a:t>PROGRAMS</a:t>
              </a:r>
              <a:endParaRPr sz="1333" dirty="0"/>
            </a:p>
          </p:txBody>
        </p:sp>
        <p:sp>
          <p:nvSpPr>
            <p:cNvPr id="687" name="Google Shape;687;p82"/>
            <p:cNvSpPr txBox="1"/>
            <p:nvPr/>
          </p:nvSpPr>
          <p:spPr>
            <a:xfrm>
              <a:off x="3078984" y="1749153"/>
              <a:ext cx="5357216" cy="2308324"/>
            </a:xfrm>
            <a:prstGeom prst="rect">
              <a:avLst/>
            </a:prstGeom>
            <a:noFill/>
            <a:ln>
              <a:noFill/>
            </a:ln>
          </p:spPr>
          <p:txBody>
            <a:bodyPr spcFirstLastPara="1" wrap="square" lIns="91433" tIns="45700" rIns="91433" bIns="45700" anchor="t" anchorCtr="0">
              <a:noAutofit/>
            </a:bodyPr>
            <a:lstStyle/>
            <a:p>
              <a:pPr algn="r"/>
              <a:r>
                <a:rPr lang="en" sz="4800" dirty="0">
                  <a:solidFill>
                    <a:srgbClr val="09344B"/>
                  </a:solidFill>
                  <a:latin typeface="Arial Black"/>
                  <a:ea typeface="Arial Black"/>
                  <a:cs typeface="Arial Black"/>
                  <a:sym typeface="Arial Black"/>
                </a:rPr>
                <a:t>HOLISTIC AND BALANCED</a:t>
              </a:r>
              <a:endParaRPr sz="1467" dirty="0"/>
            </a:p>
            <a:p>
              <a:pPr algn="r"/>
              <a:r>
                <a:rPr lang="en" sz="4800" dirty="0">
                  <a:solidFill>
                    <a:srgbClr val="09344B"/>
                  </a:solidFill>
                  <a:latin typeface="Arial Black"/>
                  <a:ea typeface="Arial Black"/>
                  <a:cs typeface="Arial Black"/>
                  <a:sym typeface="Arial Black"/>
                </a:rPr>
                <a:t>APPROACH</a:t>
              </a:r>
              <a:endParaRPr sz="1467" dirty="0"/>
            </a:p>
          </p:txBody>
        </p:sp>
      </p:grpSp>
      <p:grpSp>
        <p:nvGrpSpPr>
          <p:cNvPr id="35" name="Group 34">
            <a:extLst>
              <a:ext uri="{FF2B5EF4-FFF2-40B4-BE49-F238E27FC236}">
                <a16:creationId xmlns:a16="http://schemas.microsoft.com/office/drawing/2014/main" xmlns="" id="{B9E6C274-05CC-474E-9ECF-7FD874C47A8F}"/>
              </a:ext>
            </a:extLst>
          </p:cNvPr>
          <p:cNvGrpSpPr/>
          <p:nvPr/>
        </p:nvGrpSpPr>
        <p:grpSpPr>
          <a:xfrm>
            <a:off x="245096" y="3102307"/>
            <a:ext cx="4160443" cy="3556432"/>
            <a:chOff x="4230005" y="750782"/>
            <a:chExt cx="6692133" cy="5454257"/>
          </a:xfrm>
        </p:grpSpPr>
        <p:pic>
          <p:nvPicPr>
            <p:cNvPr id="36" name="Picture 4" descr="DILG">
              <a:extLst>
                <a:ext uri="{FF2B5EF4-FFF2-40B4-BE49-F238E27FC236}">
                  <a16:creationId xmlns:a16="http://schemas.microsoft.com/office/drawing/2014/main" xmlns="" id="{5C563362-8E16-4E3D-BA27-84BD46A6BE9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l="696" r="696"/>
            <a:stretch>
              <a:fillRect/>
            </a:stretch>
          </p:blipFill>
          <p:spPr bwMode="auto">
            <a:xfrm>
              <a:off x="7817150" y="750782"/>
              <a:ext cx="1406829" cy="127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37" name="Picture 5" descr="dswd">
              <a:extLst>
                <a:ext uri="{FF2B5EF4-FFF2-40B4-BE49-F238E27FC236}">
                  <a16:creationId xmlns:a16="http://schemas.microsoft.com/office/drawing/2014/main" xmlns="" id="{A4C28B57-9F45-48C2-B3BB-2CAD40CA3EE0}"/>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l="696" r="696"/>
            <a:stretch>
              <a:fillRect/>
            </a:stretch>
          </p:blipFill>
          <p:spPr bwMode="auto">
            <a:xfrm>
              <a:off x="6106752" y="2182149"/>
              <a:ext cx="1314021" cy="1191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38" name="Picture 6" descr="dole">
              <a:extLst>
                <a:ext uri="{FF2B5EF4-FFF2-40B4-BE49-F238E27FC236}">
                  <a16:creationId xmlns:a16="http://schemas.microsoft.com/office/drawing/2014/main" xmlns="" id="{529C5D3D-336B-488F-99C0-91E964544893}"/>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l="6775" r="6775"/>
            <a:stretch>
              <a:fillRect/>
            </a:stretch>
          </p:blipFill>
          <p:spPr bwMode="auto">
            <a:xfrm>
              <a:off x="7962217" y="2182317"/>
              <a:ext cx="1221394" cy="113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39" name="Picture 7" descr="dfa">
              <a:extLst>
                <a:ext uri="{FF2B5EF4-FFF2-40B4-BE49-F238E27FC236}">
                  <a16:creationId xmlns:a16="http://schemas.microsoft.com/office/drawing/2014/main" xmlns="" id="{9694CE6F-8CAC-47E1-AE6A-2DC93E4A36F8}"/>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l="696" r="696"/>
            <a:stretch>
              <a:fillRect/>
            </a:stretch>
          </p:blipFill>
          <p:spPr bwMode="auto">
            <a:xfrm>
              <a:off x="6106752" y="3663647"/>
              <a:ext cx="1398552" cy="1265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0" name="Picture 8" descr="deped">
              <a:extLst>
                <a:ext uri="{FF2B5EF4-FFF2-40B4-BE49-F238E27FC236}">
                  <a16:creationId xmlns:a16="http://schemas.microsoft.com/office/drawing/2014/main" xmlns="" id="{5E19BCC0-0789-4BDA-A6AF-18CBE06216A1}"/>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l="696" r="696"/>
            <a:stretch>
              <a:fillRect/>
            </a:stretch>
          </p:blipFill>
          <p:spPr bwMode="auto">
            <a:xfrm>
              <a:off x="9515309" y="759622"/>
              <a:ext cx="1406829" cy="12610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1" name="Picture 9" descr="dojlogo">
              <a:extLst>
                <a:ext uri="{FF2B5EF4-FFF2-40B4-BE49-F238E27FC236}">
                  <a16:creationId xmlns:a16="http://schemas.microsoft.com/office/drawing/2014/main" xmlns="" id="{8FBE7987-49F8-4115-B3ED-293F6B58FBC0}"/>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t="1379" b="1379"/>
            <a:stretch>
              <a:fillRect/>
            </a:stretch>
          </p:blipFill>
          <p:spPr bwMode="auto">
            <a:xfrm>
              <a:off x="4230005" y="784224"/>
              <a:ext cx="1370009" cy="12397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2" name="Picture 10" descr="DOH">
              <a:extLst>
                <a:ext uri="{FF2B5EF4-FFF2-40B4-BE49-F238E27FC236}">
                  <a16:creationId xmlns:a16="http://schemas.microsoft.com/office/drawing/2014/main" xmlns="" id="{AFE643C5-1A53-4789-A898-A3ACA82F95A3}"/>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t="2582" b="2582"/>
            <a:stretch>
              <a:fillRect/>
            </a:stretch>
          </p:blipFill>
          <p:spPr bwMode="auto">
            <a:xfrm>
              <a:off x="5996391" y="759622"/>
              <a:ext cx="1424382" cy="12889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3" name="Picture 11" descr="pdea">
              <a:extLst>
                <a:ext uri="{FF2B5EF4-FFF2-40B4-BE49-F238E27FC236}">
                  <a16:creationId xmlns:a16="http://schemas.microsoft.com/office/drawing/2014/main" xmlns="" id="{A0771832-0269-49DC-8E07-F6F7ED430C5B}"/>
                </a:ext>
              </a:extLst>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9635021" y="3693926"/>
              <a:ext cx="1287117" cy="11979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4" name="Picture 12" descr="IBP">
              <a:extLst>
                <a:ext uri="{FF2B5EF4-FFF2-40B4-BE49-F238E27FC236}">
                  <a16:creationId xmlns:a16="http://schemas.microsoft.com/office/drawing/2014/main" xmlns="" id="{D97B99AB-09C8-44BF-9A5E-2E8A1471A93D}"/>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223280" y="5039880"/>
              <a:ext cx="1088356" cy="11651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5" name="Picture 13" descr="nbi">
              <a:extLst>
                <a:ext uri="{FF2B5EF4-FFF2-40B4-BE49-F238E27FC236}">
                  <a16:creationId xmlns:a16="http://schemas.microsoft.com/office/drawing/2014/main" xmlns="" id="{08B4DB51-6904-4D40-9D8C-796FD55A5216}"/>
                </a:ext>
              </a:extLst>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7079040" y="5039880"/>
              <a:ext cx="1128738" cy="1124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6" name="Picture 14" descr="pnp">
              <a:extLst>
                <a:ext uri="{FF2B5EF4-FFF2-40B4-BE49-F238E27FC236}">
                  <a16:creationId xmlns:a16="http://schemas.microsoft.com/office/drawing/2014/main" xmlns="" id="{2F2C83E8-1776-430E-9F8E-AF41A093112D}"/>
                </a:ext>
              </a:extLst>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975181" y="5074024"/>
              <a:ext cx="987969" cy="1096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7" name="Picture 15" descr="Philippine_Defense_Department_logo">
              <a:extLst>
                <a:ext uri="{FF2B5EF4-FFF2-40B4-BE49-F238E27FC236}">
                  <a16:creationId xmlns:a16="http://schemas.microsoft.com/office/drawing/2014/main" xmlns="" id="{0E915B15-C5B7-47FE-9ED2-16E3E4A65049}"/>
                </a:ext>
              </a:extLst>
            </p:cNvP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9635021" y="2201073"/>
              <a:ext cx="1287117" cy="12422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8" name="Picture 16" descr="Seal_of_the_Department_of_Finance_of_the_Philippines">
              <a:extLst>
                <a:ext uri="{FF2B5EF4-FFF2-40B4-BE49-F238E27FC236}">
                  <a16:creationId xmlns:a16="http://schemas.microsoft.com/office/drawing/2014/main" xmlns="" id="{D11F3B40-30F4-4C33-A1FC-F0E582FD337F}"/>
                </a:ext>
              </a:extLst>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303030" y="3663647"/>
              <a:ext cx="1296984" cy="12282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49" name="Picture 17" descr="nyc_blk">
              <a:extLst>
                <a:ext uri="{FF2B5EF4-FFF2-40B4-BE49-F238E27FC236}">
                  <a16:creationId xmlns:a16="http://schemas.microsoft.com/office/drawing/2014/main" xmlns="" id="{01D9CB66-4235-44E5-94ED-8ABF99F8C543}"/>
                </a:ext>
              </a:extLst>
            </p:cNvP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7921849" y="3668581"/>
              <a:ext cx="1261762" cy="1161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pic>
          <p:nvPicPr>
            <p:cNvPr id="50" name="Picture 18" descr="ched">
              <a:extLst>
                <a:ext uri="{FF2B5EF4-FFF2-40B4-BE49-F238E27FC236}">
                  <a16:creationId xmlns:a16="http://schemas.microsoft.com/office/drawing/2014/main" xmlns="" id="{08356233-AA3C-4C35-89B7-9548594A76B6}"/>
                </a:ext>
              </a:extLst>
            </p:cNvPr>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230005" y="2182149"/>
              <a:ext cx="1370009" cy="12801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rgbClr val="C0C0C0"/>
                    </a:outerShdw>
                  </a:effectLst>
                </a14:hiddenEffects>
              </a:ext>
            </a:extLst>
          </p:spPr>
        </p:pic>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581400" y="2982914"/>
            <a:ext cx="47244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Garamond" pitchFamily="18" charset="0"/>
                <a:cs typeface="Arial" charset="0"/>
              </a:defRPr>
            </a:lvl1pPr>
            <a:lvl2pPr>
              <a:defRPr sz="2800">
                <a:solidFill>
                  <a:schemeClr val="tx1"/>
                </a:solidFill>
                <a:latin typeface="Garamond" pitchFamily="18" charset="0"/>
                <a:cs typeface="Arial" charset="0"/>
              </a:defRPr>
            </a:lvl2pPr>
            <a:lvl3pPr>
              <a:defRPr sz="2400">
                <a:solidFill>
                  <a:schemeClr val="tx1"/>
                </a:solidFill>
                <a:latin typeface="Garamond" pitchFamily="18" charset="0"/>
                <a:cs typeface="Arial" charset="0"/>
              </a:defRPr>
            </a:lvl3pPr>
            <a:lvl4pPr>
              <a:defRPr sz="2000">
                <a:solidFill>
                  <a:schemeClr val="tx1"/>
                </a:solidFill>
                <a:latin typeface="Garamond" pitchFamily="18" charset="0"/>
                <a:cs typeface="Arial" charset="0"/>
              </a:defRPr>
            </a:lvl4pPr>
            <a:lvl5pPr>
              <a:defRPr sz="2000">
                <a:solidFill>
                  <a:schemeClr val="tx1"/>
                </a:solidFill>
                <a:latin typeface="Garamond" pitchFamily="18" charset="0"/>
                <a:cs typeface="Arial" charset="0"/>
              </a:defRPr>
            </a:lvl5pPr>
            <a:lvl6pPr eaLnBrk="0" hangingPunct="0">
              <a:defRPr sz="2000">
                <a:solidFill>
                  <a:schemeClr val="tx1"/>
                </a:solidFill>
                <a:latin typeface="Garamond" pitchFamily="18" charset="0"/>
                <a:cs typeface="Arial" charset="0"/>
              </a:defRPr>
            </a:lvl6pPr>
            <a:lvl7pPr eaLnBrk="0" hangingPunct="0">
              <a:defRPr sz="2000">
                <a:solidFill>
                  <a:schemeClr val="tx1"/>
                </a:solidFill>
                <a:latin typeface="Garamond" pitchFamily="18" charset="0"/>
                <a:cs typeface="Arial" charset="0"/>
              </a:defRPr>
            </a:lvl7pPr>
            <a:lvl8pPr eaLnBrk="0" hangingPunct="0">
              <a:defRPr sz="2000">
                <a:solidFill>
                  <a:schemeClr val="tx1"/>
                </a:solidFill>
                <a:latin typeface="Garamond" pitchFamily="18" charset="0"/>
                <a:cs typeface="Arial" charset="0"/>
              </a:defRPr>
            </a:lvl8pPr>
            <a:lvl9pPr eaLnBrk="0" hangingPunct="0">
              <a:defRPr sz="2000">
                <a:solidFill>
                  <a:schemeClr val="tx1"/>
                </a:solidFill>
                <a:latin typeface="Garamond" pitchFamily="18" charset="0"/>
                <a:cs typeface="Arial" charset="0"/>
              </a:defRPr>
            </a:lvl9pPr>
          </a:lstStyle>
          <a:p>
            <a:pPr algn="ctr" eaLnBrk="1" hangingPunct="1">
              <a:spcBef>
                <a:spcPct val="50000"/>
              </a:spcBef>
            </a:pPr>
            <a:r>
              <a:rPr lang="en-US" altLang="en-US" sz="6000" b="1" i="1">
                <a:latin typeface="Arial" charset="0"/>
              </a:rPr>
              <a:t>Thank You!</a:t>
            </a:r>
          </a:p>
        </p:txBody>
      </p:sp>
      <p:sp>
        <p:nvSpPr>
          <p:cNvPr id="144387" name="TextBox 8"/>
          <p:cNvSpPr txBox="1">
            <a:spLocks noChangeArrowheads="1"/>
          </p:cNvSpPr>
          <p:nvPr/>
        </p:nvSpPr>
        <p:spPr bwMode="auto">
          <a:xfrm>
            <a:off x="2705099" y="4572001"/>
            <a:ext cx="699933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3200">
                <a:solidFill>
                  <a:schemeClr val="tx1"/>
                </a:solidFill>
                <a:latin typeface="Garamond" pitchFamily="18" charset="0"/>
                <a:cs typeface="Arial" charset="0"/>
              </a:defRPr>
            </a:lvl1pPr>
            <a:lvl2pPr defTabSz="457200">
              <a:defRPr sz="2800">
                <a:solidFill>
                  <a:schemeClr val="tx1"/>
                </a:solidFill>
                <a:latin typeface="Garamond" pitchFamily="18" charset="0"/>
                <a:cs typeface="Arial" charset="0"/>
              </a:defRPr>
            </a:lvl2pPr>
            <a:lvl3pPr defTabSz="457200">
              <a:defRPr sz="2400">
                <a:solidFill>
                  <a:schemeClr val="tx1"/>
                </a:solidFill>
                <a:latin typeface="Garamond" pitchFamily="18" charset="0"/>
                <a:cs typeface="Arial" charset="0"/>
              </a:defRPr>
            </a:lvl3pPr>
            <a:lvl4pPr defTabSz="457200">
              <a:defRPr sz="2000">
                <a:solidFill>
                  <a:schemeClr val="tx1"/>
                </a:solidFill>
                <a:latin typeface="Garamond" pitchFamily="18" charset="0"/>
                <a:cs typeface="Arial" charset="0"/>
              </a:defRPr>
            </a:lvl4pPr>
            <a:lvl5pPr defTabSz="457200">
              <a:defRPr sz="2000">
                <a:solidFill>
                  <a:schemeClr val="tx1"/>
                </a:solidFill>
                <a:latin typeface="Garamond" pitchFamily="18" charset="0"/>
                <a:cs typeface="Arial" charset="0"/>
              </a:defRPr>
            </a:lvl5pPr>
            <a:lvl6pPr defTabSz="457200" eaLnBrk="0" hangingPunct="0">
              <a:defRPr sz="2000">
                <a:solidFill>
                  <a:schemeClr val="tx1"/>
                </a:solidFill>
                <a:latin typeface="Garamond" pitchFamily="18" charset="0"/>
                <a:cs typeface="Arial" charset="0"/>
              </a:defRPr>
            </a:lvl6pPr>
            <a:lvl7pPr defTabSz="457200" eaLnBrk="0" hangingPunct="0">
              <a:defRPr sz="2000">
                <a:solidFill>
                  <a:schemeClr val="tx1"/>
                </a:solidFill>
                <a:latin typeface="Garamond" pitchFamily="18" charset="0"/>
                <a:cs typeface="Arial" charset="0"/>
              </a:defRPr>
            </a:lvl7pPr>
            <a:lvl8pPr defTabSz="457200" eaLnBrk="0" hangingPunct="0">
              <a:defRPr sz="2000">
                <a:solidFill>
                  <a:schemeClr val="tx1"/>
                </a:solidFill>
                <a:latin typeface="Garamond" pitchFamily="18" charset="0"/>
                <a:cs typeface="Arial" charset="0"/>
              </a:defRPr>
            </a:lvl8pPr>
            <a:lvl9pPr defTabSz="457200" eaLnBrk="0" hangingPunct="0">
              <a:defRPr sz="2000">
                <a:solidFill>
                  <a:schemeClr val="tx1"/>
                </a:solidFill>
                <a:latin typeface="Garamond" pitchFamily="18" charset="0"/>
                <a:cs typeface="Arial" charset="0"/>
              </a:defRPr>
            </a:lvl9pPr>
          </a:lstStyle>
          <a:p>
            <a:pPr algn="ctr" eaLnBrk="1" hangingPunct="1">
              <a:buClr>
                <a:srgbClr val="FFFFFF"/>
              </a:buClr>
              <a:buSzPct val="100000"/>
              <a:buFont typeface="Times New Roman" pitchFamily="18" charset="0"/>
              <a:buNone/>
            </a:pPr>
            <a:r>
              <a:rPr lang="en-PH" altLang="en-US" sz="2000" b="1">
                <a:solidFill>
                  <a:schemeClr val="tx2"/>
                </a:solidFill>
                <a:latin typeface="Arial Narrow" pitchFamily="34" charset="0"/>
                <a:ea typeface="Arial Unicode MS" pitchFamily="34" charset="-128"/>
                <a:cs typeface="Arial Unicode MS" pitchFamily="34" charset="-128"/>
              </a:rPr>
              <a:t>Undersecretary </a:t>
            </a:r>
            <a:r>
              <a:rPr lang="en-PH" altLang="en-US" sz="2000" b="1" dirty="0">
                <a:solidFill>
                  <a:schemeClr val="tx2"/>
                </a:solidFill>
                <a:latin typeface="Arial Narrow" pitchFamily="34" charset="0"/>
                <a:ea typeface="Arial Unicode MS" pitchFamily="34" charset="-128"/>
                <a:cs typeface="Arial Unicode MS" pitchFamily="34" charset="-128"/>
              </a:rPr>
              <a:t>BENJAMIN P REYES, DMD, MPH, MDM, CESE</a:t>
            </a:r>
          </a:p>
          <a:p>
            <a:pPr algn="ctr" eaLnBrk="1" hangingPunct="1">
              <a:buClr>
                <a:srgbClr val="FFFFFF"/>
              </a:buClr>
              <a:buSzPct val="100000"/>
              <a:buFont typeface="Times New Roman" pitchFamily="18" charset="0"/>
              <a:buNone/>
            </a:pPr>
            <a:r>
              <a:rPr lang="en-PH" altLang="en-US" sz="2000" b="1" i="1" dirty="0">
                <a:latin typeface="Arial Narrow" pitchFamily="34" charset="0"/>
                <a:ea typeface="Arial Unicode MS" pitchFamily="34" charset="-128"/>
                <a:cs typeface="Arial Unicode MS" pitchFamily="34" charset="-128"/>
              </a:rPr>
              <a:t>Permanent Member</a:t>
            </a:r>
          </a:p>
          <a:p>
            <a:pPr algn="ctr" eaLnBrk="1" hangingPunct="1">
              <a:buClr>
                <a:srgbClr val="FFFFFF"/>
              </a:buClr>
              <a:buSzPct val="100000"/>
              <a:buFont typeface="Times New Roman" pitchFamily="18" charset="0"/>
              <a:buNone/>
            </a:pPr>
            <a:r>
              <a:rPr lang="en-PH" altLang="en-US" sz="2000" b="1" dirty="0">
                <a:latin typeface="Arial Narrow" pitchFamily="34" charset="0"/>
                <a:ea typeface="Arial Unicode MS" pitchFamily="34" charset="-128"/>
                <a:cs typeface="Arial Unicode MS" pitchFamily="34" charset="-128"/>
              </a:rPr>
              <a:t>Dangerous Drugs Board</a:t>
            </a:r>
          </a:p>
          <a:p>
            <a:pPr algn="ctr" eaLnBrk="1" hangingPunct="1">
              <a:buClr>
                <a:srgbClr val="FFFFFF"/>
              </a:buClr>
              <a:buSzPct val="100000"/>
              <a:buFont typeface="Times New Roman" pitchFamily="18" charset="0"/>
              <a:buNone/>
            </a:pPr>
            <a:r>
              <a:rPr lang="en-PH" altLang="en-US" sz="1800" b="1" i="1" dirty="0">
                <a:latin typeface="Arial Narrow" pitchFamily="34" charset="0"/>
                <a:ea typeface="Arial Unicode MS" pitchFamily="34" charset="-128"/>
                <a:cs typeface="Arial Unicode MS" pitchFamily="34" charset="-128"/>
              </a:rPr>
              <a:t>Cell Phone No.  +632 9998848203</a:t>
            </a:r>
          </a:p>
          <a:p>
            <a:pPr algn="ctr" eaLnBrk="1" hangingPunct="1">
              <a:buClr>
                <a:srgbClr val="FFFFFF"/>
              </a:buClr>
              <a:buSzPct val="100000"/>
              <a:buFont typeface="Times New Roman" pitchFamily="18" charset="0"/>
              <a:buNone/>
            </a:pPr>
            <a:r>
              <a:rPr lang="en-PH" altLang="en-US" sz="1800" b="1" i="1" dirty="0">
                <a:latin typeface="Arial Narrow" pitchFamily="34" charset="0"/>
                <a:ea typeface="Arial Unicode MS" pitchFamily="34" charset="-128"/>
                <a:cs typeface="Arial Unicode MS" pitchFamily="34" charset="-128"/>
              </a:rPr>
              <a:t>Email Add: bmwbpr@yahoo.com</a:t>
            </a:r>
          </a:p>
        </p:txBody>
      </p:sp>
      <p:pic>
        <p:nvPicPr>
          <p:cNvPr id="5" name="Picture 12" descr="logo ddb final"/>
          <p:cNvPicPr>
            <a:picLocks noChangeAspect="1" noChangeArrowheads="1"/>
          </p:cNvPicPr>
          <p:nvPr/>
        </p:nvPicPr>
        <p:blipFill>
          <a:blip r:embed="rId3" cstate="print"/>
          <a:srcRect/>
          <a:stretch>
            <a:fillRect/>
          </a:stretch>
        </p:blipFill>
        <p:spPr bwMode="auto">
          <a:xfrm>
            <a:off x="4700916" y="129098"/>
            <a:ext cx="2409168" cy="2461702"/>
          </a:xfrm>
          <a:prstGeom prst="ellipse">
            <a:avLst/>
          </a:prstGeom>
          <a:ln>
            <a:noFill/>
          </a:ln>
          <a:effectLst>
            <a:softEdge rad="112500"/>
          </a:effectLst>
        </p:spPr>
      </p:pic>
    </p:spTree>
    <p:extLst>
      <p:ext uri="{BB962C8B-B14F-4D97-AF65-F5344CB8AC3E}">
        <p14:creationId xmlns:p14="http://schemas.microsoft.com/office/powerpoint/2010/main" xmlns="" val="1755503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69634"/>
                                        </p:tgtEl>
                                        <p:attrNameLst>
                                          <p:attrName>style.visibility</p:attrName>
                                        </p:attrNameLst>
                                      </p:cBhvr>
                                      <p:to>
                                        <p:strVal val="visible"/>
                                      </p:to>
                                    </p:set>
                                    <p:set>
                                      <p:cBhvr>
                                        <p:cTn id="7" dur="455" fill="hold">
                                          <p:stCondLst>
                                            <p:cond delay="0"/>
                                          </p:stCondLst>
                                        </p:cTn>
                                        <p:tgtEl>
                                          <p:spTgt spid="69634"/>
                                        </p:tgtEl>
                                        <p:attrNameLst>
                                          <p:attrName>style.rotation</p:attrName>
                                        </p:attrNameLst>
                                      </p:cBhvr>
                                      <p:to>
                                        <p:strVal val="-45.0"/>
                                      </p:to>
                                    </p:set>
                                    <p:anim calcmode="lin" valueType="num">
                                      <p:cBhvr>
                                        <p:cTn id="8" dur="455" fill="hold">
                                          <p:stCondLst>
                                            <p:cond delay="455"/>
                                          </p:stCondLst>
                                        </p:cTn>
                                        <p:tgtEl>
                                          <p:spTgt spid="6963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963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963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963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506889"/>
            <a:ext cx="8686799" cy="5005972"/>
          </a:xfrm>
        </p:spPr>
        <p:txBody>
          <a:bodyPr>
            <a:noAutofit/>
          </a:bodyPr>
          <a:lstStyle/>
          <a:p>
            <a:pPr marL="88900" indent="-88900">
              <a:buNone/>
            </a:pPr>
            <a:r>
              <a:rPr lang="en-US" sz="2100" dirty="0"/>
              <a:t>-</a:t>
            </a:r>
            <a:r>
              <a:rPr lang="en-US" sz="2000" dirty="0"/>
              <a:t>The Community Quarantine in the Philippines started on March 16, 2020 when President Rodrigo Duterte declared the entire Luzon area (Northern Islands of the Country) under CQ because of the growing COVID19 Pandemic.</a:t>
            </a:r>
          </a:p>
          <a:p>
            <a:pPr marL="88900" indent="-88900">
              <a:buNone/>
            </a:pPr>
            <a:endParaRPr lang="en-US" sz="2000" dirty="0"/>
          </a:p>
          <a:p>
            <a:pPr marL="0" indent="0">
              <a:buNone/>
            </a:pPr>
            <a:r>
              <a:rPr lang="en-US" sz="2000" dirty="0"/>
              <a:t>-This was later extended (Extended Community Quarantine or ECQ) to cover the entire country. </a:t>
            </a:r>
          </a:p>
          <a:p>
            <a:pPr marL="0" indent="0">
              <a:buNone/>
            </a:pPr>
            <a:endParaRPr lang="en-US" sz="2000" dirty="0"/>
          </a:p>
          <a:p>
            <a:pPr marL="88900" indent="-88900">
              <a:buNone/>
            </a:pPr>
            <a:r>
              <a:rPr lang="en-US" sz="2000" dirty="0"/>
              <a:t>-Republic Act 11469 was enacted by Congress with a budget of around P400B (US$8B)</a:t>
            </a:r>
          </a:p>
          <a:p>
            <a:pPr marL="88900" indent="-88900">
              <a:buNone/>
            </a:pPr>
            <a:endParaRPr lang="en-US" sz="2000" dirty="0"/>
          </a:p>
          <a:p>
            <a:pPr marL="88900" indent="-88900">
              <a:buFontTx/>
              <a:buChar char="-"/>
            </a:pPr>
            <a:r>
              <a:rPr lang="en-US" sz="2000" dirty="0"/>
              <a:t>As of 4pm of Jan 25, 2021,… 514K had been infected by </a:t>
            </a:r>
            <a:r>
              <a:rPr lang="en-US" sz="2000" dirty="0" err="1"/>
              <a:t>Covid</a:t>
            </a:r>
            <a:r>
              <a:rPr lang="en-US" sz="2000" dirty="0"/>
              <a:t> 19 cases in the country, 476K ready recovered while 10,242 died</a:t>
            </a:r>
          </a:p>
          <a:p>
            <a:pPr marL="88900" indent="-88900">
              <a:buFontTx/>
              <a:buChar char="-"/>
            </a:pPr>
            <a:endParaRPr lang="en-US" sz="2000" dirty="0"/>
          </a:p>
          <a:p>
            <a:pPr marL="88900" indent="-88900">
              <a:buFontTx/>
              <a:buChar char="-"/>
            </a:pPr>
            <a:r>
              <a:rPr lang="en-US" sz="2000" dirty="0"/>
              <a:t>Currently, majority of the country is in Modified General CQ which allows movement subject to safety protocols</a:t>
            </a:r>
          </a:p>
          <a:p>
            <a:pPr marL="0" indent="0">
              <a:buNone/>
            </a:pPr>
            <a:r>
              <a:rPr lang="en-US" sz="2000" dirty="0"/>
              <a:t>  </a:t>
            </a:r>
          </a:p>
        </p:txBody>
      </p:sp>
      <p:pic>
        <p:nvPicPr>
          <p:cNvPr id="4" name="Picture 12" descr="logo ddb fin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19051"/>
            <a:ext cx="1600200" cy="1487837"/>
          </a:xfrm>
          <a:prstGeom prst="rect">
            <a:avLst/>
          </a:prstGeom>
          <a:solidFill>
            <a:srgbClr val="FFFF00"/>
          </a:solidFill>
          <a:ln>
            <a:noFill/>
          </a:ln>
          <a:effectLst>
            <a:outerShdw dist="107763" dir="2700000" algn="ctr" rotWithShape="0">
              <a:srgbClr val="FFFF66">
                <a:alpha val="50000"/>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upload.wikimedia.org/wikipedia/commons/thumb/9/99/Flag_of_the_Philippines.svg/2000px-Flag_of_the_Philippines.sv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1" y="19050"/>
            <a:ext cx="223373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860503" y="154682"/>
            <a:ext cx="10515600" cy="1325563"/>
          </a:xfrm>
        </p:spPr>
        <p:txBody>
          <a:bodyPr/>
          <a:lstStyle/>
          <a:p>
            <a:r>
              <a:rPr lang="en-PH" dirty="0">
                <a:latin typeface="Times New Roman" panose="02020603050405020304" pitchFamily="18" charset="0"/>
                <a:cs typeface="Times New Roman" panose="02020603050405020304" pitchFamily="18" charset="0"/>
              </a:rPr>
              <a:t>                      </a:t>
            </a:r>
            <a:r>
              <a:rPr lang="en-PH" dirty="0">
                <a:latin typeface="+mn-lt"/>
                <a:cs typeface="Times New Roman" panose="02020603050405020304" pitchFamily="18" charset="0"/>
              </a:rPr>
              <a:t>Background Situation</a:t>
            </a:r>
          </a:p>
        </p:txBody>
      </p:sp>
    </p:spTree>
    <p:extLst>
      <p:ext uri="{BB962C8B-B14F-4D97-AF65-F5344CB8AC3E}">
        <p14:creationId xmlns:p14="http://schemas.microsoft.com/office/powerpoint/2010/main" xmlns="" val="267416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8"/>
          <p:cNvPicPr preferRelativeResize="0"/>
          <p:nvPr/>
        </p:nvPicPr>
        <p:blipFill rotWithShape="1">
          <a:blip r:embed="rId3">
            <a:alphaModFix/>
          </a:blip>
          <a:srcRect/>
          <a:stretch/>
        </p:blipFill>
        <p:spPr>
          <a:xfrm>
            <a:off x="0" y="17423"/>
            <a:ext cx="12192000" cy="6850863"/>
          </a:xfrm>
          <a:prstGeom prst="rect">
            <a:avLst/>
          </a:prstGeom>
          <a:noFill/>
          <a:ln>
            <a:noFill/>
          </a:ln>
        </p:spPr>
      </p:pic>
      <p:sp>
        <p:nvSpPr>
          <p:cNvPr id="3" name="Rectangle 2">
            <a:extLst>
              <a:ext uri="{FF2B5EF4-FFF2-40B4-BE49-F238E27FC236}">
                <a16:creationId xmlns:a16="http://schemas.microsoft.com/office/drawing/2014/main" xmlns="" id="{6356E66C-CDA4-4385-A22E-F44A1956F17B}"/>
              </a:ext>
            </a:extLst>
          </p:cNvPr>
          <p:cNvSpPr/>
          <p:nvPr/>
        </p:nvSpPr>
        <p:spPr>
          <a:xfrm>
            <a:off x="435845" y="3190790"/>
            <a:ext cx="11320311" cy="699529"/>
          </a:xfrm>
          <a:prstGeom prst="rect">
            <a:avLst/>
          </a:prstGeom>
          <a:solidFill>
            <a:srgbClr val="F9F9F9"/>
          </a:solidFill>
          <a:ln>
            <a:solidFill>
              <a:srgbClr val="F9F9F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PH" sz="3200" b="1" dirty="0">
                <a:solidFill>
                  <a:schemeClr val="tx1"/>
                </a:solidFill>
                <a:latin typeface="Arial Black" panose="020B0A04020102020204" pitchFamily="34" charset="0"/>
              </a:rPr>
              <a:t>DRUG SUPPLY REDUCTION </a:t>
            </a:r>
          </a:p>
          <a:p>
            <a:pPr algn="ctr"/>
            <a:r>
              <a:rPr lang="en-PH" sz="3200" b="1" dirty="0">
                <a:solidFill>
                  <a:schemeClr val="tx1"/>
                </a:solidFill>
                <a:latin typeface="Arial Black" panose="020B0A04020102020204" pitchFamily="34" charset="0"/>
              </a:rPr>
              <a:t>ACCOMPLISHMENTS</a:t>
            </a:r>
          </a:p>
        </p:txBody>
      </p:sp>
    </p:spTree>
    <p:extLst>
      <p:ext uri="{BB962C8B-B14F-4D97-AF65-F5344CB8AC3E}">
        <p14:creationId xmlns:p14="http://schemas.microsoft.com/office/powerpoint/2010/main" xmlns="" val="3949563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4"/>
          <p:cNvPicPr preferRelativeResize="0"/>
          <p:nvPr/>
        </p:nvPicPr>
        <p:blipFill rotWithShape="1">
          <a:blip r:embed="rId3">
            <a:alphaModFix/>
          </a:blip>
          <a:srcRect/>
          <a:stretch/>
        </p:blipFill>
        <p:spPr>
          <a:xfrm>
            <a:off x="0" y="3569"/>
            <a:ext cx="12192000" cy="6850863"/>
          </a:xfrm>
          <a:prstGeom prst="rect">
            <a:avLst/>
          </a:prstGeom>
          <a:noFill/>
          <a:ln>
            <a:noFill/>
          </a:ln>
        </p:spPr>
      </p:pic>
      <p:sp>
        <p:nvSpPr>
          <p:cNvPr id="501" name="Google Shape;501;p64"/>
          <p:cNvSpPr/>
          <p:nvPr/>
        </p:nvSpPr>
        <p:spPr>
          <a:xfrm>
            <a:off x="6278106" y="3269554"/>
            <a:ext cx="5932945" cy="45719"/>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502" name="Google Shape;502;p64"/>
          <p:cNvSpPr txBox="1"/>
          <p:nvPr/>
        </p:nvSpPr>
        <p:spPr>
          <a:xfrm>
            <a:off x="379253" y="614787"/>
            <a:ext cx="4878547" cy="954107"/>
          </a:xfrm>
          <a:prstGeom prst="rect">
            <a:avLst/>
          </a:prstGeom>
          <a:noFill/>
          <a:ln>
            <a:noFill/>
          </a:ln>
        </p:spPr>
        <p:txBody>
          <a:bodyPr spcFirstLastPara="1" wrap="square" lIns="91433" tIns="45700" rIns="91433" bIns="45700" anchor="t" anchorCtr="0">
            <a:noAutofit/>
          </a:bodyPr>
          <a:lstStyle/>
          <a:p>
            <a:r>
              <a:rPr lang="en" sz="3200" b="1" dirty="0">
                <a:solidFill>
                  <a:schemeClr val="lt1"/>
                </a:solidFill>
                <a:latin typeface="Arial Black"/>
                <a:ea typeface="Arial Black"/>
                <a:cs typeface="Arial Black"/>
                <a:sym typeface="Arial Black"/>
              </a:rPr>
              <a:t>MAJOR SMUGGLING INCIDENTS</a:t>
            </a:r>
            <a:endParaRPr sz="1600" dirty="0"/>
          </a:p>
        </p:txBody>
      </p:sp>
      <p:sp>
        <p:nvSpPr>
          <p:cNvPr id="503" name="Google Shape;503;p64"/>
          <p:cNvSpPr/>
          <p:nvPr/>
        </p:nvSpPr>
        <p:spPr>
          <a:xfrm>
            <a:off x="379255" y="1722913"/>
            <a:ext cx="5227648" cy="4524315"/>
          </a:xfrm>
          <a:prstGeom prst="rect">
            <a:avLst/>
          </a:prstGeom>
          <a:noFill/>
          <a:ln>
            <a:noFill/>
          </a:ln>
        </p:spPr>
        <p:txBody>
          <a:bodyPr spcFirstLastPara="1" wrap="square" lIns="91433" tIns="45700" rIns="91433" bIns="45700" anchor="t" anchorCtr="0">
            <a:noAutofit/>
          </a:bodyPr>
          <a:lstStyle/>
          <a:p>
            <a:r>
              <a:rPr lang="en" sz="2800" b="1" dirty="0">
                <a:solidFill>
                  <a:schemeClr val="lt1"/>
                </a:solidFill>
                <a:latin typeface="Arial"/>
                <a:ea typeface="Arial"/>
                <a:cs typeface="Arial"/>
                <a:sym typeface="Arial"/>
              </a:rPr>
              <a:t>14 October 2020</a:t>
            </a:r>
            <a:endParaRPr lang="en" sz="2800" b="1" dirty="0">
              <a:solidFill>
                <a:schemeClr val="lt1"/>
              </a:solidFill>
            </a:endParaRPr>
          </a:p>
          <a:p>
            <a:endParaRPr lang="en" sz="2800" b="1" dirty="0">
              <a:solidFill>
                <a:schemeClr val="lt1"/>
              </a:solidFill>
              <a:latin typeface="Arial"/>
              <a:ea typeface="Arial"/>
              <a:cs typeface="Arial"/>
              <a:sym typeface="Arial"/>
            </a:endParaRPr>
          </a:p>
          <a:p>
            <a:r>
              <a:rPr lang="en" sz="2800" dirty="0">
                <a:solidFill>
                  <a:schemeClr val="lt1"/>
                </a:solidFill>
                <a:latin typeface="Arial"/>
                <a:ea typeface="Arial"/>
                <a:cs typeface="Arial"/>
                <a:sym typeface="Arial"/>
              </a:rPr>
              <a:t>30 kilograms of shabu worth </a:t>
            </a:r>
            <a:r>
              <a:rPr lang="en" sz="2800" b="1" dirty="0">
                <a:solidFill>
                  <a:schemeClr val="lt1"/>
                </a:solidFill>
                <a:latin typeface="Arial"/>
                <a:ea typeface="Arial"/>
                <a:cs typeface="Arial"/>
                <a:sym typeface="Arial"/>
              </a:rPr>
              <a:t>Php 204 million </a:t>
            </a:r>
            <a:r>
              <a:rPr lang="en" sz="2800" b="1" dirty="0">
                <a:solidFill>
                  <a:srgbClr val="FFFF00"/>
                </a:solidFill>
                <a:latin typeface="Arial"/>
                <a:ea typeface="Arial"/>
                <a:cs typeface="Arial"/>
                <a:sym typeface="Arial"/>
              </a:rPr>
              <a:t>(</a:t>
            </a:r>
            <a:r>
              <a:rPr lang="en" sz="2800" b="1" dirty="0">
                <a:solidFill>
                  <a:srgbClr val="D1D923"/>
                </a:solidFill>
                <a:latin typeface="Arial"/>
                <a:ea typeface="Arial"/>
                <a:cs typeface="Arial"/>
                <a:sym typeface="Arial"/>
              </a:rPr>
              <a:t>4.2M</a:t>
            </a:r>
            <a:r>
              <a:rPr lang="en" sz="2800" b="1" dirty="0">
                <a:solidFill>
                  <a:srgbClr val="FFFF00"/>
                </a:solidFill>
                <a:latin typeface="Arial"/>
                <a:ea typeface="Arial"/>
                <a:cs typeface="Arial"/>
                <a:sym typeface="Arial"/>
              </a:rPr>
              <a:t> USD)</a:t>
            </a:r>
            <a:r>
              <a:rPr lang="en" sz="2800" b="1" dirty="0">
                <a:solidFill>
                  <a:schemeClr val="lt1"/>
                </a:solidFill>
                <a:latin typeface="Arial"/>
                <a:ea typeface="Arial"/>
                <a:cs typeface="Arial"/>
                <a:sym typeface="Arial"/>
              </a:rPr>
              <a:t> </a:t>
            </a:r>
            <a:r>
              <a:rPr lang="en" sz="2800" dirty="0">
                <a:solidFill>
                  <a:schemeClr val="lt1"/>
                </a:solidFill>
                <a:latin typeface="Arial"/>
                <a:ea typeface="Arial"/>
                <a:cs typeface="Arial"/>
                <a:sym typeface="Arial"/>
              </a:rPr>
              <a:t>were seized during buy-bust operations in the cities of Taguig and Parañaque. The Golden Triangle Drug Syndicate was involved.</a:t>
            </a:r>
            <a:endParaRPr sz="2800" dirty="0"/>
          </a:p>
          <a:p>
            <a:endParaRPr sz="3200" dirty="0">
              <a:solidFill>
                <a:schemeClr val="lt1"/>
              </a:solidFill>
              <a:latin typeface="Arial"/>
              <a:ea typeface="Arial"/>
              <a:cs typeface="Arial"/>
              <a:sym typeface="Arial"/>
            </a:endParaRPr>
          </a:p>
          <a:p>
            <a:endParaRPr sz="2400" dirty="0">
              <a:solidFill>
                <a:schemeClr val="lt1"/>
              </a:solidFill>
              <a:latin typeface="Arial"/>
              <a:ea typeface="Arial"/>
              <a:cs typeface="Arial"/>
              <a:sym typeface="Arial"/>
            </a:endParaRPr>
          </a:p>
        </p:txBody>
      </p:sp>
      <p:sp>
        <p:nvSpPr>
          <p:cNvPr id="505" name="Google Shape;505;p64" descr="Article Banner Image"/>
          <p:cNvSpPr/>
          <p:nvPr/>
        </p:nvSpPr>
        <p:spPr>
          <a:xfrm>
            <a:off x="5943600" y="32766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pic>
        <p:nvPicPr>
          <p:cNvPr id="506" name="Google Shape;506;p64"/>
          <p:cNvPicPr preferRelativeResize="0"/>
          <p:nvPr/>
        </p:nvPicPr>
        <p:blipFill rotWithShape="1">
          <a:blip r:embed="rId4">
            <a:alphaModFix/>
          </a:blip>
          <a:srcRect/>
          <a:stretch/>
        </p:blipFill>
        <p:spPr>
          <a:xfrm>
            <a:off x="6248401" y="23347"/>
            <a:ext cx="5892772" cy="683465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4"/>
          <p:cNvPicPr preferRelativeResize="0"/>
          <p:nvPr/>
        </p:nvPicPr>
        <p:blipFill rotWithShape="1">
          <a:blip r:embed="rId3">
            <a:alphaModFix/>
          </a:blip>
          <a:srcRect/>
          <a:stretch/>
        </p:blipFill>
        <p:spPr>
          <a:xfrm>
            <a:off x="0" y="3569"/>
            <a:ext cx="12192000" cy="6850863"/>
          </a:xfrm>
          <a:prstGeom prst="rect">
            <a:avLst/>
          </a:prstGeom>
          <a:noFill/>
          <a:ln>
            <a:noFill/>
          </a:ln>
        </p:spPr>
      </p:pic>
      <p:sp>
        <p:nvSpPr>
          <p:cNvPr id="501" name="Google Shape;501;p64"/>
          <p:cNvSpPr/>
          <p:nvPr/>
        </p:nvSpPr>
        <p:spPr>
          <a:xfrm>
            <a:off x="6278106" y="3269554"/>
            <a:ext cx="5932945" cy="45719"/>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502" name="Google Shape;502;p64"/>
          <p:cNvSpPr txBox="1"/>
          <p:nvPr/>
        </p:nvSpPr>
        <p:spPr>
          <a:xfrm>
            <a:off x="379253" y="614787"/>
            <a:ext cx="4878547" cy="954107"/>
          </a:xfrm>
          <a:prstGeom prst="rect">
            <a:avLst/>
          </a:prstGeom>
          <a:noFill/>
          <a:ln>
            <a:noFill/>
          </a:ln>
        </p:spPr>
        <p:txBody>
          <a:bodyPr spcFirstLastPara="1" wrap="square" lIns="91433" tIns="45700" rIns="91433" bIns="45700" anchor="t" anchorCtr="0">
            <a:noAutofit/>
          </a:bodyPr>
          <a:lstStyle/>
          <a:p>
            <a:r>
              <a:rPr lang="en" sz="3200" b="1" dirty="0">
                <a:solidFill>
                  <a:schemeClr val="lt1"/>
                </a:solidFill>
                <a:latin typeface="Arial Black"/>
                <a:ea typeface="Arial Black"/>
                <a:cs typeface="Arial Black"/>
                <a:sym typeface="Arial Black"/>
              </a:rPr>
              <a:t>MAJOR SMUGGLING INCIDENTS</a:t>
            </a:r>
            <a:endParaRPr sz="1600" dirty="0"/>
          </a:p>
        </p:txBody>
      </p:sp>
      <p:sp>
        <p:nvSpPr>
          <p:cNvPr id="503" name="Google Shape;503;p64"/>
          <p:cNvSpPr/>
          <p:nvPr/>
        </p:nvSpPr>
        <p:spPr>
          <a:xfrm>
            <a:off x="379254" y="1722913"/>
            <a:ext cx="5716745" cy="4524315"/>
          </a:xfrm>
          <a:prstGeom prst="rect">
            <a:avLst/>
          </a:prstGeom>
          <a:noFill/>
          <a:ln>
            <a:noFill/>
          </a:ln>
        </p:spPr>
        <p:txBody>
          <a:bodyPr spcFirstLastPara="1" wrap="square" lIns="91433" tIns="45700" rIns="91433" bIns="45700" anchor="t" anchorCtr="0">
            <a:noAutofit/>
          </a:bodyPr>
          <a:lstStyle/>
          <a:p>
            <a:r>
              <a:rPr lang="en-GB" sz="2400" b="1" dirty="0">
                <a:solidFill>
                  <a:schemeClr val="lt1"/>
                </a:solidFill>
                <a:latin typeface="Arial"/>
                <a:ea typeface="Arial"/>
                <a:cs typeface="Arial"/>
                <a:sym typeface="Arial"/>
              </a:rPr>
              <a:t>25 May 2020</a:t>
            </a:r>
          </a:p>
          <a:p>
            <a:endParaRPr lang="en-GB" sz="2400" b="1" dirty="0">
              <a:solidFill>
                <a:schemeClr val="lt1"/>
              </a:solidFill>
              <a:latin typeface="Arial"/>
              <a:ea typeface="Arial"/>
              <a:cs typeface="Arial"/>
              <a:sym typeface="Arial"/>
            </a:endParaRPr>
          </a:p>
          <a:p>
            <a:r>
              <a:rPr lang="en-GB" sz="2400" dirty="0">
                <a:solidFill>
                  <a:schemeClr val="lt1"/>
                </a:solidFill>
                <a:latin typeface="Arial"/>
                <a:ea typeface="Arial"/>
                <a:cs typeface="Arial"/>
                <a:sym typeface="Arial"/>
              </a:rPr>
              <a:t>Seizure of 4 kilos of shabu worth </a:t>
            </a:r>
          </a:p>
          <a:p>
            <a:r>
              <a:rPr lang="en-GB" sz="2400" b="1" dirty="0">
                <a:solidFill>
                  <a:schemeClr val="lt1"/>
                </a:solidFill>
                <a:latin typeface="Arial"/>
                <a:ea typeface="Arial"/>
                <a:cs typeface="Arial"/>
                <a:sym typeface="Arial"/>
              </a:rPr>
              <a:t>Php 27.2M </a:t>
            </a:r>
            <a:r>
              <a:rPr lang="en-GB" sz="2400" b="1" dirty="0">
                <a:solidFill>
                  <a:srgbClr val="D1D923"/>
                </a:solidFill>
                <a:latin typeface="Arial"/>
                <a:ea typeface="Arial"/>
                <a:cs typeface="Arial"/>
                <a:sym typeface="Arial"/>
              </a:rPr>
              <a:t>(555,102 USD) </a:t>
            </a:r>
            <a:r>
              <a:rPr lang="en-GB" sz="2400" dirty="0">
                <a:solidFill>
                  <a:schemeClr val="lt1"/>
                </a:solidFill>
                <a:latin typeface="Arial"/>
                <a:ea typeface="Arial"/>
                <a:cs typeface="Arial"/>
                <a:sym typeface="Arial"/>
              </a:rPr>
              <a:t>in </a:t>
            </a:r>
            <a:r>
              <a:rPr lang="en-GB" sz="2400" dirty="0" err="1">
                <a:solidFill>
                  <a:schemeClr val="lt1"/>
                </a:solidFill>
                <a:latin typeface="Arial"/>
                <a:ea typeface="Arial"/>
                <a:cs typeface="Arial"/>
                <a:sym typeface="Arial"/>
              </a:rPr>
              <a:t>Talibon</a:t>
            </a:r>
            <a:r>
              <a:rPr lang="en-GB" sz="2400" dirty="0">
                <a:solidFill>
                  <a:schemeClr val="lt1"/>
                </a:solidFill>
                <a:latin typeface="Arial"/>
                <a:ea typeface="Arial"/>
                <a:cs typeface="Arial"/>
                <a:sym typeface="Arial"/>
              </a:rPr>
              <a:t>, Bohol. A drug personality was arrested.</a:t>
            </a:r>
          </a:p>
          <a:p>
            <a:endParaRPr lang="en-GB" sz="2400" dirty="0">
              <a:solidFill>
                <a:schemeClr val="lt1"/>
              </a:solidFill>
              <a:latin typeface="Arial"/>
              <a:ea typeface="Arial"/>
              <a:cs typeface="Arial"/>
              <a:sym typeface="Arial"/>
            </a:endParaRPr>
          </a:p>
          <a:p>
            <a:r>
              <a:rPr lang="en-GB" sz="2400" b="1" dirty="0">
                <a:solidFill>
                  <a:schemeClr val="lt1"/>
                </a:solidFill>
                <a:latin typeface="Arial"/>
                <a:ea typeface="Arial"/>
                <a:cs typeface="Arial"/>
                <a:sym typeface="Arial"/>
              </a:rPr>
              <a:t>15 May 2020</a:t>
            </a:r>
          </a:p>
          <a:p>
            <a:endParaRPr lang="en-GB" sz="2400" dirty="0">
              <a:solidFill>
                <a:schemeClr val="lt1"/>
              </a:solidFill>
              <a:latin typeface="Arial"/>
              <a:ea typeface="Arial"/>
              <a:cs typeface="Arial"/>
              <a:sym typeface="Arial"/>
            </a:endParaRPr>
          </a:p>
          <a:p>
            <a:r>
              <a:rPr lang="en-GB" sz="2400" dirty="0">
                <a:solidFill>
                  <a:schemeClr val="lt1"/>
                </a:solidFill>
                <a:latin typeface="Arial"/>
                <a:ea typeface="Arial"/>
                <a:cs typeface="Arial"/>
                <a:sym typeface="Arial"/>
              </a:rPr>
              <a:t>Seizure of 4.95 kilos of dried marijuana leaves worth </a:t>
            </a:r>
            <a:r>
              <a:rPr lang="en-GB" sz="2400" b="1" dirty="0">
                <a:solidFill>
                  <a:schemeClr val="lt1"/>
                </a:solidFill>
                <a:latin typeface="Arial"/>
                <a:ea typeface="Arial"/>
                <a:cs typeface="Arial"/>
                <a:sym typeface="Arial"/>
              </a:rPr>
              <a:t>Php 595,000 </a:t>
            </a:r>
            <a:r>
              <a:rPr lang="en-GB" sz="2400" b="1" dirty="0">
                <a:solidFill>
                  <a:srgbClr val="D1D923"/>
                </a:solidFill>
                <a:latin typeface="Arial"/>
                <a:ea typeface="Arial"/>
                <a:cs typeface="Arial"/>
                <a:sym typeface="Arial"/>
              </a:rPr>
              <a:t>(12,350 USD</a:t>
            </a:r>
            <a:r>
              <a:rPr lang="en-GB" sz="2400" dirty="0">
                <a:solidFill>
                  <a:srgbClr val="D1D923"/>
                </a:solidFill>
                <a:latin typeface="Arial"/>
                <a:ea typeface="Arial"/>
                <a:cs typeface="Arial"/>
                <a:sym typeface="Arial"/>
              </a:rPr>
              <a:t>)</a:t>
            </a:r>
            <a:r>
              <a:rPr lang="en-GB" sz="2400" dirty="0">
                <a:solidFill>
                  <a:schemeClr val="lt1"/>
                </a:solidFill>
                <a:latin typeface="Arial"/>
                <a:ea typeface="Arial"/>
                <a:cs typeface="Arial"/>
                <a:sym typeface="Arial"/>
              </a:rPr>
              <a:t> in </a:t>
            </a:r>
            <a:r>
              <a:rPr lang="en-GB" sz="2400" dirty="0" err="1">
                <a:solidFill>
                  <a:schemeClr val="lt1"/>
                </a:solidFill>
                <a:latin typeface="Arial"/>
                <a:ea typeface="Arial"/>
                <a:cs typeface="Arial"/>
                <a:sym typeface="Arial"/>
              </a:rPr>
              <a:t>Tinglayan</a:t>
            </a:r>
            <a:r>
              <a:rPr lang="en-GB" sz="2400" dirty="0">
                <a:solidFill>
                  <a:schemeClr val="lt1"/>
                </a:solidFill>
                <a:latin typeface="Arial"/>
                <a:ea typeface="Arial"/>
                <a:cs typeface="Arial"/>
                <a:sym typeface="Arial"/>
              </a:rPr>
              <a:t>, Kalinga. A drug personality was arrested.</a:t>
            </a:r>
          </a:p>
          <a:p>
            <a:endParaRPr sz="2400" dirty="0">
              <a:solidFill>
                <a:schemeClr val="lt1"/>
              </a:solidFill>
              <a:latin typeface="Arial"/>
              <a:ea typeface="Arial"/>
              <a:cs typeface="Arial"/>
              <a:sym typeface="Arial"/>
            </a:endParaRPr>
          </a:p>
          <a:p>
            <a:endParaRPr sz="2400" dirty="0">
              <a:solidFill>
                <a:schemeClr val="lt1"/>
              </a:solidFill>
              <a:latin typeface="Arial"/>
              <a:ea typeface="Arial"/>
              <a:cs typeface="Arial"/>
              <a:sym typeface="Arial"/>
            </a:endParaRPr>
          </a:p>
        </p:txBody>
      </p:sp>
      <p:sp>
        <p:nvSpPr>
          <p:cNvPr id="505" name="Google Shape;505;p64" descr="Article Banner Image"/>
          <p:cNvSpPr/>
          <p:nvPr/>
        </p:nvSpPr>
        <p:spPr>
          <a:xfrm>
            <a:off x="5943600" y="32766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CCEA8826-F5F1-47A7-9AD4-E8BF7E6E1927}"/>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248401" y="1"/>
            <a:ext cx="5932945" cy="3161025"/>
          </a:xfrm>
          <a:prstGeom prst="rect">
            <a:avLst/>
          </a:prstGeom>
          <a:ln w="28575">
            <a:noFill/>
          </a:ln>
        </p:spPr>
      </p:pic>
      <p:pic>
        <p:nvPicPr>
          <p:cNvPr id="4" name="Picture 3">
            <a:extLst>
              <a:ext uri="{FF2B5EF4-FFF2-40B4-BE49-F238E27FC236}">
                <a16:creationId xmlns:a16="http://schemas.microsoft.com/office/drawing/2014/main" xmlns="" id="{482624BE-4ED2-417C-A808-36D3F455E31E}"/>
              </a:ext>
            </a:extLst>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6248400" y="3161026"/>
            <a:ext cx="5943600" cy="3693405"/>
          </a:xfrm>
          <a:prstGeom prst="rect">
            <a:avLst/>
          </a:prstGeom>
          <a:noFill/>
          <a:ln w="28575">
            <a:noFill/>
          </a:ln>
        </p:spPr>
      </p:pic>
    </p:spTree>
    <p:extLst>
      <p:ext uri="{BB962C8B-B14F-4D97-AF65-F5344CB8AC3E}">
        <p14:creationId xmlns:p14="http://schemas.microsoft.com/office/powerpoint/2010/main" xmlns="" val="3119370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4"/>
          <p:cNvPicPr preferRelativeResize="0"/>
          <p:nvPr/>
        </p:nvPicPr>
        <p:blipFill rotWithShape="1">
          <a:blip r:embed="rId3">
            <a:alphaModFix/>
          </a:blip>
          <a:srcRect/>
          <a:stretch/>
        </p:blipFill>
        <p:spPr>
          <a:xfrm>
            <a:off x="0" y="3569"/>
            <a:ext cx="12192000" cy="6850863"/>
          </a:xfrm>
          <a:prstGeom prst="rect">
            <a:avLst/>
          </a:prstGeom>
          <a:noFill/>
          <a:ln>
            <a:noFill/>
          </a:ln>
        </p:spPr>
      </p:pic>
      <p:sp>
        <p:nvSpPr>
          <p:cNvPr id="501" name="Google Shape;501;p64"/>
          <p:cNvSpPr/>
          <p:nvPr/>
        </p:nvSpPr>
        <p:spPr>
          <a:xfrm>
            <a:off x="6278106" y="3269554"/>
            <a:ext cx="5932945" cy="45719"/>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502" name="Google Shape;502;p64"/>
          <p:cNvSpPr txBox="1"/>
          <p:nvPr/>
        </p:nvSpPr>
        <p:spPr>
          <a:xfrm>
            <a:off x="379253" y="614787"/>
            <a:ext cx="4878547" cy="954107"/>
          </a:xfrm>
          <a:prstGeom prst="rect">
            <a:avLst/>
          </a:prstGeom>
          <a:noFill/>
          <a:ln>
            <a:noFill/>
          </a:ln>
        </p:spPr>
        <p:txBody>
          <a:bodyPr spcFirstLastPara="1" wrap="square" lIns="91433" tIns="45700" rIns="91433" bIns="45700" anchor="t" anchorCtr="0">
            <a:noAutofit/>
          </a:bodyPr>
          <a:lstStyle/>
          <a:p>
            <a:r>
              <a:rPr lang="en" sz="3200" b="1" dirty="0">
                <a:solidFill>
                  <a:schemeClr val="lt1"/>
                </a:solidFill>
                <a:latin typeface="Arial Black"/>
                <a:ea typeface="Arial Black"/>
                <a:cs typeface="Arial Black"/>
                <a:sym typeface="Arial Black"/>
              </a:rPr>
              <a:t>MAJOR SMUGGLING INCIDENTS</a:t>
            </a:r>
            <a:endParaRPr sz="1600" dirty="0"/>
          </a:p>
        </p:txBody>
      </p:sp>
      <p:sp>
        <p:nvSpPr>
          <p:cNvPr id="503" name="Google Shape;503;p64"/>
          <p:cNvSpPr/>
          <p:nvPr/>
        </p:nvSpPr>
        <p:spPr>
          <a:xfrm>
            <a:off x="379255" y="1722913"/>
            <a:ext cx="5227648" cy="4524315"/>
          </a:xfrm>
          <a:prstGeom prst="rect">
            <a:avLst/>
          </a:prstGeom>
          <a:noFill/>
          <a:ln>
            <a:noFill/>
          </a:ln>
        </p:spPr>
        <p:txBody>
          <a:bodyPr spcFirstLastPara="1" wrap="square" lIns="91433" tIns="45700" rIns="91433" bIns="45700" anchor="t" anchorCtr="0">
            <a:noAutofit/>
          </a:bodyPr>
          <a:lstStyle/>
          <a:p>
            <a:r>
              <a:rPr lang="en-GB" sz="2800" b="1" dirty="0">
                <a:solidFill>
                  <a:schemeClr val="lt1"/>
                </a:solidFill>
                <a:latin typeface="Arial"/>
                <a:ea typeface="Arial"/>
                <a:cs typeface="Arial"/>
                <a:sym typeface="Arial"/>
              </a:rPr>
              <a:t>4 June 2020</a:t>
            </a:r>
          </a:p>
          <a:p>
            <a:endParaRPr lang="en-GB" sz="2800" dirty="0">
              <a:solidFill>
                <a:schemeClr val="lt1"/>
              </a:solidFill>
              <a:latin typeface="Arial"/>
              <a:ea typeface="Arial"/>
              <a:cs typeface="Arial"/>
              <a:sym typeface="Arial"/>
            </a:endParaRPr>
          </a:p>
          <a:p>
            <a:r>
              <a:rPr lang="en-GB" sz="2800" dirty="0">
                <a:solidFill>
                  <a:schemeClr val="lt1"/>
                </a:solidFill>
                <a:latin typeface="Arial"/>
                <a:ea typeface="Arial"/>
                <a:cs typeface="Arial"/>
                <a:sym typeface="Arial"/>
              </a:rPr>
              <a:t>756 kilograms of shabu worth </a:t>
            </a:r>
            <a:r>
              <a:rPr lang="en-GB" sz="2800" b="1" dirty="0">
                <a:solidFill>
                  <a:schemeClr val="lt1"/>
                </a:solidFill>
                <a:latin typeface="Arial"/>
                <a:ea typeface="Arial"/>
                <a:cs typeface="Arial"/>
                <a:sym typeface="Arial"/>
              </a:rPr>
              <a:t>Php 5.14 billion </a:t>
            </a:r>
            <a:r>
              <a:rPr lang="en-GB" sz="2800" b="1" dirty="0">
                <a:solidFill>
                  <a:srgbClr val="D1D923"/>
                </a:solidFill>
                <a:latin typeface="Arial"/>
                <a:ea typeface="Arial"/>
                <a:cs typeface="Arial"/>
                <a:sym typeface="Arial"/>
              </a:rPr>
              <a:t>(105M USD) </a:t>
            </a:r>
            <a:r>
              <a:rPr lang="en-GB" sz="2800" dirty="0">
                <a:solidFill>
                  <a:schemeClr val="lt1"/>
                </a:solidFill>
                <a:latin typeface="Arial"/>
                <a:ea typeface="Arial"/>
                <a:cs typeface="Arial"/>
                <a:sym typeface="Arial"/>
              </a:rPr>
              <a:t>were seized during a buy-bust operation at a warehouse in </a:t>
            </a:r>
            <a:r>
              <a:rPr lang="en-GB" sz="2800" dirty="0" err="1">
                <a:solidFill>
                  <a:schemeClr val="lt1"/>
                </a:solidFill>
                <a:latin typeface="Arial"/>
                <a:ea typeface="Arial"/>
                <a:cs typeface="Arial"/>
                <a:sym typeface="Arial"/>
              </a:rPr>
              <a:t>Marilao</a:t>
            </a:r>
            <a:r>
              <a:rPr lang="en-GB" sz="2800" dirty="0">
                <a:solidFill>
                  <a:schemeClr val="lt1"/>
                </a:solidFill>
                <a:latin typeface="Arial"/>
                <a:ea typeface="Arial"/>
                <a:cs typeface="Arial"/>
                <a:sym typeface="Arial"/>
              </a:rPr>
              <a:t> City. </a:t>
            </a:r>
          </a:p>
          <a:p>
            <a:endParaRPr sz="3200" dirty="0">
              <a:solidFill>
                <a:schemeClr val="lt1"/>
              </a:solidFill>
              <a:latin typeface="Arial"/>
              <a:ea typeface="Arial"/>
              <a:cs typeface="Arial"/>
              <a:sym typeface="Arial"/>
            </a:endParaRPr>
          </a:p>
          <a:p>
            <a:endParaRPr sz="2400" dirty="0">
              <a:solidFill>
                <a:schemeClr val="lt1"/>
              </a:solidFill>
              <a:latin typeface="Arial"/>
              <a:ea typeface="Arial"/>
              <a:cs typeface="Arial"/>
              <a:sym typeface="Arial"/>
            </a:endParaRPr>
          </a:p>
        </p:txBody>
      </p:sp>
      <p:sp>
        <p:nvSpPr>
          <p:cNvPr id="505" name="Google Shape;505;p64" descr="Article Banner Image"/>
          <p:cNvSpPr/>
          <p:nvPr/>
        </p:nvSpPr>
        <p:spPr>
          <a:xfrm>
            <a:off x="5943600" y="3276600"/>
            <a:ext cx="304800" cy="304800"/>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30A47DBA-0C2C-43DB-BDB8-F9519B461589}"/>
              </a:ext>
            </a:extLst>
          </p:cNvPr>
          <p:cNvPicPr/>
          <p:nvPr/>
        </p:nvPicPr>
        <p:blipFill rotWithShape="1">
          <a:blip r:embed="rId4">
            <a:extLst>
              <a:ext uri="{28A0092B-C50C-407E-A947-70E740481C1C}">
                <a14:useLocalDpi xmlns:a14="http://schemas.microsoft.com/office/drawing/2010/main" xmlns="" val="0"/>
              </a:ext>
            </a:extLst>
          </a:blip>
          <a:srcRect r="12558"/>
          <a:stretch/>
        </p:blipFill>
        <p:spPr>
          <a:xfrm>
            <a:off x="6248401" y="1"/>
            <a:ext cx="5943599" cy="6854431"/>
          </a:xfrm>
          <a:prstGeom prst="rect">
            <a:avLst/>
          </a:prstGeom>
        </p:spPr>
      </p:pic>
    </p:spTree>
    <p:extLst>
      <p:ext uri="{BB962C8B-B14F-4D97-AF65-F5344CB8AC3E}">
        <p14:creationId xmlns:p14="http://schemas.microsoft.com/office/powerpoint/2010/main" xmlns="" val="554436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4" descr="A close up of a logo&#10;&#10;Description automatically generated"/>
          <p:cNvPicPr preferRelativeResize="0"/>
          <p:nvPr/>
        </p:nvPicPr>
        <p:blipFill rotWithShape="1">
          <a:blip r:embed="rId3">
            <a:alphaModFix/>
          </a:blip>
          <a:srcRect/>
          <a:stretch/>
        </p:blipFill>
        <p:spPr>
          <a:xfrm>
            <a:off x="-1" y="71718"/>
            <a:ext cx="12192000" cy="6850863"/>
          </a:xfrm>
          <a:prstGeom prst="rect">
            <a:avLst/>
          </a:prstGeom>
          <a:noFill/>
          <a:ln>
            <a:noFill/>
          </a:ln>
        </p:spPr>
      </p:pic>
      <p:sp>
        <p:nvSpPr>
          <p:cNvPr id="411" name="Google Shape;411;p54"/>
          <p:cNvSpPr txBox="1"/>
          <p:nvPr/>
        </p:nvSpPr>
        <p:spPr>
          <a:xfrm>
            <a:off x="901095" y="68923"/>
            <a:ext cx="10389807" cy="836640"/>
          </a:xfrm>
          <a:prstGeom prst="rect">
            <a:avLst/>
          </a:prstGeom>
          <a:noFill/>
          <a:ln>
            <a:noFill/>
          </a:ln>
        </p:spPr>
        <p:txBody>
          <a:bodyPr spcFirstLastPara="1" wrap="square" lIns="91433" tIns="45700" rIns="91433" bIns="45700" anchor="t" anchorCtr="0">
            <a:noAutofit/>
          </a:bodyPr>
          <a:lstStyle/>
          <a:p>
            <a:pPr algn="ctr"/>
            <a:r>
              <a:rPr lang="en" sz="2400" b="1" dirty="0">
                <a:solidFill>
                  <a:schemeClr val="lt1"/>
                </a:solidFill>
                <a:latin typeface="Arial Black"/>
                <a:ea typeface="Arial Black"/>
                <a:cs typeface="Arial Black"/>
                <a:sym typeface="Arial Black"/>
              </a:rPr>
              <a:t>CURRENT SITUATION ON </a:t>
            </a:r>
          </a:p>
          <a:p>
            <a:pPr algn="ctr"/>
            <a:r>
              <a:rPr lang="en" sz="2400" b="1" dirty="0">
                <a:solidFill>
                  <a:schemeClr val="lt1"/>
                </a:solidFill>
                <a:latin typeface="Arial Black"/>
                <a:ea typeface="Arial Black"/>
                <a:cs typeface="Arial Black"/>
                <a:sym typeface="Arial Black"/>
              </a:rPr>
              <a:t>DANGEROUS DRUGS, </a:t>
            </a:r>
            <a:r>
              <a:rPr lang="en-GB" sz="2400" b="1" dirty="0">
                <a:solidFill>
                  <a:schemeClr val="lt1"/>
                </a:solidFill>
                <a:latin typeface="Arial Black"/>
                <a:ea typeface="Arial Black"/>
                <a:cs typeface="Arial Black"/>
                <a:sym typeface="Arial Black"/>
              </a:rPr>
              <a:t>CONTROLLED PRECURSORS AND </a:t>
            </a:r>
            <a:br>
              <a:rPr lang="en-GB" sz="2400" b="1" dirty="0">
                <a:solidFill>
                  <a:schemeClr val="lt1"/>
                </a:solidFill>
                <a:latin typeface="Arial Black"/>
                <a:ea typeface="Arial Black"/>
                <a:cs typeface="Arial Black"/>
                <a:sym typeface="Arial Black"/>
              </a:rPr>
            </a:br>
            <a:r>
              <a:rPr lang="en-GB" sz="2400" b="1" dirty="0">
                <a:solidFill>
                  <a:schemeClr val="lt1"/>
                </a:solidFill>
                <a:latin typeface="Arial Black"/>
                <a:ea typeface="Arial Black"/>
                <a:cs typeface="Arial Black"/>
                <a:sym typeface="Arial Black"/>
              </a:rPr>
              <a:t>ESSENTIAL CHEMICALS </a:t>
            </a:r>
            <a:r>
              <a:rPr lang="en" sz="2400" b="1" dirty="0">
                <a:solidFill>
                  <a:schemeClr val="lt1"/>
                </a:solidFill>
                <a:latin typeface="Arial Black"/>
                <a:ea typeface="Arial Black"/>
                <a:cs typeface="Arial Black"/>
                <a:sym typeface="Arial Black"/>
              </a:rPr>
              <a:t> SEIZED AND DESTROYED</a:t>
            </a:r>
            <a:endParaRPr sz="1200" dirty="0"/>
          </a:p>
        </p:txBody>
      </p:sp>
      <p:sp>
        <p:nvSpPr>
          <p:cNvPr id="412" name="Google Shape;412;p54"/>
          <p:cNvSpPr txBox="1"/>
          <p:nvPr/>
        </p:nvSpPr>
        <p:spPr>
          <a:xfrm>
            <a:off x="623507" y="1484894"/>
            <a:ext cx="6131143" cy="6052028"/>
          </a:xfrm>
          <a:prstGeom prst="rect">
            <a:avLst/>
          </a:prstGeom>
          <a:noFill/>
          <a:ln>
            <a:noFill/>
          </a:ln>
        </p:spPr>
        <p:txBody>
          <a:bodyPr spcFirstLastPara="1" wrap="square" lIns="91433" tIns="45700" rIns="91433" bIns="45700" anchor="t" anchorCtr="0">
            <a:noAutofit/>
          </a:bodyPr>
          <a:lstStyle/>
          <a:p>
            <a:pPr marL="465655" indent="-457189" algn="just">
              <a:buClr>
                <a:schemeClr val="dk1"/>
              </a:buClr>
              <a:buSzPts val="1500"/>
              <a:buAutoNum type="arabicPeriod"/>
            </a:pPr>
            <a:r>
              <a:rPr lang="en-GB" sz="2133" dirty="0"/>
              <a:t>As of 15 October 2020, the Philippine Drug Enforcement Agency total quantity/volume of substances seized are as follows:</a:t>
            </a:r>
          </a:p>
          <a:p>
            <a:pPr marL="8466" algn="just">
              <a:buClr>
                <a:schemeClr val="dk1"/>
              </a:buClr>
              <a:buSzPts val="1500"/>
            </a:pPr>
            <a:endParaRPr lang="en-GB" sz="2133" dirty="0"/>
          </a:p>
          <a:p>
            <a:pPr marL="1199970" lvl="1" indent="-380990">
              <a:buClr>
                <a:schemeClr val="dk1"/>
              </a:buClr>
              <a:buSzPts val="1500"/>
              <a:buFont typeface="Arial" panose="020B0604020202020204" pitchFamily="34" charset="0"/>
              <a:buChar char="•"/>
            </a:pPr>
            <a:r>
              <a:rPr lang="en-GB" sz="2133" dirty="0"/>
              <a:t>7,073 kg</a:t>
            </a:r>
          </a:p>
          <a:p>
            <a:pPr marL="1199970" lvl="8" indent="-380990">
              <a:buClr>
                <a:schemeClr val="dk1"/>
              </a:buClr>
              <a:buSzPts val="1500"/>
              <a:buFont typeface="Arial" panose="020B0604020202020204" pitchFamily="34" charset="0"/>
              <a:buChar char="•"/>
            </a:pPr>
            <a:r>
              <a:rPr lang="en-GB" sz="2133" dirty="0"/>
              <a:t>12.5 </a:t>
            </a:r>
            <a:r>
              <a:rPr lang="en-GB" sz="2133" dirty="0" err="1"/>
              <a:t>liters</a:t>
            </a:r>
            <a:endParaRPr lang="en-GB" sz="2133" dirty="0"/>
          </a:p>
          <a:p>
            <a:pPr marL="1199970" lvl="8" indent="-380990">
              <a:buClr>
                <a:schemeClr val="dk1"/>
              </a:buClr>
              <a:buSzPts val="1500"/>
              <a:buFont typeface="Arial" panose="020B0604020202020204" pitchFamily="34" charset="0"/>
              <a:buChar char="•"/>
            </a:pPr>
            <a:r>
              <a:rPr lang="en-GB" sz="2133" dirty="0"/>
              <a:t>80 ampules </a:t>
            </a:r>
          </a:p>
          <a:p>
            <a:pPr marL="1199970" lvl="8" indent="-380990">
              <a:buClr>
                <a:schemeClr val="dk1"/>
              </a:buClr>
              <a:buSzPts val="1500"/>
              <a:buFont typeface="Arial" panose="020B0604020202020204" pitchFamily="34" charset="0"/>
              <a:buChar char="•"/>
            </a:pPr>
            <a:r>
              <a:rPr lang="en-GB" sz="2133" dirty="0"/>
              <a:t>35,849 tablets</a:t>
            </a:r>
          </a:p>
          <a:p>
            <a:pPr marL="8466" algn="just">
              <a:buClr>
                <a:schemeClr val="dk1"/>
              </a:buClr>
              <a:buSzPts val="1500"/>
            </a:pPr>
            <a:endParaRPr lang="en-PH" sz="2133" dirty="0"/>
          </a:p>
          <a:p>
            <a:pPr marL="465655" indent="-457189" algn="just">
              <a:buClr>
                <a:schemeClr val="dk1"/>
              </a:buClr>
              <a:buSzPts val="1500"/>
              <a:buFont typeface="+mj-lt"/>
              <a:buAutoNum type="arabicPeriod" startAt="2"/>
            </a:pPr>
            <a:r>
              <a:rPr lang="en-GB" sz="2133" dirty="0"/>
              <a:t>At the same time, the total quantity/volume of substances  destroyed are as follows:</a:t>
            </a:r>
          </a:p>
          <a:p>
            <a:pPr marL="8466" algn="just">
              <a:buClr>
                <a:schemeClr val="dk1"/>
              </a:buClr>
              <a:buSzPts val="1500"/>
            </a:pPr>
            <a:endParaRPr lang="en-GB" sz="2133" dirty="0"/>
          </a:p>
          <a:p>
            <a:pPr marL="1199970" indent="-380990" algn="just">
              <a:buClr>
                <a:schemeClr val="dk1"/>
              </a:buClr>
              <a:buSzPts val="1500"/>
              <a:buFont typeface="Arial" panose="020B0604020202020204" pitchFamily="34" charset="0"/>
              <a:buChar char="•"/>
            </a:pPr>
            <a:r>
              <a:rPr lang="en-GB" sz="2133" dirty="0"/>
              <a:t>29,301 kg</a:t>
            </a:r>
          </a:p>
          <a:p>
            <a:pPr marL="1199970" indent="-380990" algn="just">
              <a:buClr>
                <a:schemeClr val="dk1"/>
              </a:buClr>
              <a:buSzPts val="1500"/>
              <a:buFont typeface="Arial" panose="020B0604020202020204" pitchFamily="34" charset="0"/>
              <a:buChar char="•"/>
            </a:pPr>
            <a:r>
              <a:rPr lang="en-GB" sz="2133" dirty="0"/>
              <a:t>100 </a:t>
            </a:r>
            <a:r>
              <a:rPr lang="en-GB" sz="2133" dirty="0" err="1"/>
              <a:t>liters</a:t>
            </a:r>
            <a:r>
              <a:rPr lang="en-GB" sz="2133" dirty="0"/>
              <a:t> of various substances</a:t>
            </a:r>
          </a:p>
          <a:p>
            <a:pPr marL="1199970" indent="-380990" algn="just">
              <a:buClr>
                <a:schemeClr val="dk1"/>
              </a:buClr>
              <a:buSzPts val="1500"/>
              <a:buFont typeface="Arial" panose="020B0604020202020204" pitchFamily="34" charset="0"/>
              <a:buChar char="•"/>
            </a:pPr>
            <a:r>
              <a:rPr lang="en-GB" sz="2133" dirty="0"/>
              <a:t>Valued at PHP 29.4B </a:t>
            </a:r>
            <a:r>
              <a:rPr lang="en-GB" sz="2133" dirty="0">
                <a:solidFill>
                  <a:srgbClr val="FF0000"/>
                </a:solidFill>
              </a:rPr>
              <a:t>(USD 607.4M)</a:t>
            </a:r>
            <a:endParaRPr lang="en-PH" sz="2133" dirty="0">
              <a:solidFill>
                <a:srgbClr val="FF0000"/>
              </a:solidFill>
            </a:endParaRPr>
          </a:p>
          <a:p>
            <a:pPr marL="338658" indent="-203195" algn="just">
              <a:buClr>
                <a:schemeClr val="dk1"/>
              </a:buClr>
              <a:buSzPts val="1500"/>
            </a:pPr>
            <a:endParaRPr lang="en-PH" sz="2133" dirty="0">
              <a:solidFill>
                <a:schemeClr val="dk1"/>
              </a:solidFill>
              <a:latin typeface="Arial"/>
              <a:ea typeface="Arial"/>
              <a:cs typeface="Arial"/>
              <a:sym typeface="Arial"/>
            </a:endParaRPr>
          </a:p>
          <a:p>
            <a:pPr algn="just"/>
            <a:endParaRPr lang="en-PH" sz="2000"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xmlns="" id="{4642C4A8-E5F8-42D4-8B82-CBF9EBFC5566}"/>
              </a:ext>
            </a:extLst>
          </p:cNvPr>
          <p:cNvPicPr>
            <a:picLocks noChangeAspect="1"/>
          </p:cNvPicPr>
          <p:nvPr/>
        </p:nvPicPr>
        <p:blipFill>
          <a:blip r:embed="rId4"/>
          <a:stretch>
            <a:fillRect/>
          </a:stretch>
        </p:blipFill>
        <p:spPr>
          <a:xfrm>
            <a:off x="7651945" y="1255315"/>
            <a:ext cx="4418713" cy="2658756"/>
          </a:xfrm>
          <a:prstGeom prst="rect">
            <a:avLst/>
          </a:prstGeom>
        </p:spPr>
      </p:pic>
      <p:pic>
        <p:nvPicPr>
          <p:cNvPr id="4" name="Picture 3">
            <a:extLst>
              <a:ext uri="{FF2B5EF4-FFF2-40B4-BE49-F238E27FC236}">
                <a16:creationId xmlns:a16="http://schemas.microsoft.com/office/drawing/2014/main" xmlns="" id="{DC4FD719-0607-4B78-AAC6-EA3CB493C3EE}"/>
              </a:ext>
            </a:extLst>
          </p:cNvPr>
          <p:cNvPicPr>
            <a:picLocks noChangeAspect="1"/>
          </p:cNvPicPr>
          <p:nvPr/>
        </p:nvPicPr>
        <p:blipFill>
          <a:blip r:embed="rId5"/>
          <a:stretch>
            <a:fillRect/>
          </a:stretch>
        </p:blipFill>
        <p:spPr>
          <a:xfrm>
            <a:off x="7651943" y="3980871"/>
            <a:ext cx="4418715" cy="2805412"/>
          </a:xfrm>
          <a:prstGeom prst="rect">
            <a:avLst/>
          </a:prstGeom>
        </p:spPr>
      </p:pic>
    </p:spTree>
    <p:extLst>
      <p:ext uri="{BB962C8B-B14F-4D97-AF65-F5344CB8AC3E}">
        <p14:creationId xmlns:p14="http://schemas.microsoft.com/office/powerpoint/2010/main" xmlns="" val="1001487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73"/>
          <p:cNvPicPr preferRelativeResize="0"/>
          <p:nvPr/>
        </p:nvPicPr>
        <p:blipFill rotWithShape="1">
          <a:blip r:embed="rId3">
            <a:alphaModFix/>
          </a:blip>
          <a:srcRect/>
          <a:stretch/>
        </p:blipFill>
        <p:spPr>
          <a:xfrm>
            <a:off x="0" y="7138"/>
            <a:ext cx="12192000" cy="6850863"/>
          </a:xfrm>
          <a:prstGeom prst="rect">
            <a:avLst/>
          </a:prstGeom>
          <a:noFill/>
          <a:ln>
            <a:noFill/>
          </a:ln>
        </p:spPr>
      </p:pic>
      <p:sp>
        <p:nvSpPr>
          <p:cNvPr id="574" name="Google Shape;574;p73"/>
          <p:cNvSpPr txBox="1"/>
          <p:nvPr/>
        </p:nvSpPr>
        <p:spPr>
          <a:xfrm>
            <a:off x="901094" y="63915"/>
            <a:ext cx="10389807" cy="830997"/>
          </a:xfrm>
          <a:prstGeom prst="rect">
            <a:avLst/>
          </a:prstGeom>
          <a:noFill/>
          <a:ln>
            <a:noFill/>
          </a:ln>
        </p:spPr>
        <p:txBody>
          <a:bodyPr spcFirstLastPara="1" wrap="square" lIns="91433" tIns="45700" rIns="91433" bIns="45700" anchor="t" anchorCtr="0">
            <a:noAutofit/>
          </a:bodyPr>
          <a:lstStyle/>
          <a:p>
            <a:pPr algn="ctr"/>
            <a:r>
              <a:rPr lang="en" sz="3200" b="1" dirty="0">
                <a:solidFill>
                  <a:schemeClr val="bg1"/>
                </a:solidFill>
                <a:latin typeface="Arial Black" panose="020B0A04020102020204" pitchFamily="34" charset="0"/>
                <a:ea typeface="Tahoma"/>
                <a:cs typeface="Tahoma"/>
                <a:sym typeface="Tahoma"/>
              </a:rPr>
              <a:t>ANTI-ILLEGAL DRUG OPERATIONS </a:t>
            </a:r>
          </a:p>
          <a:p>
            <a:pPr algn="ctr"/>
            <a:r>
              <a:rPr lang="en" sz="3200" b="1" dirty="0">
                <a:solidFill>
                  <a:schemeClr val="bg1"/>
                </a:solidFill>
                <a:latin typeface="Arial Black" panose="020B0A04020102020204" pitchFamily="34" charset="0"/>
                <a:ea typeface="Tahoma"/>
                <a:cs typeface="Tahoma"/>
                <a:sym typeface="Tahoma"/>
              </a:rPr>
              <a:t>(JULY 2016 – SEPTEMBER 2020)</a:t>
            </a:r>
            <a:endParaRPr lang="en-PH" sz="3200" b="1" dirty="0">
              <a:solidFill>
                <a:schemeClr val="bg1"/>
              </a:solidFill>
              <a:latin typeface="Arial Black" panose="020B0A04020102020204" pitchFamily="34" charset="0"/>
            </a:endParaRPr>
          </a:p>
        </p:txBody>
      </p:sp>
      <p:sp>
        <p:nvSpPr>
          <p:cNvPr id="3" name="Rectangle 2">
            <a:extLst>
              <a:ext uri="{FF2B5EF4-FFF2-40B4-BE49-F238E27FC236}">
                <a16:creationId xmlns:a16="http://schemas.microsoft.com/office/drawing/2014/main" xmlns="" id="{50D196BD-B6AE-486F-B3C0-B74BFF99D692}"/>
              </a:ext>
            </a:extLst>
          </p:cNvPr>
          <p:cNvSpPr/>
          <p:nvPr/>
        </p:nvSpPr>
        <p:spPr>
          <a:xfrm>
            <a:off x="0" y="1208216"/>
            <a:ext cx="12192000" cy="56497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H" sz="2400"/>
          </a:p>
        </p:txBody>
      </p:sp>
      <p:sp>
        <p:nvSpPr>
          <p:cNvPr id="5" name="Google Shape;473;p61">
            <a:extLst>
              <a:ext uri="{FF2B5EF4-FFF2-40B4-BE49-F238E27FC236}">
                <a16:creationId xmlns:a16="http://schemas.microsoft.com/office/drawing/2014/main" xmlns="" id="{84CABE93-5D71-4A32-B346-5001BEACA90E}"/>
              </a:ext>
            </a:extLst>
          </p:cNvPr>
          <p:cNvSpPr txBox="1"/>
          <p:nvPr/>
        </p:nvSpPr>
        <p:spPr>
          <a:xfrm>
            <a:off x="171449" y="4524834"/>
            <a:ext cx="3136704" cy="1569660"/>
          </a:xfrm>
          <a:prstGeom prst="rect">
            <a:avLst/>
          </a:prstGeom>
          <a:noFill/>
          <a:ln>
            <a:noFill/>
          </a:ln>
        </p:spPr>
        <p:txBody>
          <a:bodyPr spcFirstLastPara="1" wrap="square" lIns="91433" tIns="45700" rIns="91433" bIns="45700" anchor="t" anchorCtr="0">
            <a:noAutofit/>
          </a:bodyPr>
          <a:lstStyle/>
          <a:p>
            <a:pPr algn="r"/>
            <a:r>
              <a:rPr lang="en" sz="3200" b="1" dirty="0">
                <a:solidFill>
                  <a:srgbClr val="2C53A0"/>
                </a:solidFill>
                <a:latin typeface="Arial Black"/>
                <a:ea typeface="Arial Black"/>
                <a:cs typeface="Arial Black"/>
                <a:sym typeface="Arial Black"/>
              </a:rPr>
              <a:t>PHILIPPINE</a:t>
            </a:r>
            <a:endParaRPr sz="1467" dirty="0"/>
          </a:p>
          <a:p>
            <a:pPr algn="r"/>
            <a:r>
              <a:rPr lang="en" sz="3200" b="1" dirty="0">
                <a:solidFill>
                  <a:srgbClr val="2C53A0"/>
                </a:solidFill>
                <a:latin typeface="Arial Black"/>
                <a:ea typeface="Arial Black"/>
                <a:cs typeface="Arial Black"/>
                <a:sym typeface="Arial Black"/>
              </a:rPr>
              <a:t>DRUG</a:t>
            </a:r>
            <a:endParaRPr sz="1467" dirty="0"/>
          </a:p>
          <a:p>
            <a:pPr algn="r"/>
            <a:r>
              <a:rPr lang="en" sz="3200" b="1" dirty="0">
                <a:solidFill>
                  <a:srgbClr val="2C53A0"/>
                </a:solidFill>
                <a:latin typeface="Arial Black"/>
                <a:ea typeface="Arial Black"/>
                <a:cs typeface="Arial Black"/>
                <a:sym typeface="Arial Black"/>
              </a:rPr>
              <a:t>SITUATION</a:t>
            </a:r>
            <a:endParaRPr sz="1467" dirty="0"/>
          </a:p>
        </p:txBody>
      </p:sp>
      <p:pic>
        <p:nvPicPr>
          <p:cNvPr id="7" name="Google Shape;474;p61">
            <a:extLst>
              <a:ext uri="{FF2B5EF4-FFF2-40B4-BE49-F238E27FC236}">
                <a16:creationId xmlns:a16="http://schemas.microsoft.com/office/drawing/2014/main" xmlns="" id="{20B11BEF-E34E-4537-B3B6-DB85B03BC97A}"/>
              </a:ext>
            </a:extLst>
          </p:cNvPr>
          <p:cNvPicPr preferRelativeResize="0"/>
          <p:nvPr/>
        </p:nvPicPr>
        <p:blipFill rotWithShape="1">
          <a:blip r:embed="rId4">
            <a:alphaModFix/>
          </a:blip>
          <a:srcRect/>
          <a:stretch/>
        </p:blipFill>
        <p:spPr>
          <a:xfrm>
            <a:off x="418914" y="1356352"/>
            <a:ext cx="2793805" cy="2793805"/>
          </a:xfrm>
          <a:prstGeom prst="rect">
            <a:avLst/>
          </a:prstGeom>
          <a:noFill/>
          <a:ln>
            <a:noFill/>
          </a:ln>
        </p:spPr>
      </p:pic>
      <p:pic>
        <p:nvPicPr>
          <p:cNvPr id="2" name="Google Shape;494;p63">
            <a:extLst>
              <a:ext uri="{FF2B5EF4-FFF2-40B4-BE49-F238E27FC236}">
                <a16:creationId xmlns:a16="http://schemas.microsoft.com/office/drawing/2014/main" xmlns="" id="{F02B0770-A258-4323-9BF6-80590F71A276}"/>
              </a:ext>
            </a:extLst>
          </p:cNvPr>
          <p:cNvPicPr preferRelativeResize="0"/>
          <p:nvPr/>
        </p:nvPicPr>
        <p:blipFill rotWithShape="1">
          <a:blip r:embed="rId5">
            <a:alphaModFix/>
          </a:blip>
          <a:srcRect/>
          <a:stretch/>
        </p:blipFill>
        <p:spPr>
          <a:xfrm>
            <a:off x="3631632" y="1208217"/>
            <a:ext cx="8395611" cy="5649784"/>
          </a:xfrm>
          <a:prstGeom prst="rect">
            <a:avLst/>
          </a:prstGeom>
          <a:noFill/>
          <a:ln>
            <a:noFill/>
          </a:ln>
        </p:spPr>
      </p:pic>
    </p:spTree>
    <p:extLst>
      <p:ext uri="{BB962C8B-B14F-4D97-AF65-F5344CB8AC3E}">
        <p14:creationId xmlns:p14="http://schemas.microsoft.com/office/powerpoint/2010/main" xmlns="" val="2911258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2507</Words>
  <Application>Microsoft Office PowerPoint</Application>
  <PresentationFormat>Custom</PresentationFormat>
  <Paragraphs>273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                      Background Situation</vt:lpstr>
      <vt:lpstr>Slide 4</vt:lpstr>
      <vt:lpstr>Slide 5</vt:lpstr>
      <vt:lpstr>Slide 6</vt:lpstr>
      <vt:lpstr>Slide 7</vt:lpstr>
      <vt:lpstr>Slide 8</vt:lpstr>
      <vt:lpstr>Slide 9</vt:lpstr>
      <vt:lpstr>Slide 10</vt:lpstr>
      <vt:lpstr>                        Measures for PWUDs</vt:lpstr>
      <vt:lpstr>Slide 12</vt:lpstr>
      <vt:lpstr>                        Measures for PWUDs</vt:lpstr>
      <vt:lpstr>Slide 14</vt:lpstr>
      <vt:lpstr>                        Online Platforms for PWUDs</vt:lpstr>
      <vt:lpstr>                        Online Platforms for PWUDs</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Reyes</dc:creator>
  <cp:lastModifiedBy>Windows User</cp:lastModifiedBy>
  <cp:revision>68</cp:revision>
  <dcterms:created xsi:type="dcterms:W3CDTF">2020-04-28T00:52:50Z</dcterms:created>
  <dcterms:modified xsi:type="dcterms:W3CDTF">2021-01-27T09:33:42Z</dcterms:modified>
</cp:coreProperties>
</file>