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2"/>
  </p:sldMasterIdLst>
  <p:notesMasterIdLst>
    <p:notesMasterId r:id="rId37"/>
  </p:notesMasterIdLst>
  <p:sldIdLst>
    <p:sldId id="256" r:id="rId3"/>
    <p:sldId id="287" r:id="rId4"/>
    <p:sldId id="275" r:id="rId5"/>
    <p:sldId id="367" r:id="rId6"/>
    <p:sldId id="385" r:id="rId7"/>
    <p:sldId id="371" r:id="rId8"/>
    <p:sldId id="374" r:id="rId9"/>
    <p:sldId id="375" r:id="rId10"/>
    <p:sldId id="278" r:id="rId11"/>
    <p:sldId id="368" r:id="rId12"/>
    <p:sldId id="386" r:id="rId13"/>
    <p:sldId id="387" r:id="rId14"/>
    <p:sldId id="388" r:id="rId15"/>
    <p:sldId id="381" r:id="rId16"/>
    <p:sldId id="392" r:id="rId17"/>
    <p:sldId id="382" r:id="rId18"/>
    <p:sldId id="383" r:id="rId19"/>
    <p:sldId id="384" r:id="rId20"/>
    <p:sldId id="339" r:id="rId21"/>
    <p:sldId id="263" r:id="rId22"/>
    <p:sldId id="341" r:id="rId23"/>
    <p:sldId id="390" r:id="rId24"/>
    <p:sldId id="389" r:id="rId25"/>
    <p:sldId id="395" r:id="rId26"/>
    <p:sldId id="270" r:id="rId27"/>
    <p:sldId id="409" r:id="rId28"/>
    <p:sldId id="393" r:id="rId29"/>
    <p:sldId id="259" r:id="rId30"/>
    <p:sldId id="260" r:id="rId31"/>
    <p:sldId id="394" r:id="rId32"/>
    <p:sldId id="271" r:id="rId33"/>
    <p:sldId id="410" r:id="rId34"/>
    <p:sldId id="274" r:id="rId35"/>
    <p:sldId id="257" r:id="rId36"/>
  </p:sldIdLst>
  <p:sldSz cx="9144000" cy="6858000" type="screen4x3"/>
  <p:notesSz cx="6881813" cy="9661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TONIO LAPALMA" initials="AIL" lastIdx="3" clrIdx="0">
    <p:extLst>
      <p:ext uri="{19B8F6BF-5375-455C-9EA6-DF929625EA0E}">
        <p15:presenceInfo xmlns:p15="http://schemas.microsoft.com/office/powerpoint/2012/main" userId="ANTONIO LAPAL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00" autoAdjust="0"/>
    <p:restoredTop sz="94660" autoAdjust="0"/>
  </p:normalViewPr>
  <p:slideViewPr>
    <p:cSldViewPr>
      <p:cViewPr varScale="1">
        <p:scale>
          <a:sx n="86" d="100"/>
          <a:sy n="86" d="100"/>
        </p:scale>
        <p:origin x="9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0CB51A-1D87-4ADF-A324-43DCCB515604}" type="doc">
      <dgm:prSet loTypeId="urn:microsoft.com/office/officeart/2005/8/layout/venn1" loCatId="relationship" qsTypeId="urn:microsoft.com/office/officeart/2005/8/quickstyle/simple2" qsCatId="simple" csTypeId="urn:microsoft.com/office/officeart/2005/8/colors/accent1_2" csCatId="accent1" phldr="1"/>
      <dgm:spPr/>
    </dgm:pt>
    <dgm:pt modelId="{4508B4B2-3F19-49D8-95E1-811C75851700}">
      <dgm:prSet phldrT="[Texto]"/>
      <dgm:spPr/>
      <dgm:t>
        <a:bodyPr/>
        <a:lstStyle/>
        <a:p>
          <a:r>
            <a:rPr lang="es-AR" dirty="0"/>
            <a:t>Población </a:t>
          </a:r>
        </a:p>
      </dgm:t>
    </dgm:pt>
    <dgm:pt modelId="{412635B4-848A-4E5F-9449-B700E3867608}" type="parTrans" cxnId="{3AC291F6-0B56-468E-BC45-FB342AD788CB}">
      <dgm:prSet/>
      <dgm:spPr/>
      <dgm:t>
        <a:bodyPr/>
        <a:lstStyle/>
        <a:p>
          <a:endParaRPr lang="es-AR"/>
        </a:p>
      </dgm:t>
    </dgm:pt>
    <dgm:pt modelId="{900A543D-00EB-4EA7-9632-99090C86C686}" type="sibTrans" cxnId="{3AC291F6-0B56-468E-BC45-FB342AD788CB}">
      <dgm:prSet/>
      <dgm:spPr/>
      <dgm:t>
        <a:bodyPr/>
        <a:lstStyle/>
        <a:p>
          <a:endParaRPr lang="es-AR"/>
        </a:p>
      </dgm:t>
    </dgm:pt>
    <dgm:pt modelId="{33032B49-16B2-4243-9339-330E028756F3}">
      <dgm:prSet phldrT="[Texto]"/>
      <dgm:spPr/>
      <dgm:t>
        <a:bodyPr/>
        <a:lstStyle/>
        <a:p>
          <a:r>
            <a:rPr lang="es-AR" dirty="0"/>
            <a:t>Equipo interdisciplinario</a:t>
          </a:r>
        </a:p>
      </dgm:t>
    </dgm:pt>
    <dgm:pt modelId="{45A22181-6D18-4B6C-9985-46D964585AAB}" type="parTrans" cxnId="{9D3E93EF-344F-4F27-8841-045DFBBAD619}">
      <dgm:prSet/>
      <dgm:spPr/>
      <dgm:t>
        <a:bodyPr/>
        <a:lstStyle/>
        <a:p>
          <a:endParaRPr lang="es-AR"/>
        </a:p>
      </dgm:t>
    </dgm:pt>
    <dgm:pt modelId="{7CCDBA07-F182-4172-83FF-3D879D22C572}" type="sibTrans" cxnId="{9D3E93EF-344F-4F27-8841-045DFBBAD619}">
      <dgm:prSet/>
      <dgm:spPr/>
      <dgm:t>
        <a:bodyPr/>
        <a:lstStyle/>
        <a:p>
          <a:endParaRPr lang="es-AR"/>
        </a:p>
      </dgm:t>
    </dgm:pt>
    <dgm:pt modelId="{91BE413B-F17F-4B2F-B565-C0B8D784BC4D}">
      <dgm:prSet phldrT="[Texto]"/>
      <dgm:spPr/>
      <dgm:t>
        <a:bodyPr/>
        <a:lstStyle/>
        <a:p>
          <a:r>
            <a:rPr lang="es-AR" dirty="0"/>
            <a:t>Proyecto</a:t>
          </a:r>
        </a:p>
      </dgm:t>
    </dgm:pt>
    <dgm:pt modelId="{9E7ED5DD-0E66-4540-B311-7C4B7C32395B}" type="parTrans" cxnId="{2430B624-EF0A-43D1-8E3A-3667C8B66FFE}">
      <dgm:prSet/>
      <dgm:spPr/>
      <dgm:t>
        <a:bodyPr/>
        <a:lstStyle/>
        <a:p>
          <a:endParaRPr lang="es-AR"/>
        </a:p>
      </dgm:t>
    </dgm:pt>
    <dgm:pt modelId="{0E50FF4B-D434-43DC-A35C-DF7B537B9D9C}" type="sibTrans" cxnId="{2430B624-EF0A-43D1-8E3A-3667C8B66FFE}">
      <dgm:prSet/>
      <dgm:spPr/>
      <dgm:t>
        <a:bodyPr/>
        <a:lstStyle/>
        <a:p>
          <a:endParaRPr lang="es-AR"/>
        </a:p>
      </dgm:t>
    </dgm:pt>
    <dgm:pt modelId="{9DC9998B-73AC-451C-8FE2-37C1E065669D}" type="pres">
      <dgm:prSet presAssocID="{DA0CB51A-1D87-4ADF-A324-43DCCB515604}" presName="compositeShape" presStyleCnt="0">
        <dgm:presLayoutVars>
          <dgm:chMax val="7"/>
          <dgm:dir/>
          <dgm:resizeHandles val="exact"/>
        </dgm:presLayoutVars>
      </dgm:prSet>
      <dgm:spPr/>
    </dgm:pt>
    <dgm:pt modelId="{6F57D9B2-BFC7-4B00-B871-2278178EEEB8}" type="pres">
      <dgm:prSet presAssocID="{4508B4B2-3F19-49D8-95E1-811C75851700}" presName="circ1" presStyleLbl="vennNode1" presStyleIdx="0" presStyleCnt="3"/>
      <dgm:spPr/>
    </dgm:pt>
    <dgm:pt modelId="{DE8DC017-2180-4E0F-AFC2-4EF26A0E1D6E}" type="pres">
      <dgm:prSet presAssocID="{4508B4B2-3F19-49D8-95E1-811C7585170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23252D9-9211-47A0-ADFC-FF15A9FDE149}" type="pres">
      <dgm:prSet presAssocID="{33032B49-16B2-4243-9339-330E028756F3}" presName="circ2" presStyleLbl="vennNode1" presStyleIdx="1" presStyleCnt="3" custLinFactNeighborX="-632"/>
      <dgm:spPr/>
    </dgm:pt>
    <dgm:pt modelId="{8312B70C-8F87-4A67-8715-361E75806E99}" type="pres">
      <dgm:prSet presAssocID="{33032B49-16B2-4243-9339-330E028756F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2F3C8F3-B25B-41DB-8A86-1635D7503986}" type="pres">
      <dgm:prSet presAssocID="{91BE413B-F17F-4B2F-B565-C0B8D784BC4D}" presName="circ3" presStyleLbl="vennNode1" presStyleIdx="2" presStyleCnt="3"/>
      <dgm:spPr/>
    </dgm:pt>
    <dgm:pt modelId="{B2CC272F-F4C0-49D7-B278-0BCC3D1AAF19}" type="pres">
      <dgm:prSet presAssocID="{91BE413B-F17F-4B2F-B565-C0B8D784BC4D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4FD3110F-249A-4763-BADD-500869515F8B}" type="presOf" srcId="{91BE413B-F17F-4B2F-B565-C0B8D784BC4D}" destId="{12F3C8F3-B25B-41DB-8A86-1635D7503986}" srcOrd="0" destOrd="0" presId="urn:microsoft.com/office/officeart/2005/8/layout/venn1"/>
    <dgm:cxn modelId="{2430B624-EF0A-43D1-8E3A-3667C8B66FFE}" srcId="{DA0CB51A-1D87-4ADF-A324-43DCCB515604}" destId="{91BE413B-F17F-4B2F-B565-C0B8D784BC4D}" srcOrd="2" destOrd="0" parTransId="{9E7ED5DD-0E66-4540-B311-7C4B7C32395B}" sibTransId="{0E50FF4B-D434-43DC-A35C-DF7B537B9D9C}"/>
    <dgm:cxn modelId="{937D0034-2FD9-428C-9BE8-5E6F213A0E13}" type="presOf" srcId="{4508B4B2-3F19-49D8-95E1-811C75851700}" destId="{DE8DC017-2180-4E0F-AFC2-4EF26A0E1D6E}" srcOrd="1" destOrd="0" presId="urn:microsoft.com/office/officeart/2005/8/layout/venn1"/>
    <dgm:cxn modelId="{FCC9BF36-67A0-4820-B5D4-BDDC8C6509FF}" type="presOf" srcId="{33032B49-16B2-4243-9339-330E028756F3}" destId="{8312B70C-8F87-4A67-8715-361E75806E99}" srcOrd="1" destOrd="0" presId="urn:microsoft.com/office/officeart/2005/8/layout/venn1"/>
    <dgm:cxn modelId="{1816DE45-3013-4C16-9776-610EF5CE05E6}" type="presOf" srcId="{4508B4B2-3F19-49D8-95E1-811C75851700}" destId="{6F57D9B2-BFC7-4B00-B871-2278178EEEB8}" srcOrd="0" destOrd="0" presId="urn:microsoft.com/office/officeart/2005/8/layout/venn1"/>
    <dgm:cxn modelId="{E3000A4F-0721-414F-A8E8-46F749348193}" type="presOf" srcId="{33032B49-16B2-4243-9339-330E028756F3}" destId="{123252D9-9211-47A0-ADFC-FF15A9FDE149}" srcOrd="0" destOrd="0" presId="urn:microsoft.com/office/officeart/2005/8/layout/venn1"/>
    <dgm:cxn modelId="{3252AAE4-4F83-4800-BC34-EDF42FA83CF8}" type="presOf" srcId="{DA0CB51A-1D87-4ADF-A324-43DCCB515604}" destId="{9DC9998B-73AC-451C-8FE2-37C1E065669D}" srcOrd="0" destOrd="0" presId="urn:microsoft.com/office/officeart/2005/8/layout/venn1"/>
    <dgm:cxn modelId="{9D3E93EF-344F-4F27-8841-045DFBBAD619}" srcId="{DA0CB51A-1D87-4ADF-A324-43DCCB515604}" destId="{33032B49-16B2-4243-9339-330E028756F3}" srcOrd="1" destOrd="0" parTransId="{45A22181-6D18-4B6C-9985-46D964585AAB}" sibTransId="{7CCDBA07-F182-4172-83FF-3D879D22C572}"/>
    <dgm:cxn modelId="{7C5E91F1-D98F-4418-A3A5-529B22D5D971}" type="presOf" srcId="{91BE413B-F17F-4B2F-B565-C0B8D784BC4D}" destId="{B2CC272F-F4C0-49D7-B278-0BCC3D1AAF19}" srcOrd="1" destOrd="0" presId="urn:microsoft.com/office/officeart/2005/8/layout/venn1"/>
    <dgm:cxn modelId="{3AC291F6-0B56-468E-BC45-FB342AD788CB}" srcId="{DA0CB51A-1D87-4ADF-A324-43DCCB515604}" destId="{4508B4B2-3F19-49D8-95E1-811C75851700}" srcOrd="0" destOrd="0" parTransId="{412635B4-848A-4E5F-9449-B700E3867608}" sibTransId="{900A543D-00EB-4EA7-9632-99090C86C686}"/>
    <dgm:cxn modelId="{61DC0FD8-1F41-4FD4-839F-4229448E674F}" type="presParOf" srcId="{9DC9998B-73AC-451C-8FE2-37C1E065669D}" destId="{6F57D9B2-BFC7-4B00-B871-2278178EEEB8}" srcOrd="0" destOrd="0" presId="urn:microsoft.com/office/officeart/2005/8/layout/venn1"/>
    <dgm:cxn modelId="{E9EFB894-298C-44BC-AA73-8CE2AC626B67}" type="presParOf" srcId="{9DC9998B-73AC-451C-8FE2-37C1E065669D}" destId="{DE8DC017-2180-4E0F-AFC2-4EF26A0E1D6E}" srcOrd="1" destOrd="0" presId="urn:microsoft.com/office/officeart/2005/8/layout/venn1"/>
    <dgm:cxn modelId="{12D1D1D7-1DF9-48CF-9BC1-4E0030D560A4}" type="presParOf" srcId="{9DC9998B-73AC-451C-8FE2-37C1E065669D}" destId="{123252D9-9211-47A0-ADFC-FF15A9FDE149}" srcOrd="2" destOrd="0" presId="urn:microsoft.com/office/officeart/2005/8/layout/venn1"/>
    <dgm:cxn modelId="{E7878C6D-4CA6-476E-AAEF-3DF61E232498}" type="presParOf" srcId="{9DC9998B-73AC-451C-8FE2-37C1E065669D}" destId="{8312B70C-8F87-4A67-8715-361E75806E99}" srcOrd="3" destOrd="0" presId="urn:microsoft.com/office/officeart/2005/8/layout/venn1"/>
    <dgm:cxn modelId="{E2A33B12-F31E-49AC-97B0-9EF896BDECA2}" type="presParOf" srcId="{9DC9998B-73AC-451C-8FE2-37C1E065669D}" destId="{12F3C8F3-B25B-41DB-8A86-1635D7503986}" srcOrd="4" destOrd="0" presId="urn:microsoft.com/office/officeart/2005/8/layout/venn1"/>
    <dgm:cxn modelId="{837CE766-E743-4370-93BD-EE6F8A602D99}" type="presParOf" srcId="{9DC9998B-73AC-451C-8FE2-37C1E065669D}" destId="{B2CC272F-F4C0-49D7-B278-0BCC3D1AAF19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57D9B2-BFC7-4B00-B871-2278178EEEB8}">
      <dsp:nvSpPr>
        <dsp:cNvPr id="0" name=""/>
        <dsp:cNvSpPr/>
      </dsp:nvSpPr>
      <dsp:spPr>
        <a:xfrm>
          <a:off x="767358" y="35421"/>
          <a:ext cx="1700212" cy="17002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kern="1200" dirty="0"/>
            <a:t>Población </a:t>
          </a:r>
        </a:p>
      </dsp:txBody>
      <dsp:txXfrm>
        <a:off x="994053" y="332958"/>
        <a:ext cx="1246822" cy="765095"/>
      </dsp:txXfrm>
    </dsp:sp>
    <dsp:sp modelId="{123252D9-9211-47A0-ADFC-FF15A9FDE149}">
      <dsp:nvSpPr>
        <dsp:cNvPr id="0" name=""/>
        <dsp:cNvSpPr/>
      </dsp:nvSpPr>
      <dsp:spPr>
        <a:xfrm>
          <a:off x="1370106" y="1098054"/>
          <a:ext cx="1700212" cy="17002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kern="1200" dirty="0"/>
            <a:t>Equipo interdisciplinario</a:t>
          </a:r>
        </a:p>
      </dsp:txBody>
      <dsp:txXfrm>
        <a:off x="1890087" y="1537275"/>
        <a:ext cx="1020127" cy="935117"/>
      </dsp:txXfrm>
    </dsp:sp>
    <dsp:sp modelId="{12F3C8F3-B25B-41DB-8A86-1635D7503986}">
      <dsp:nvSpPr>
        <dsp:cNvPr id="0" name=""/>
        <dsp:cNvSpPr/>
      </dsp:nvSpPr>
      <dsp:spPr>
        <a:xfrm>
          <a:off x="153864" y="1098054"/>
          <a:ext cx="1700212" cy="17002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100" kern="1200" dirty="0"/>
            <a:t>Proyecto</a:t>
          </a:r>
        </a:p>
      </dsp:txBody>
      <dsp:txXfrm>
        <a:off x="313968" y="1537275"/>
        <a:ext cx="1020127" cy="9351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513" y="0"/>
            <a:ext cx="2982742" cy="4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27113" y="723900"/>
            <a:ext cx="4827587" cy="36226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5" y="4589885"/>
            <a:ext cx="5504204" cy="4347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176469"/>
            <a:ext cx="2982742" cy="4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513" y="9176469"/>
            <a:ext cx="2982742" cy="48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131D5E5-52C7-4302-A28E-A1A483A5487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37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2BE08-25BE-4361-B8EB-21E03EFE0F50}" type="slidenum">
              <a:rPr lang="en-US"/>
              <a:pPr/>
              <a:t>1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654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it-IT"/>
          </a:p>
        </p:txBody>
      </p:sp>
      <p:sp>
        <p:nvSpPr>
          <p:cNvPr id="13316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8DA40D8-1392-425C-AC4B-0F9E4BC68B80}" type="slidenum">
              <a:rPr lang="es-MX" altLang="es-AR" sz="1200" smtClean="0"/>
              <a:pPr/>
              <a:t>3</a:t>
            </a:fld>
            <a:endParaRPr lang="es-MX" altLang="es-AR" sz="1200"/>
          </a:p>
        </p:txBody>
      </p:sp>
    </p:spTree>
    <p:extLst>
      <p:ext uri="{BB962C8B-B14F-4D97-AF65-F5344CB8AC3E}">
        <p14:creationId xmlns:p14="http://schemas.microsoft.com/office/powerpoint/2010/main" val="71344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pPr lvl="0"/>
            <a:r>
              <a:rPr lang="es-ES" noProof="0"/>
              <a:t>Haga clic para modificar el estilo de título del patrón</a:t>
            </a:r>
            <a:endParaRPr lang="en-US" noProof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s-ES" noProof="0"/>
              <a:t>Haga clic para modificar el estilo de subtítulo del patrón</a:t>
            </a:r>
            <a:endParaRPr lang="en-US" noProof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E2F9D6-86E8-4DCA-A9FB-72E7C69BBC2E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6392" name="Rectangle 8" descr="Gold bar"/>
          <p:cNvSpPr>
            <a:spLocks noChangeArrowheads="1"/>
          </p:cNvSpPr>
          <p:nvPr/>
        </p:nvSpPr>
        <p:spPr bwMode="auto">
          <a:xfrm>
            <a:off x="228600" y="2889250"/>
            <a:ext cx="2870200" cy="2016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Rectangle 9" descr="Orange bar"/>
          <p:cNvSpPr>
            <a:spLocks noChangeArrowheads="1"/>
          </p:cNvSpPr>
          <p:nvPr/>
        </p:nvSpPr>
        <p:spPr bwMode="auto">
          <a:xfrm>
            <a:off x="3098800" y="2889250"/>
            <a:ext cx="2870200" cy="2016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Rectangle 10" descr="Slate bar"/>
          <p:cNvSpPr>
            <a:spLocks noChangeArrowheads="1"/>
          </p:cNvSpPr>
          <p:nvPr/>
        </p:nvSpPr>
        <p:spPr bwMode="auto">
          <a:xfrm>
            <a:off x="5969000" y="2889250"/>
            <a:ext cx="2870200" cy="20161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17DF2-C411-4EF1-9B07-30E5CAAAF34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34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123DC-144B-4716-BBD2-6B2AC30714D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77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ítulo, tex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9F6A461-E18F-4E94-8934-85B16B7CE17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357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r>
              <a:rPr lang="es-ES"/>
              <a:t>Haga clic en el icono para agregar una imagen en línea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31ED88A-3027-4FB0-9789-7A212961D0E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3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53770-B093-41E4-9067-D0CCA085ACB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16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A84B6-0B3F-40D1-92AA-19B8BEC7BA4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3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20BB8-967E-4300-899D-2763DCE5043B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46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F178C-E0E7-486A-B9EC-20CB4B05272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61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B80A59-594B-4B16-8A59-CD9EAD97823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2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E358D-5D1A-4B89-94C3-32AFA17CF49A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4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CE8DB-3FE2-4E40-8633-43D74511FAA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02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0CFA0-4855-4B64-845D-938330EB2EA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9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título del patrón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F26A452-B431-41D1-847A-70A15FB65F54}" type="slidenum">
              <a:rPr lang="en-US"/>
              <a:pPr/>
              <a:t>‹Nº›</a:t>
            </a:fld>
            <a:endParaRPr lang="en-US"/>
          </a:p>
        </p:txBody>
      </p:sp>
      <p:sp>
        <p:nvSpPr>
          <p:cNvPr id="15367" name="Rectangle 7" descr="Gold bar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Rectangle 9" descr="Orange bar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15370" name="Rectangle 10" descr="Slate bar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060907B-3474-49AF-BCA7-44B2C42FA7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904507"/>
            <a:ext cx="1466850" cy="80962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5F4F8E1-B658-4583-8C82-D2998A058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86" y="213351"/>
            <a:ext cx="5635327" cy="267192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F2DF0875-8386-4AAF-9B26-724317CC725F}"/>
              </a:ext>
            </a:extLst>
          </p:cNvPr>
          <p:cNvSpPr/>
          <p:nvPr/>
        </p:nvSpPr>
        <p:spPr>
          <a:xfrm>
            <a:off x="467544" y="3334340"/>
            <a:ext cx="82089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AR" sz="2400" b="1" dirty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Webinar: </a:t>
            </a:r>
          </a:p>
          <a:p>
            <a:pPr marL="0" indent="0" algn="ctr">
              <a:buNone/>
            </a:pPr>
            <a:endParaRPr lang="es-AR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s-A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INTERVENCIONES COMUNITARIAS  Y CONSUMO DE SUSTANCIAS</a:t>
            </a:r>
          </a:p>
          <a:p>
            <a:pPr marL="0" indent="0" algn="ctr">
              <a:buNone/>
            </a:pPr>
            <a:r>
              <a:rPr lang="es-A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Desafíos  en los tiempos de aislamiento social</a:t>
            </a:r>
          </a:p>
          <a:p>
            <a:pPr marL="0" indent="0" algn="ctr">
              <a:buNone/>
            </a:pPr>
            <a:r>
              <a:rPr lang="es-A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Dr. Antonio Ismael Lapalma </a:t>
            </a:r>
          </a:p>
          <a:p>
            <a:pPr marL="0" indent="0" algn="ctr">
              <a:buNone/>
            </a:pPr>
            <a:endParaRPr lang="es-AR" sz="2400" b="1" dirty="0">
              <a:solidFill>
                <a:schemeClr val="tx2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>
            <a:extLst>
              <a:ext uri="{FF2B5EF4-FFF2-40B4-BE49-F238E27FC236}">
                <a16:creationId xmlns:a16="http://schemas.microsoft.com/office/drawing/2014/main" id="{111B17EB-F825-49AD-A786-B897D04D3C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576" y="331271"/>
            <a:ext cx="8229600" cy="1139825"/>
          </a:xfrm>
        </p:spPr>
        <p:txBody>
          <a:bodyPr/>
          <a:lstStyle/>
          <a:p>
            <a:pPr eaLnBrk="1" hangingPunct="1"/>
            <a:r>
              <a:rPr lang="es-AR" alt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DIAGNOSTICO PARTICIPATIVO</a:t>
            </a:r>
          </a:p>
        </p:txBody>
      </p:sp>
      <p:sp>
        <p:nvSpPr>
          <p:cNvPr id="19459" name="Marcador de contenido 3">
            <a:extLst>
              <a:ext uri="{FF2B5EF4-FFF2-40B4-BE49-F238E27FC236}">
                <a16:creationId xmlns:a16="http://schemas.microsoft.com/office/drawing/2014/main" id="{199505AB-8DDB-42CE-811A-9D4BF6BBC0A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43100" y="2136775"/>
            <a:ext cx="3197225" cy="3767138"/>
          </a:xfrm>
        </p:spPr>
        <p:txBody>
          <a:bodyPr/>
          <a:lstStyle/>
          <a:p>
            <a:pPr marL="0" indent="0" eaLnBrk="1" hangingPunct="1">
              <a:buFont typeface="Wingdings 3" panose="05040102010807070707" pitchFamily="18" charset="2"/>
              <a:buNone/>
            </a:pPr>
            <a:endParaRPr lang="es-AR" altLang="es-AR" sz="2400" dirty="0">
              <a:latin typeface="Comic Sans MS" panose="030F0702030302020204" pitchFamily="66" charset="0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s-AR" alt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TECNICA DE 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es-AR" altLang="es-A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s-AR" alt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GRAFICACIÓN </a:t>
            </a:r>
          </a:p>
          <a:p>
            <a:pPr marL="0" indent="0" eaLnBrk="1" hangingPunct="1">
              <a:buFont typeface="Wingdings 3" panose="05040102010807070707" pitchFamily="18" charset="2"/>
              <a:buNone/>
            </a:pPr>
            <a:endParaRPr lang="es-AR" altLang="es-AR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eaLnBrk="1" hangingPunct="1">
              <a:buFont typeface="Wingdings 3" panose="05040102010807070707" pitchFamily="18" charset="2"/>
              <a:buNone/>
            </a:pPr>
            <a:r>
              <a:rPr lang="es-AR" altLang="es-AR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COLECTIVA</a:t>
            </a:r>
          </a:p>
        </p:txBody>
      </p:sp>
      <p:pic>
        <p:nvPicPr>
          <p:cNvPr id="19460" name="Marcador de contenido 2">
            <a:extLst>
              <a:ext uri="{FF2B5EF4-FFF2-40B4-BE49-F238E27FC236}">
                <a16:creationId xmlns:a16="http://schemas.microsoft.com/office/drawing/2014/main" id="{F0A6D5E9-2A79-4A2B-9B7F-56F7D867CDB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463" y="2312988"/>
            <a:ext cx="3817937" cy="298767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>
            <a:extLst>
              <a:ext uri="{FF2B5EF4-FFF2-40B4-BE49-F238E27FC236}">
                <a16:creationId xmlns:a16="http://schemas.microsoft.com/office/drawing/2014/main" id="{E7A553BF-4F5E-43B1-940D-7068E3204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88" y="188640"/>
            <a:ext cx="6589712" cy="115212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AR" altLang="es-A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PREGUNTAS ORDENADORAS PARA LA ACCION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4B4F3260-B568-49ED-873D-ED23D69933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748964"/>
              </p:ext>
            </p:extLst>
          </p:nvPr>
        </p:nvGraphicFramePr>
        <p:xfrm>
          <a:off x="1187624" y="1981200"/>
          <a:ext cx="7345189" cy="425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55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9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4022">
                <a:tc>
                  <a:txBody>
                    <a:bodyPr/>
                    <a:lstStyle/>
                    <a:p>
                      <a:endParaRPr lang="es-AR" sz="1800" dirty="0">
                        <a:solidFill>
                          <a:srgbClr val="FF0000"/>
                        </a:solidFill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s-AR" sz="180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¿QUE PASA?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AR" sz="1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s-AR" sz="180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PROBLEMAS, SITUACIONES, NECESIDADES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022">
                <a:tc>
                  <a:txBody>
                    <a:bodyPr/>
                    <a:lstStyle/>
                    <a:p>
                      <a:endParaRPr lang="es-AR" sz="1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s-AR" sz="1800" b="1" kern="120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POR QUE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s-AR" sz="1800" b="1" kern="1200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ea typeface="+mn-ea"/>
                          <a:cs typeface="Calibri Light" panose="020F0302020204030204" pitchFamily="34" charset="0"/>
                        </a:rPr>
                        <a:t>CAUSAS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4022">
                <a:tc>
                  <a:txBody>
                    <a:bodyPr/>
                    <a:lstStyle/>
                    <a:p>
                      <a:endParaRPr lang="es-AR" sz="1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s-A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COMO NOS AFECTAS 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s-A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CONSECUENCIAS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4022">
                <a:tc>
                  <a:txBody>
                    <a:bodyPr/>
                    <a:lstStyle/>
                    <a:p>
                      <a:endParaRPr lang="es-AR" sz="1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s-A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COMO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AR" sz="1800" dirty="0">
                        <a:latin typeface="Calibri Light" panose="020F0302020204030204" pitchFamily="34" charset="0"/>
                        <a:cs typeface="Calibri Light" panose="020F0302020204030204" pitchFamily="34" charset="0"/>
                      </a:endParaRPr>
                    </a:p>
                    <a:p>
                      <a:r>
                        <a:rPr lang="es-AR" sz="1800" b="1" dirty="0">
                          <a:solidFill>
                            <a:srgbClr val="FF0000"/>
                          </a:solidFill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SOLUCION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E7BFF5C-5426-4DA1-B852-F61B85FB14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188640"/>
            <a:ext cx="6589712" cy="1080120"/>
          </a:xfrm>
        </p:spPr>
        <p:txBody>
          <a:bodyPr/>
          <a:lstStyle/>
          <a:p>
            <a:pPr algn="ctr" eaLnBrk="1" hangingPunct="1"/>
            <a:r>
              <a:rPr lang="es-ES_tradnl" alt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DIAGNÓSTICO</a:t>
            </a:r>
            <a:endParaRPr lang="es-ES" altLang="es-A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6ADC3B3-4E26-45A1-A819-E0BA32421A7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s-ES_tradnl" altLang="es-A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Tipo y naturaleza de los problemas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s-ES_tradnl" altLang="es-A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Magnitud de problemas y necesidades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s-ES_tradnl" altLang="es-A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Causas de las situaciones problemas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s-ES_tradnl" altLang="es-A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Consecuencias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s-ES_tradnl" altLang="es-A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Priorización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s-ES_tradnl" altLang="es-A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Conocimiento de los recursos disponibles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s-ES_tradnl" altLang="es-A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Comprensión del contexto donde se realizará el Programa o Proyecto</a:t>
            </a:r>
            <a:endParaRPr lang="es-ES" altLang="es-AR" sz="28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>
            <a:extLst>
              <a:ext uri="{FF2B5EF4-FFF2-40B4-BE49-F238E27FC236}">
                <a16:creationId xmlns:a16="http://schemas.microsoft.com/office/drawing/2014/main" id="{26D1B434-A220-4425-B274-4B38835E0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188640"/>
            <a:ext cx="6589712" cy="1152128"/>
          </a:xfrm>
        </p:spPr>
        <p:txBody>
          <a:bodyPr/>
          <a:lstStyle/>
          <a:p>
            <a:pPr algn="ctr" eaLnBrk="1" hangingPunct="1"/>
            <a:r>
              <a:rPr lang="es-ES_tradnl" alt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DIAGNÓSTICO</a:t>
            </a:r>
            <a:endParaRPr lang="es-ES" altLang="es-AR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9699" name="Rectangle 1027">
            <a:extLst>
              <a:ext uri="{FF2B5EF4-FFF2-40B4-BE49-F238E27FC236}">
                <a16:creationId xmlns:a16="http://schemas.microsoft.com/office/drawing/2014/main" id="{9CE1AEAB-9230-4540-9072-03EB77D112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/>
          <a:lstStyle/>
          <a:p>
            <a:pPr eaLnBrk="1" hangingPunct="1"/>
            <a:r>
              <a:rPr lang="es-ES_tradnl" altLang="es-A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Servir de base para acciones concretas (Plan, Programa o Proyecto)</a:t>
            </a:r>
          </a:p>
          <a:p>
            <a:pPr eaLnBrk="1" hangingPunct="1"/>
            <a:endParaRPr lang="es-ES_tradnl" altLang="es-A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/>
            <a:r>
              <a:rPr lang="es-ES_tradnl" altLang="es-A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Fundamentar las estrategias que han de expresar en una práctica concreta</a:t>
            </a:r>
            <a:endParaRPr lang="es-ES" altLang="es-AR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>
            <a:extLst>
              <a:ext uri="{FF2B5EF4-FFF2-40B4-BE49-F238E27FC236}">
                <a16:creationId xmlns:a16="http://schemas.microsoft.com/office/drawing/2014/main" id="{ADB3A891-97E1-4E26-A1CB-A8EC69878E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188640"/>
            <a:ext cx="6589712" cy="1224136"/>
          </a:xfrm>
        </p:spPr>
        <p:txBody>
          <a:bodyPr/>
          <a:lstStyle/>
          <a:p>
            <a:pPr algn="ctr" eaLnBrk="1" hangingPunct="1"/>
            <a:r>
              <a:rPr lang="es-AR" alt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TECNICA DE GRAFICACIÓN COLECTIVA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3ACDC6-A888-4A87-B9D0-89393DEC7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3100" y="2133600"/>
            <a:ext cx="6591300" cy="377825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s-A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s-A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Grupo de discusión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s-A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Dibujo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s-A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Presentación </a:t>
            </a:r>
          </a:p>
          <a:p>
            <a:pPr lvl="1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s-A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Modalidades</a:t>
            </a:r>
          </a:p>
          <a:p>
            <a:pPr marL="400050" lvl="2" indent="0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s-AR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GEOREFERENCIACIÓN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9E653-7B50-46CE-A0AD-A290A7E8B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DISCUSION GRUPAL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DDF482-60B9-4081-AD2B-D542BA5BAB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E650FC6-E9D2-4743-958E-BA60C2E34F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09032" y="1916832"/>
            <a:ext cx="5125936" cy="351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240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>
            <a:extLst>
              <a:ext uri="{FF2B5EF4-FFF2-40B4-BE49-F238E27FC236}">
                <a16:creationId xmlns:a16="http://schemas.microsoft.com/office/drawing/2014/main" id="{0A9FBF04-BFAE-44DA-99EC-46E4BEB595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2520" y="332656"/>
            <a:ext cx="6589712" cy="1065088"/>
          </a:xfrm>
        </p:spPr>
        <p:txBody>
          <a:bodyPr/>
          <a:lstStyle/>
          <a:p>
            <a:pPr algn="ctr" eaLnBrk="1" hangingPunct="1"/>
            <a:r>
              <a:rPr lang="es-AR" alt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DIBUJO</a:t>
            </a:r>
          </a:p>
        </p:txBody>
      </p:sp>
      <p:pic>
        <p:nvPicPr>
          <p:cNvPr id="32771" name="Marcador de contenido 4">
            <a:extLst>
              <a:ext uri="{FF2B5EF4-FFF2-40B4-BE49-F238E27FC236}">
                <a16:creationId xmlns:a16="http://schemas.microsoft.com/office/drawing/2014/main" id="{35263730-F71A-43BA-8A6C-E070F84C80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2276475"/>
            <a:ext cx="6049962" cy="395763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>
            <a:extLst>
              <a:ext uri="{FF2B5EF4-FFF2-40B4-BE49-F238E27FC236}">
                <a16:creationId xmlns:a16="http://schemas.microsoft.com/office/drawing/2014/main" id="{85775E0B-FFED-4E1F-9AF9-A8DB7CA0B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1281112"/>
          </a:xfrm>
        </p:spPr>
        <p:txBody>
          <a:bodyPr/>
          <a:lstStyle/>
          <a:p>
            <a:pPr eaLnBrk="1" hangingPunct="1"/>
            <a:endParaRPr lang="es-AR" altLang="es-AR"/>
          </a:p>
        </p:txBody>
      </p:sp>
      <p:pic>
        <p:nvPicPr>
          <p:cNvPr id="33795" name="Marcador de contenido 4">
            <a:extLst>
              <a:ext uri="{FF2B5EF4-FFF2-40B4-BE49-F238E27FC236}">
                <a16:creationId xmlns:a16="http://schemas.microsoft.com/office/drawing/2014/main" id="{CB2936FF-2422-4B3E-8215-382726360E2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9388" y="2133600"/>
            <a:ext cx="5038725" cy="3778250"/>
          </a:xfrm>
        </p:spPr>
      </p:pic>
      <p:pic>
        <p:nvPicPr>
          <p:cNvPr id="33796" name="Imagen 6">
            <a:extLst>
              <a:ext uri="{FF2B5EF4-FFF2-40B4-BE49-F238E27FC236}">
                <a16:creationId xmlns:a16="http://schemas.microsoft.com/office/drawing/2014/main" id="{2B9DBB71-3AE2-49C4-90C7-1D76F8FF2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2697163"/>
            <a:ext cx="194945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ítulo 1">
            <a:extLst>
              <a:ext uri="{FF2B5EF4-FFF2-40B4-BE49-F238E27FC236}">
                <a16:creationId xmlns:a16="http://schemas.microsoft.com/office/drawing/2014/main" id="{27BEF497-0054-410F-9AE3-F841B1DDE3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788888"/>
          </a:xfrm>
        </p:spPr>
        <p:txBody>
          <a:bodyPr/>
          <a:lstStyle/>
          <a:p>
            <a:pPr algn="ctr" eaLnBrk="1" hangingPunct="1"/>
            <a:r>
              <a:rPr lang="es-AR" alt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PRESENTACION</a:t>
            </a:r>
          </a:p>
        </p:txBody>
      </p:sp>
      <p:pic>
        <p:nvPicPr>
          <p:cNvPr id="34819" name="Marcador de contenido 4">
            <a:extLst>
              <a:ext uri="{FF2B5EF4-FFF2-40B4-BE49-F238E27FC236}">
                <a16:creationId xmlns:a16="http://schemas.microsoft.com/office/drawing/2014/main" id="{BEB3F006-1DC0-45DA-9EA3-65F49FE31E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050" y="2133600"/>
            <a:ext cx="6589713" cy="47244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603295-D48F-481E-A9EE-1C2FDAC85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35843" name="Marcador de contenido 4">
            <a:extLst>
              <a:ext uri="{FF2B5EF4-FFF2-40B4-BE49-F238E27FC236}">
                <a16:creationId xmlns:a16="http://schemas.microsoft.com/office/drawing/2014/main" id="{9700E1D9-685E-43E5-8EBC-0A4A2E878DF5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5776" y="1439486"/>
            <a:ext cx="4392612" cy="47244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>
            <a:extLst>
              <a:ext uri="{FF2B5EF4-FFF2-40B4-BE49-F238E27FC236}">
                <a16:creationId xmlns:a16="http://schemas.microsoft.com/office/drawing/2014/main" id="{92C63D2D-7201-4DEF-9897-FDD876525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3100" y="446088"/>
            <a:ext cx="2628900" cy="976312"/>
          </a:xfrm>
        </p:spPr>
        <p:txBody>
          <a:bodyPr/>
          <a:lstStyle/>
          <a:p>
            <a:pPr eaLnBrk="1" hangingPunct="1"/>
            <a:r>
              <a:rPr lang="es-AR" altLang="es-AR" sz="2100">
                <a:latin typeface="Comic Sans MS" panose="030F0702030302020204" pitchFamily="66" charset="0"/>
              </a:rPr>
              <a:t>LAS DIFICULTADES</a:t>
            </a:r>
          </a:p>
        </p:txBody>
      </p:sp>
      <p:sp>
        <p:nvSpPr>
          <p:cNvPr id="20483" name="Marcador de texto 3">
            <a:extLst>
              <a:ext uri="{FF2B5EF4-FFF2-40B4-BE49-F238E27FC236}">
                <a16:creationId xmlns:a16="http://schemas.microsoft.com/office/drawing/2014/main" id="{459CD42F-3AF8-4873-AE62-842E9F772BF5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646238" y="2135188"/>
            <a:ext cx="2628900" cy="3197225"/>
          </a:xfrm>
        </p:spPr>
        <p:txBody>
          <a:bodyPr/>
          <a:lstStyle/>
          <a:p>
            <a:pPr eaLnBrk="1" hangingPunct="1"/>
            <a:endParaRPr lang="es-AR" altLang="es-AR"/>
          </a:p>
          <a:p>
            <a:pPr eaLnBrk="1" hangingPunct="1"/>
            <a:r>
              <a:rPr lang="es-AR" altLang="es-AR" sz="1200" b="1">
                <a:solidFill>
                  <a:schemeClr val="tx1"/>
                </a:solidFill>
                <a:latin typeface="Comic Sans MS" panose="030F0702030302020204" pitchFamily="66" charset="0"/>
              </a:rPr>
              <a:t>CARÁCTER PLURISEMICO DEL CONCEPTO DE COMUNIDAD.</a:t>
            </a:r>
          </a:p>
          <a:p>
            <a:pPr eaLnBrk="1" hangingPunct="1"/>
            <a:endParaRPr lang="es-AR" altLang="es-AR" sz="1200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s-AR" altLang="es-AR" sz="1200" b="1">
                <a:solidFill>
                  <a:schemeClr val="tx1"/>
                </a:solidFill>
                <a:latin typeface="Comic Sans MS" panose="030F0702030302020204" pitchFamily="66" charset="0"/>
              </a:rPr>
              <a:t>LA COMPLEJIDAD DEL SOPORTE INSTITUCIONAL PARA LLEVAR ADELANTE EL MODELO DE LA IAP.</a:t>
            </a:r>
          </a:p>
          <a:p>
            <a:pPr eaLnBrk="1" hangingPunct="1"/>
            <a:endParaRPr lang="es-AR" altLang="es-AR" sz="1200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/>
            <a:r>
              <a:rPr lang="es-AR" altLang="es-AR" sz="1200" b="1">
                <a:solidFill>
                  <a:schemeClr val="tx1"/>
                </a:solidFill>
                <a:latin typeface="Comic Sans MS" panose="030F0702030302020204" pitchFamily="66" charset="0"/>
              </a:rPr>
              <a:t>LAS CARACTERISTICAS DE LA GLOBALIZACION Y LA IMPORTANCIA DE LAS COMUNICACIONES</a:t>
            </a:r>
          </a:p>
          <a:p>
            <a:pPr eaLnBrk="1" hangingPunct="1"/>
            <a:endParaRPr lang="es-AR" altLang="es-AR" sz="120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484" name="Marcador de contenido 5">
            <a:extLst>
              <a:ext uri="{FF2B5EF4-FFF2-40B4-BE49-F238E27FC236}">
                <a16:creationId xmlns:a16="http://schemas.microsoft.com/office/drawing/2014/main" id="{2367319F-4F8E-44F6-AF96-0FC9F10F6F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0413" y="1620838"/>
            <a:ext cx="4422775" cy="3403600"/>
          </a:xfrm>
        </p:spPr>
      </p:pic>
    </p:spTree>
    <p:extLst>
      <p:ext uri="{BB962C8B-B14F-4D97-AF65-F5344CB8AC3E}">
        <p14:creationId xmlns:p14="http://schemas.microsoft.com/office/powerpoint/2010/main" val="2616751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s-AR" dirty="0"/>
              <a:t>La Novia Blanca. </a:t>
            </a:r>
            <a:br>
              <a:rPr lang="es-AR" dirty="0"/>
            </a:br>
            <a:r>
              <a:rPr lang="es-AR" sz="1050" dirty="0"/>
              <a:t>Juan Carlos Jiménez Rufino</a:t>
            </a:r>
            <a:br>
              <a:rPr lang="es-AR" sz="1050" dirty="0"/>
            </a:br>
            <a:r>
              <a:rPr lang="es-AR" sz="825" dirty="0"/>
              <a:t>(La Mona Jiménez)</a:t>
            </a:r>
          </a:p>
        </p:txBody>
      </p:sp>
      <p:sp>
        <p:nvSpPr>
          <p:cNvPr id="7" name="Marcador de texto 6"/>
          <p:cNvSpPr>
            <a:spLocks noGrp="1"/>
          </p:cNvSpPr>
          <p:nvPr>
            <p:ph idx="1"/>
          </p:nvPr>
        </p:nvSpPr>
        <p:spPr>
          <a:xfrm>
            <a:off x="4355976" y="1556793"/>
            <a:ext cx="4330824" cy="35283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dirty="0">
                <a:latin typeface="Comic Sans MS" panose="030F0702030302020204" pitchFamily="66" charset="0"/>
              </a:rPr>
              <a:t>					, </a:t>
            </a:r>
            <a:endParaRPr lang="es-AR" dirty="0">
              <a:latin typeface="Comic Sans MS" panose="030F0702030302020204" pitchFamily="66" charset="0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s-AR" dirty="0">
              <a:latin typeface="Comic Sans MS" panose="030F0702030302020204" pitchFamily="66" charset="0"/>
            </a:endParaRPr>
          </a:p>
          <a:p>
            <a:r>
              <a:rPr lang="es-A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Porque es la novia blanca, </a:t>
            </a:r>
            <a:br>
              <a:rPr lang="es-AR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A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que se fracciona gramo a gramo en la balanza. </a:t>
            </a:r>
            <a:br>
              <a:rPr lang="es-AR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A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un traficante que no sabe de las almas, </a:t>
            </a:r>
            <a:br>
              <a:rPr lang="es-AR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A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que va camino hacia la muerte blanca. </a:t>
            </a:r>
            <a:br>
              <a:rPr lang="es-AR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s-AR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A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Porque es la novia blanca, </a:t>
            </a:r>
            <a:br>
              <a:rPr lang="es-AR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A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cuanto mas pura más te mata la esperanza, </a:t>
            </a:r>
            <a:br>
              <a:rPr lang="es-AR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A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te va brindando cosas que jamás te alcanzan, </a:t>
            </a:r>
            <a:br>
              <a:rPr lang="es-AR" sz="1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AR" sz="1600" dirty="0">
                <a:latin typeface="Calibri Light" panose="020F0302020204030204" pitchFamily="34" charset="0"/>
                <a:cs typeface="Calibri Light" panose="020F0302020204030204" pitchFamily="34" charset="0"/>
              </a:rPr>
              <a:t>para llevarte poco a poco hacia el altar</a:t>
            </a:r>
          </a:p>
          <a:p>
            <a:endParaRPr lang="es-AR" sz="1350" dirty="0"/>
          </a:p>
        </p:txBody>
      </p:sp>
      <p:pic>
        <p:nvPicPr>
          <p:cNvPr id="9" name="Marcador de posición de imagen 8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796143"/>
            <a:ext cx="4545377" cy="328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90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ítulo 1">
            <a:extLst>
              <a:ext uri="{FF2B5EF4-FFF2-40B4-BE49-F238E27FC236}">
                <a16:creationId xmlns:a16="http://schemas.microsoft.com/office/drawing/2014/main" id="{8212CC99-D703-4395-A3A2-5FBBE33026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322262"/>
          </a:xfrm>
        </p:spPr>
        <p:txBody>
          <a:bodyPr/>
          <a:lstStyle/>
          <a:p>
            <a:pPr eaLnBrk="1" hangingPunct="1"/>
            <a:endParaRPr lang="es-AR" altLang="es-AR"/>
          </a:p>
        </p:txBody>
      </p:sp>
      <p:pic>
        <p:nvPicPr>
          <p:cNvPr id="36867" name="Marcador de contenido 4">
            <a:extLst>
              <a:ext uri="{FF2B5EF4-FFF2-40B4-BE49-F238E27FC236}">
                <a16:creationId xmlns:a16="http://schemas.microsoft.com/office/drawing/2014/main" id="{13BEA003-D8B2-424A-9E24-BFAE340F019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27684" y="1628800"/>
            <a:ext cx="5688632" cy="406628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3B3FF-07AE-4C8F-87C1-5E83BC8B5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GEOREFERENCIACION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369A503-2999-4ECE-8BF6-64EBDAAD890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17" y="1600200"/>
            <a:ext cx="6040966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6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CA8FED-2640-44AB-A91C-7496F43B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18939"/>
          </a:xfrm>
        </p:spPr>
        <p:txBody>
          <a:bodyPr/>
          <a:lstStyle/>
          <a:p>
            <a:r>
              <a:rPr 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ASPECTOS COMPLEMENTARIOS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8B2C1F-B114-4AC3-A0E8-A47D4AB86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ENFOQUE PREVENTIVO</a:t>
            </a:r>
          </a:p>
          <a:p>
            <a:r>
              <a:rPr lang="es-A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INTERDISCIPLINA</a:t>
            </a:r>
          </a:p>
          <a:p>
            <a:r>
              <a:rPr lang="es-A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PARTICIPACION </a:t>
            </a:r>
          </a:p>
          <a:p>
            <a:pPr lvl="1"/>
            <a:r>
              <a:rPr lang="es-A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COMPROMISO</a:t>
            </a:r>
          </a:p>
          <a:p>
            <a:pPr lvl="1"/>
            <a:r>
              <a:rPr lang="es-A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INVOLUCRAMIENTO</a:t>
            </a:r>
          </a:p>
          <a:p>
            <a:r>
              <a:rPr lang="es-A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EMPOWERMENT</a:t>
            </a:r>
          </a:p>
          <a:p>
            <a:pPr lvl="1"/>
            <a:r>
              <a:rPr lang="es-A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INDIVIDUAL</a:t>
            </a:r>
          </a:p>
          <a:p>
            <a:pPr lvl="1"/>
            <a:r>
              <a:rPr lang="es-A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GRUPAL</a:t>
            </a:r>
          </a:p>
          <a:p>
            <a:pPr lvl="1"/>
            <a:r>
              <a:rPr lang="es-A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ORGANIZACIONAL</a:t>
            </a:r>
          </a:p>
          <a:p>
            <a:pPr lvl="1"/>
            <a:r>
              <a:rPr lang="es-A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COMUNITARIO</a:t>
            </a:r>
          </a:p>
          <a:p>
            <a:r>
              <a:rPr lang="es-A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INTERSECTORIALIDAD</a:t>
            </a:r>
          </a:p>
          <a:p>
            <a:r>
              <a:rPr lang="es-A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REDES</a:t>
            </a:r>
          </a:p>
        </p:txBody>
      </p:sp>
    </p:spTree>
    <p:extLst>
      <p:ext uri="{BB962C8B-B14F-4D97-AF65-F5344CB8AC3E}">
        <p14:creationId xmlns:p14="http://schemas.microsoft.com/office/powerpoint/2010/main" val="3234523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2417B1-50DE-45C6-A11C-44C2115B3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INTERSECTORIALIDAD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9A13AECC-466C-4BFB-AC10-96F869A94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271" y="1600200"/>
            <a:ext cx="6503457" cy="453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28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890657" cy="46862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544431C-1FD6-4E78-8B4D-A1F94AF75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06165"/>
          </a:xfrm>
        </p:spPr>
        <p:txBody>
          <a:bodyPr/>
          <a:lstStyle/>
          <a:p>
            <a:pPr algn="ctr"/>
            <a:r>
              <a:rPr 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El REY DESNUDO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4860BA-0624-4501-851F-7CE6626A1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34173"/>
          </a:xfrm>
        </p:spPr>
        <p:txBody>
          <a:bodyPr/>
          <a:lstStyle/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9300188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9A1B7-C825-4C6E-87DC-2169E1FE0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TRES ASPECTOS SIMULTANEOS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53CFBC-CF49-43F4-B156-5C3E95598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  <a:p>
            <a:pPr lvl="0"/>
            <a:r>
              <a:rPr lang="es-AR" dirty="0"/>
              <a:t>La Incertidumbre</a:t>
            </a:r>
          </a:p>
          <a:p>
            <a:pPr lvl="0"/>
            <a:endParaRPr lang="es-AR" dirty="0"/>
          </a:p>
          <a:p>
            <a:pPr lvl="0"/>
            <a:r>
              <a:rPr lang="es-AR" dirty="0"/>
              <a:t>Los Cambios temporales muy rápidos,  </a:t>
            </a:r>
          </a:p>
          <a:p>
            <a:pPr lvl="0"/>
            <a:endParaRPr lang="es-AR" dirty="0"/>
          </a:p>
          <a:p>
            <a:pPr lvl="0"/>
            <a:r>
              <a:rPr lang="es-AR" dirty="0"/>
              <a:t>Complejidad de situaciones que debemos atravesar 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87181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A844435-E2B8-490A-9228-EF61606E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1228998"/>
          </a:xfrm>
        </p:spPr>
        <p:txBody>
          <a:bodyPr/>
          <a:lstStyle/>
          <a:p>
            <a:pPr algn="ctr"/>
            <a:r>
              <a:rPr lang="es-AR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ANTES - AQUÍ Y AHORA  (Virtualidad)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8153879-78F5-433E-99EE-F0D8109D2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30725"/>
          </a:xfrm>
        </p:spPr>
        <p:txBody>
          <a:bodyPr/>
          <a:lstStyle/>
          <a:p>
            <a:r>
              <a:rPr lang="es-AR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Aspectos comunes compartido</a:t>
            </a:r>
          </a:p>
          <a:p>
            <a:pPr lvl="1"/>
            <a:r>
              <a:rPr lang="es-AR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Historia Cultura</a:t>
            </a:r>
          </a:p>
          <a:p>
            <a:pPr marL="342900" lvl="1" indent="-342900">
              <a:buClr>
                <a:schemeClr val="bg2"/>
              </a:buClr>
              <a:buFont typeface="Wingdings" pitchFamily="2" charset="2"/>
              <a:buChar char="p"/>
            </a:pPr>
            <a:r>
              <a:rPr lang="es-AR" sz="1800" b="1" dirty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Intereses, necesidades, expectativas</a:t>
            </a:r>
          </a:p>
          <a:p>
            <a:pPr marL="342900" lvl="1" indent="-342900">
              <a:buClr>
                <a:schemeClr val="bg2"/>
              </a:buClr>
              <a:buFont typeface="Wingdings" pitchFamily="2" charset="2"/>
              <a:buChar char="p"/>
            </a:pPr>
            <a:r>
              <a:rPr lang="es-AR" sz="1800" b="1" dirty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Espacio y tiempo compartido </a:t>
            </a:r>
          </a:p>
          <a:p>
            <a:pPr marL="342900" lvl="1" indent="-342900">
              <a:buClr>
                <a:schemeClr val="bg2"/>
              </a:buClr>
              <a:buFont typeface="Wingdings" pitchFamily="2" charset="2"/>
              <a:buChar char="p"/>
            </a:pPr>
            <a:r>
              <a:rPr lang="es-AR" sz="1800" b="1" dirty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Procesos de interacción cara a cara.</a:t>
            </a:r>
          </a:p>
          <a:p>
            <a:pPr marL="342900" lvl="1" indent="-342900">
              <a:buClr>
                <a:schemeClr val="bg2"/>
              </a:buClr>
              <a:buFont typeface="Wingdings" pitchFamily="2" charset="2"/>
              <a:buChar char="p"/>
            </a:pPr>
            <a:r>
              <a:rPr lang="es-AR" sz="1800" b="1" dirty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Influencia social </a:t>
            </a:r>
          </a:p>
          <a:p>
            <a:pPr marL="342900" lvl="1" indent="-342900">
              <a:buClr>
                <a:schemeClr val="bg2"/>
              </a:buClr>
              <a:buFont typeface="Wingdings" pitchFamily="2" charset="2"/>
              <a:buChar char="p"/>
            </a:pPr>
            <a:r>
              <a:rPr lang="es-AR" sz="1800" b="1" dirty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Identidad compartida</a:t>
            </a:r>
          </a:p>
          <a:p>
            <a:pPr marL="342900" lvl="1" indent="-342900">
              <a:buClr>
                <a:schemeClr val="bg2"/>
              </a:buClr>
              <a:buFont typeface="Wingdings" pitchFamily="2" charset="2"/>
              <a:buChar char="p"/>
            </a:pPr>
            <a:r>
              <a:rPr lang="es-AR" sz="1800" b="1" dirty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Sentimiento de pertenencia</a:t>
            </a:r>
          </a:p>
          <a:p>
            <a:pPr marL="342900" lvl="1" indent="-342900">
              <a:buClr>
                <a:schemeClr val="bg2"/>
              </a:buClr>
              <a:buFont typeface="Wingdings" pitchFamily="2" charset="2"/>
              <a:buChar char="p"/>
            </a:pPr>
            <a:r>
              <a:rPr lang="es-AR" sz="1800" b="1" dirty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Vinculación emocional compartida</a:t>
            </a:r>
          </a:p>
          <a:p>
            <a:pPr marL="342900" lvl="1" indent="-342900">
              <a:buClr>
                <a:schemeClr val="bg2"/>
              </a:buClr>
              <a:buFont typeface="Wingdings" pitchFamily="2" charset="2"/>
              <a:buChar char="p"/>
            </a:pPr>
            <a:r>
              <a:rPr lang="es-AR" sz="1800" b="1" dirty="0"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El territorio como andamiaje de poder.</a:t>
            </a:r>
          </a:p>
          <a:p>
            <a:pPr lvl="1"/>
            <a:endParaRPr lang="es-AR" dirty="0"/>
          </a:p>
        </p:txBody>
      </p:sp>
      <p:sp>
        <p:nvSpPr>
          <p:cNvPr id="9" name="Marcador de contenido 8">
            <a:extLst>
              <a:ext uri="{FF2B5EF4-FFF2-40B4-BE49-F238E27FC236}">
                <a16:creationId xmlns:a16="http://schemas.microsoft.com/office/drawing/2014/main" id="{85BA723E-08FA-4C0D-92E1-664BD6EA37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s-AR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s-AR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s-AR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endParaRPr lang="es-AR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AR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Pertenencia</a:t>
            </a:r>
          </a:p>
          <a:p>
            <a:r>
              <a:rPr lang="es-AR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Existencia o contacto virtual entres sus miembros  y mutua influencia.</a:t>
            </a:r>
          </a:p>
          <a:p>
            <a:r>
              <a:rPr lang="es-AR" sz="18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Cultura en común como existencia de significados compartidos </a:t>
            </a:r>
            <a:r>
              <a:rPr lang="es-AR" sz="1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(Krausse, 1999)</a:t>
            </a:r>
          </a:p>
          <a:p>
            <a:endParaRPr lang="es-AR" sz="1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80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>
            <a:extLst>
              <a:ext uri="{FF2B5EF4-FFF2-40B4-BE49-F238E27FC236}">
                <a16:creationId xmlns:a16="http://schemas.microsoft.com/office/drawing/2014/main" id="{D9E34560-788B-491E-B7D5-42AE07845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358" y="461596"/>
            <a:ext cx="8229600" cy="807165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Traumatismo Social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2 Marcador de contenido">
            <a:extLst>
              <a:ext uri="{FF2B5EF4-FFF2-40B4-BE49-F238E27FC236}">
                <a16:creationId xmlns:a16="http://schemas.microsoft.com/office/drawing/2014/main" id="{06B2C577-5E03-4B15-B15F-B8CB967FB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2413" indent="12700" algn="just" fontAlgn="auto">
              <a:lnSpc>
                <a:spcPct val="11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es-ES_tradnl" sz="2769" dirty="0">
                <a:latin typeface="+mj-lt"/>
              </a:rPr>
              <a:t>…”El conjunto de eventos que al afectar introduce una interrupción imperativa de las los modalidades de intercambio y propone modalidades subjetivas, que sólo cobran sentido en función del evento. Aparece así una desorganización o por lo contrario se fija y se refuerza defensivamente confundiendo subjetividad social y subjetividad singular….”</a:t>
            </a:r>
            <a:endParaRPr lang="es-MX" sz="2769" dirty="0">
              <a:latin typeface="+mj-lt"/>
            </a:endParaRPr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09D4CD6D-7EDE-464F-8B49-C86AF434D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304" y="6132635"/>
            <a:ext cx="7929196" cy="263769"/>
          </a:xfrm>
        </p:spPr>
        <p:txBody>
          <a:bodyPr/>
          <a:lstStyle/>
          <a:p>
            <a:pPr algn="ctr">
              <a:defRPr/>
            </a:pPr>
            <a:r>
              <a:rPr lang="es-ES" dirty="0"/>
              <a:t>Janine </a:t>
            </a:r>
            <a:r>
              <a:rPr lang="es-ES" dirty="0" err="1"/>
              <a:t>Puget</a:t>
            </a:r>
            <a:r>
              <a:rPr lang="es-ES" dirty="0"/>
              <a:t>. Traumatismo Social: memoria social y sentimiento de pertenencia. Memoria social - memoria singular. Psicoanálisis </a:t>
            </a:r>
            <a:r>
              <a:rPr lang="es-ES" dirty="0" err="1"/>
              <a:t>APdeBA</a:t>
            </a:r>
            <a:r>
              <a:rPr lang="es-ES" dirty="0"/>
              <a:t> - Vol. XXII - nº 2 - 2000</a:t>
            </a:r>
          </a:p>
        </p:txBody>
      </p:sp>
    </p:spTree>
    <p:extLst>
      <p:ext uri="{BB962C8B-B14F-4D97-AF65-F5344CB8AC3E}">
        <p14:creationId xmlns:p14="http://schemas.microsoft.com/office/powerpoint/2010/main" val="16708412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Título">
            <a:extLst>
              <a:ext uri="{FF2B5EF4-FFF2-40B4-BE49-F238E27FC236}">
                <a16:creationId xmlns:a16="http://schemas.microsoft.com/office/drawing/2014/main" id="{E543EF07-5807-4CD7-931E-2B780BC1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792087"/>
          </a:xfrm>
        </p:spPr>
        <p:txBody>
          <a:bodyPr/>
          <a:lstStyle/>
          <a:p>
            <a:pPr algn="ctr" eaLnBrk="1" hangingPunct="1">
              <a:defRPr/>
            </a:pP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Conflicto no patológico</a:t>
            </a:r>
            <a:endParaRPr lang="es-MX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2 Marcador de contenido">
            <a:extLst>
              <a:ext uri="{FF2B5EF4-FFF2-40B4-BE49-F238E27FC236}">
                <a16:creationId xmlns:a16="http://schemas.microsoft.com/office/drawing/2014/main" id="{F46AC6A8-6697-40F2-AB96-643FFD9A01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253225" indent="-253225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sz="2769" dirty="0">
                <a:latin typeface="+mj-lt"/>
              </a:rPr>
              <a:t>Posibilidad de participar en forma activa en los propios cambios y del contexto</a:t>
            </a:r>
          </a:p>
          <a:p>
            <a:pPr marL="253225" indent="-253225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sz="2769" dirty="0">
                <a:latin typeface="+mj-lt"/>
              </a:rPr>
              <a:t>Percepción del sufrimiento como integrando cierto sentido de la vida, lo que permite hacer de el una experiencia de desarrollo</a:t>
            </a:r>
          </a:p>
          <a:p>
            <a:pPr marL="253225" indent="-253225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_tradnl" sz="2769" dirty="0">
                <a:latin typeface="+mj-lt"/>
              </a:rPr>
              <a:t>El mantenimiento de la capacidad de imaginar</a:t>
            </a:r>
            <a:endParaRPr lang="es-MX" sz="2769" dirty="0">
              <a:latin typeface="+mj-lt"/>
            </a:endParaRPr>
          </a:p>
        </p:txBody>
      </p:sp>
      <p:sp>
        <p:nvSpPr>
          <p:cNvPr id="4" name="3 Marcador de pie de página">
            <a:extLst>
              <a:ext uri="{FF2B5EF4-FFF2-40B4-BE49-F238E27FC236}">
                <a16:creationId xmlns:a16="http://schemas.microsoft.com/office/drawing/2014/main" id="{A78E4670-9E1C-40B2-A180-50C93F7B7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304" y="5802923"/>
            <a:ext cx="7643446" cy="665285"/>
          </a:xfrm>
        </p:spPr>
        <p:txBody>
          <a:bodyPr anchor="ctr"/>
          <a:lstStyle/>
          <a:p>
            <a:pPr algn="ctr">
              <a:defRPr/>
            </a:pPr>
            <a:r>
              <a:rPr lang="es-MX" dirty="0" err="1"/>
              <a:t>Galli</a:t>
            </a:r>
            <a:r>
              <a:rPr lang="es-MX" dirty="0"/>
              <a:t>, V. y </a:t>
            </a:r>
            <a:r>
              <a:rPr lang="es-MX" dirty="0" err="1"/>
              <a:t>Malfé</a:t>
            </a:r>
            <a:r>
              <a:rPr lang="es-MX" dirty="0"/>
              <a:t>, R. Desocupación, identidad y salud. En "Sin trabajo. Las características del desempleo y sus efectos en la sociedad argentina". </a:t>
            </a:r>
            <a:r>
              <a:rPr lang="es-MX" dirty="0" err="1"/>
              <a:t>Beccaria</a:t>
            </a:r>
            <a:r>
              <a:rPr lang="es-MX" dirty="0"/>
              <a:t>, L. y López N (</a:t>
            </a:r>
            <a:r>
              <a:rPr lang="es-MX" dirty="0" err="1"/>
              <a:t>comps</a:t>
            </a:r>
            <a:r>
              <a:rPr lang="es-MX" dirty="0"/>
              <a:t>.), 1997, UNICEF/LOSADA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89897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s-AR" dirty="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rPr>
              <a:t>ORIENTACIONES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05740">
              <a:buFont typeface="Arial" panose="020B0604020202020204" pitchFamily="34" charset="0"/>
              <a:buChar char="•"/>
              <a:defRPr/>
            </a:pPr>
            <a:endParaRPr lang="es-AR" dirty="0"/>
          </a:p>
          <a:p>
            <a:pPr marL="205740">
              <a:buFont typeface="Arial" panose="020B0604020202020204" pitchFamily="34" charset="0"/>
              <a:buChar char="•"/>
              <a:defRPr/>
            </a:pPr>
            <a:endParaRPr lang="es-AR" dirty="0"/>
          </a:p>
          <a:p>
            <a:pPr marL="205740" algn="just">
              <a:buFont typeface="Arial" panose="020B0604020202020204" pitchFamily="34" charset="0"/>
              <a:buChar char="•"/>
              <a:defRPr/>
            </a:pPr>
            <a:r>
              <a:rPr lang="es-AR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A  LA COMUNIDAD</a:t>
            </a:r>
          </a:p>
          <a:p>
            <a:pPr marL="205740" algn="just">
              <a:buFont typeface="Arial" panose="020B0604020202020204" pitchFamily="34" charset="0"/>
              <a:buChar char="•"/>
              <a:defRPr/>
            </a:pPr>
            <a:endParaRPr lang="es-AR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5740" algn="just">
              <a:buFont typeface="Arial" panose="020B0604020202020204" pitchFamily="34" charset="0"/>
              <a:buChar char="•"/>
              <a:defRPr/>
            </a:pPr>
            <a:r>
              <a:rPr lang="es-AR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EN LA COMUNIDAD</a:t>
            </a:r>
          </a:p>
          <a:p>
            <a:pPr marL="205740" algn="just">
              <a:buFont typeface="Arial" panose="020B0604020202020204" pitchFamily="34" charset="0"/>
              <a:buChar char="•"/>
              <a:defRPr/>
            </a:pPr>
            <a:endParaRPr lang="es-AR" sz="21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205740" algn="just">
              <a:buFont typeface="Arial" panose="020B0604020202020204" pitchFamily="34" charset="0"/>
              <a:buChar char="•"/>
              <a:defRPr/>
            </a:pPr>
            <a:r>
              <a:rPr lang="es-AR" sz="2100" dirty="0">
                <a:latin typeface="Calibri Light" panose="020F0302020204030204" pitchFamily="34" charset="0"/>
                <a:cs typeface="Calibri Light" panose="020F0302020204030204" pitchFamily="34" charset="0"/>
              </a:rPr>
              <a:t>CON LA COMUNIDAD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57058FA-3EB6-454D-AE64-763B495B4AE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501591"/>
            <a:ext cx="4038600" cy="2727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4261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FE397E-CC94-4675-A893-F2EAE9ED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AHORA -</a:t>
            </a:r>
            <a:r>
              <a:rPr lang="es-AR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REDES VIRTUALES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128D3FE-BD1C-494D-9354-8735C30636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Articulación de </a:t>
            </a:r>
            <a:r>
              <a:rPr lang="es-AR" dirty="0" err="1"/>
              <a:t>Wps</a:t>
            </a:r>
            <a:r>
              <a:rPr lang="es-AR" dirty="0"/>
              <a:t>. de agentes de salud</a:t>
            </a:r>
          </a:p>
          <a:p>
            <a:r>
              <a:rPr lang="es-AR" dirty="0"/>
              <a:t>Los </a:t>
            </a:r>
            <a:r>
              <a:rPr lang="es-AR" dirty="0" err="1"/>
              <a:t>Wps</a:t>
            </a:r>
            <a:r>
              <a:rPr lang="es-AR" dirty="0"/>
              <a:t>. de las “Mamis”. (Educación)</a:t>
            </a:r>
          </a:p>
          <a:p>
            <a:r>
              <a:rPr lang="es-AR" dirty="0"/>
              <a:t>Ampliación a organizaciones de la comunidad</a:t>
            </a:r>
          </a:p>
          <a:p>
            <a:r>
              <a:rPr lang="es-AR" dirty="0"/>
              <a:t>Vinculación con una radio comunitaria</a:t>
            </a:r>
          </a:p>
          <a:p>
            <a:r>
              <a:rPr lang="es-AR" dirty="0"/>
              <a:t>Articulación sectores por edades. (Jóvenes)</a:t>
            </a:r>
          </a:p>
          <a:p>
            <a:pPr lvl="1"/>
            <a:r>
              <a:rPr lang="es-AR" dirty="0"/>
              <a:t>1do momento</a:t>
            </a:r>
          </a:p>
          <a:p>
            <a:pPr lvl="1"/>
            <a:r>
              <a:rPr lang="es-AR" dirty="0"/>
              <a:t>2do Momento </a:t>
            </a:r>
          </a:p>
          <a:p>
            <a:pPr marL="342900" lvl="1" indent="-342900">
              <a:buClr>
                <a:schemeClr val="bg2"/>
              </a:buClr>
              <a:buFont typeface="Wingdings" pitchFamily="2" charset="2"/>
              <a:buChar char="p"/>
            </a:pPr>
            <a:r>
              <a:rPr lang="es-AR" sz="2800" dirty="0">
                <a:ea typeface="+mn-ea"/>
                <a:cs typeface="+mn-cs"/>
              </a:rPr>
              <a:t>Salud Mental comunitaria  </a:t>
            </a:r>
          </a:p>
          <a:p>
            <a:pPr marL="342900" lvl="1" indent="-342900">
              <a:buClr>
                <a:schemeClr val="bg2"/>
              </a:buClr>
              <a:buFont typeface="Wingdings" pitchFamily="2" charset="2"/>
              <a:buChar char="p"/>
            </a:pPr>
            <a:r>
              <a:rPr lang="es-AR" sz="2800" dirty="0">
                <a:ea typeface="+mn-ea"/>
                <a:cs typeface="+mn-cs"/>
              </a:rPr>
              <a:t>Redes Vecinales de Solidaridad  -REVES </a:t>
            </a:r>
          </a:p>
          <a:p>
            <a:pPr marL="457200" lvl="1" indent="0">
              <a:buNone/>
            </a:pPr>
            <a:r>
              <a:rPr lang="es-A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24978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ítulo 1">
            <a:extLst>
              <a:ext uri="{FF2B5EF4-FFF2-40B4-BE49-F238E27FC236}">
                <a16:creationId xmlns:a16="http://schemas.microsoft.com/office/drawing/2014/main" id="{5A3CE87D-0157-4412-A06E-8E323BC4C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278979"/>
          </a:xfrm>
        </p:spPr>
        <p:txBody>
          <a:bodyPr/>
          <a:lstStyle/>
          <a:p>
            <a:pPr algn="ctr"/>
            <a:r>
              <a:rPr lang="es-AR" altLang="es-AR" sz="4062" dirty="0">
                <a:latin typeface="Calibri Light" panose="020F0302020204030204" pitchFamily="34" charset="0"/>
                <a:cs typeface="Calibri Light" panose="020F0302020204030204" pitchFamily="34" charset="0"/>
              </a:rPr>
              <a:t>….¿DESPUÉS?… Salud mental </a:t>
            </a:r>
            <a:br>
              <a:rPr lang="es-AR" altLang="es-AR" sz="4062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s-AR" altLang="es-AR" sz="4062" dirty="0">
                <a:latin typeface="Calibri Light" panose="020F0302020204030204" pitchFamily="34" charset="0"/>
                <a:cs typeface="Calibri Light" panose="020F0302020204030204" pitchFamily="34" charset="0"/>
              </a:rPr>
              <a:t>comunitaria </a:t>
            </a:r>
          </a:p>
        </p:txBody>
      </p:sp>
      <p:sp>
        <p:nvSpPr>
          <p:cNvPr id="24579" name="Marcador de contenido 2">
            <a:extLst>
              <a:ext uri="{FF2B5EF4-FFF2-40B4-BE49-F238E27FC236}">
                <a16:creationId xmlns:a16="http://schemas.microsoft.com/office/drawing/2014/main" id="{F0884403-7F44-468D-929C-0DF87CBC68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9987"/>
          </a:xfrm>
        </p:spPr>
        <p:txBody>
          <a:bodyPr/>
          <a:lstStyle/>
          <a:p>
            <a:r>
              <a:rPr lang="es-AR" alt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Clínica Situacional</a:t>
            </a:r>
          </a:p>
          <a:p>
            <a:r>
              <a:rPr lang="es-AR" alt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Grupos de contención – terapia transicional</a:t>
            </a:r>
          </a:p>
          <a:p>
            <a:r>
              <a:rPr lang="es-AR" alt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Terapia de Trinchera</a:t>
            </a:r>
          </a:p>
          <a:p>
            <a:r>
              <a:rPr lang="es-AR" alt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Clínica vincular ante de desamparo social</a:t>
            </a:r>
          </a:p>
          <a:p>
            <a:r>
              <a:rPr lang="es-AR" alt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Terapia comunitaria integrativa (Brasil)</a:t>
            </a:r>
          </a:p>
          <a:p>
            <a:r>
              <a:rPr lang="es-AR" alt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Clínica Psicosocial de apoyo (Colombia)</a:t>
            </a:r>
          </a:p>
          <a:p>
            <a:r>
              <a:rPr lang="es-AR" alt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Psicología comunitaria de la Esperanza. (Colombia)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EC47D-3A22-4CF0-A542-6A612E71E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latin typeface="Calibri Light" panose="020F0302020204030204" pitchFamily="34" charset="0"/>
                <a:cs typeface="Calibri Light" panose="020F0302020204030204" pitchFamily="34" charset="0"/>
              </a:rPr>
              <a:t>FORTALECIMIENTO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D1DCB9-A38F-44FC-BD36-8C8B6F60D4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PREVENCION</a:t>
            </a:r>
          </a:p>
          <a:p>
            <a:pPr lvl="1"/>
            <a:r>
              <a:rPr lang="es-AR" dirty="0"/>
              <a:t>Recursos físicos </a:t>
            </a:r>
          </a:p>
          <a:p>
            <a:pPr lvl="1"/>
            <a:r>
              <a:rPr lang="es-AR" dirty="0"/>
              <a:t>Psicosociales</a:t>
            </a:r>
          </a:p>
          <a:p>
            <a:pPr lvl="1"/>
            <a:r>
              <a:rPr lang="es-AR" dirty="0"/>
              <a:t>Socioculturales </a:t>
            </a:r>
          </a:p>
          <a:p>
            <a:pPr lvl="1"/>
            <a:endParaRPr lang="es-AR" dirty="0"/>
          </a:p>
          <a:p>
            <a:pPr marL="342900" lvl="1" indent="-342900">
              <a:buClr>
                <a:schemeClr val="bg2"/>
              </a:buClr>
              <a:buFont typeface="Wingdings" pitchFamily="2" charset="2"/>
              <a:buChar char="p"/>
            </a:pPr>
            <a:r>
              <a:rPr lang="es-AR" dirty="0"/>
              <a:t> </a:t>
            </a:r>
            <a:r>
              <a:rPr lang="es-AR" sz="2800" dirty="0">
                <a:ea typeface="+mn-ea"/>
                <a:cs typeface="+mn-cs"/>
              </a:rPr>
              <a:t>ORGANIZACIONES COMUNITARIAS </a:t>
            </a:r>
          </a:p>
          <a:p>
            <a:pPr marL="342900" lvl="1" indent="-342900">
              <a:buClr>
                <a:schemeClr val="bg2"/>
              </a:buClr>
              <a:buFont typeface="Wingdings" pitchFamily="2" charset="2"/>
              <a:buChar char="p"/>
            </a:pPr>
            <a:r>
              <a:rPr lang="es-AR" sz="2800" dirty="0">
                <a:ea typeface="+mn-ea"/>
                <a:cs typeface="+mn-cs"/>
              </a:rPr>
              <a:t>ECONOMIA SOLIDARIA</a:t>
            </a:r>
          </a:p>
          <a:p>
            <a:pPr marL="342900" lvl="1" indent="-342900">
              <a:buClr>
                <a:schemeClr val="bg2"/>
              </a:buClr>
              <a:buFont typeface="Wingdings" pitchFamily="2" charset="2"/>
              <a:buChar char="p"/>
            </a:pPr>
            <a:r>
              <a:rPr lang="es-AR" sz="2800" dirty="0">
                <a:ea typeface="+mn-ea"/>
                <a:cs typeface="+mn-cs"/>
              </a:rPr>
              <a:t>PARTICIPACION COMUNITARIA, CIUDADANA Y POLITICA </a:t>
            </a:r>
          </a:p>
          <a:p>
            <a:pPr marL="407987" lvl="1" indent="-342900">
              <a:buFont typeface="Wingdings" panose="05000000000000000000" pitchFamily="2" charset="2"/>
              <a:buChar char="q"/>
            </a:pPr>
            <a:endParaRPr lang="es-AR" sz="2800" dirty="0">
              <a:ea typeface="+mn-ea"/>
              <a:cs typeface="+mn-cs"/>
            </a:endParaRPr>
          </a:p>
          <a:p>
            <a:pPr marL="30163" lvl="3" indent="-30163"/>
            <a:endParaRPr lang="es-AR" sz="2800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744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ítulo 1">
            <a:extLst>
              <a:ext uri="{FF2B5EF4-FFF2-40B4-BE49-F238E27FC236}">
                <a16:creationId xmlns:a16="http://schemas.microsoft.com/office/drawing/2014/main" id="{A2B5BC01-FB92-4AF9-A19A-16384F3B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9712"/>
            <a:ext cx="8229600" cy="852854"/>
          </a:xfrm>
        </p:spPr>
        <p:txBody>
          <a:bodyPr/>
          <a:lstStyle/>
          <a:p>
            <a:pPr algn="ctr"/>
            <a:r>
              <a:rPr lang="es-AR" altLang="es-AR" dirty="0">
                <a:latin typeface="Comic Sans MS" panose="030F0702030302020204" pitchFamily="66" charset="0"/>
              </a:rPr>
              <a:t>BIBLIOGRAFIA</a:t>
            </a:r>
          </a:p>
        </p:txBody>
      </p:sp>
      <p:sp>
        <p:nvSpPr>
          <p:cNvPr id="25603" name="Marcador de contenido 2">
            <a:extLst>
              <a:ext uri="{FF2B5EF4-FFF2-40B4-BE49-F238E27FC236}">
                <a16:creationId xmlns:a16="http://schemas.microsoft.com/office/drawing/2014/main" id="{2A5FAC5C-D4D8-48B5-94E6-ED457E3C7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0604"/>
            <a:ext cx="8229600" cy="4201257"/>
          </a:xfrm>
        </p:spPr>
        <p:txBody>
          <a:bodyPr/>
          <a:lstStyle/>
          <a:p>
            <a:endParaRPr lang="es-AR" altLang="es-AR" sz="1477">
              <a:latin typeface="Comic Sans MS" panose="030F0702030302020204" pitchFamily="66" charset="0"/>
            </a:endParaRPr>
          </a:p>
          <a:p>
            <a:r>
              <a:rPr lang="es-AR" altLang="es-AR" sz="1477">
                <a:latin typeface="Comic Sans MS" panose="030F0702030302020204" pitchFamily="66" charset="0"/>
              </a:rPr>
              <a:t>Arango Calad, Carlos (2006). Psicología Comunitaria de la convivencia. Cali. Colombia. Universidad del Valle.</a:t>
            </a:r>
          </a:p>
          <a:p>
            <a:r>
              <a:rPr lang="es-AR" altLang="es-AR" sz="1477">
                <a:latin typeface="Comic Sans MS" panose="030F0702030302020204" pitchFamily="66" charset="0"/>
              </a:rPr>
              <a:t>Araujo Monroy,R. (2002), Barrios terapéuticos: identidades sociales y cura comunitaria. Mexico. Fondo Nacional de las Artes.</a:t>
            </a:r>
          </a:p>
          <a:p>
            <a:r>
              <a:rPr lang="es-AR" altLang="es-AR" sz="1477">
                <a:latin typeface="Comic Sans MS" panose="030F0702030302020204" pitchFamily="66" charset="0"/>
              </a:rPr>
              <a:t>Blumental;D; Palonsky,S; Zadunaisky,A. (2003).: Un dispositivo de la transicionalidad.  En Clínica vincular del desamparo. Revista de AAPPG. Tomo XXVI. Nro. 1. 2003 </a:t>
            </a:r>
          </a:p>
          <a:p>
            <a:r>
              <a:rPr lang="es-AR" altLang="es-AR" sz="1477">
                <a:latin typeface="Comic Sans MS" panose="030F0702030302020204" pitchFamily="66" charset="0"/>
              </a:rPr>
              <a:t>De Paula Barreto, A. (2013). Terapia Comunitaria Integrativa, Paso a paso. Fortaleza. Brasil. Fortaleza Gráfica. </a:t>
            </a:r>
          </a:p>
          <a:p>
            <a:r>
              <a:rPr lang="es-AR" altLang="es-AR" sz="1477">
                <a:latin typeface="Comic Sans MS" panose="030F0702030302020204" pitchFamily="66" charset="0"/>
              </a:rPr>
              <a:t>Matus, S. Una clínica de trinchera. Acerca de las crisis y las redes sociales. En Clínica vincular del desamparo. Revista de AAPPG. Tomo XXVI. Nro. 1. 2003</a:t>
            </a:r>
          </a:p>
          <a:p>
            <a:r>
              <a:rPr lang="es-AR" altLang="es-AR" sz="1477">
                <a:latin typeface="Comic Sans MS" panose="030F0702030302020204" pitchFamily="66" charset="0"/>
              </a:rPr>
              <a:t>Milanese, E, (2012). Tratamiento Comunitario. Manual de Trabalho. Sao Pablo. Instituto Empodera. </a:t>
            </a:r>
          </a:p>
          <a:p>
            <a:r>
              <a:rPr lang="es-AR" altLang="es-AR" sz="1477">
                <a:latin typeface="Comic Sans MS" panose="030F0702030302020204" pitchFamily="66" charset="0"/>
              </a:rPr>
              <a:t>Lapalma,A. El escenario de la intervención comunitaria. Revista de Psicología de la Universidad de Chile. Vol X. Nro2. 2001. pp61-70</a:t>
            </a:r>
          </a:p>
          <a:p>
            <a:r>
              <a:rPr lang="es-AR" altLang="es-AR" sz="1477">
                <a:latin typeface="Comic Sans MS" panose="030F0702030302020204" pitchFamily="66" charset="0"/>
              </a:rPr>
              <a:t>Parra Valencia (2016).  Acompañamiento en Clínica Psicosocial. Bogotá. Ediciones cátedra Libre 2016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910" y="1"/>
            <a:ext cx="4718322" cy="1393504"/>
          </a:xfrm>
        </p:spPr>
        <p:txBody>
          <a:bodyPr anchor="t">
            <a:noAutofit/>
          </a:bodyPr>
          <a:lstStyle/>
          <a:p>
            <a:endParaRPr lang="es-AR" sz="2400" dirty="0">
              <a:latin typeface="Comic Sans MS" panose="030F0702030302020204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body" sz="half" idx="2"/>
          </p:nvPr>
        </p:nvSpPr>
        <p:spPr>
          <a:xfrm>
            <a:off x="1475656" y="1700808"/>
            <a:ext cx="3456384" cy="3657600"/>
          </a:xfrm>
        </p:spPr>
        <p:txBody>
          <a:bodyPr anchor="t">
            <a:normAutofit fontScale="77500" lnSpcReduction="20000"/>
          </a:bodyPr>
          <a:lstStyle/>
          <a:p>
            <a:endParaRPr lang="es-AR" sz="2400" dirty="0"/>
          </a:p>
          <a:p>
            <a:endParaRPr lang="es-A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A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AR" sz="2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r>
              <a:rPr lang="es-AR" sz="3300" dirty="0">
                <a:latin typeface="Comic Sans MS" panose="030F0702030302020204" pitchFamily="66" charset="0"/>
                <a:cs typeface="Calibri Light" panose="020F0302020204030204" pitchFamily="34" charset="0"/>
              </a:rPr>
              <a:t>MUCHAS GRACIAS </a:t>
            </a:r>
          </a:p>
          <a:p>
            <a:endParaRPr lang="es-AR" sz="2100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endParaRPr lang="es-AR" dirty="0"/>
          </a:p>
          <a:p>
            <a:r>
              <a:rPr lang="es-AR" dirty="0"/>
              <a:t>antonioismael65@gmail.com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AF17C1B-8580-41CC-AF9F-C2FC5A228D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3154" y="2837954"/>
            <a:ext cx="5111750" cy="5853113"/>
          </a:xfrm>
        </p:spPr>
        <p:txBody>
          <a:bodyPr/>
          <a:lstStyle/>
          <a:p>
            <a:endParaRPr lang="es-AR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D89645DF-B836-42EA-81EF-4375D6AE0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104" y="256490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AR"/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90E47D76-2799-43FB-B264-38584C5FA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2088232" cy="208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051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700" y="476672"/>
            <a:ext cx="5753100" cy="864096"/>
          </a:xfrm>
        </p:spPr>
        <p:txBody>
          <a:bodyPr/>
          <a:lstStyle/>
          <a:p>
            <a:r>
              <a:rPr lang="es-MX" altLang="es-AR" dirty="0" err="1"/>
              <a:t>Psicologia</a:t>
            </a:r>
            <a:r>
              <a:rPr lang="es-MX" altLang="es-AR" dirty="0"/>
              <a:t> Comunitaria</a:t>
            </a:r>
            <a:br>
              <a:rPr lang="es-MX" altLang="es-AR" dirty="0"/>
            </a:br>
            <a:endParaRPr lang="es-ES" altLang="es-AR" sz="21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685925" y="2457450"/>
            <a:ext cx="5857875" cy="2833688"/>
          </a:xfrm>
        </p:spPr>
        <p:txBody>
          <a:bodyPr rtlCol="0">
            <a:normAutofit lnSpcReduction="10000"/>
          </a:bodyPr>
          <a:lstStyle/>
          <a:p>
            <a:pPr algn="just">
              <a:defRPr/>
            </a:pPr>
            <a:r>
              <a:rPr lang="es-ES" altLang="es-AR" sz="2100" dirty="0">
                <a:latin typeface="Comic Sans MS" panose="030F0702030302020204" pitchFamily="66" charset="0"/>
                <a:cs typeface="Times New Roman" panose="02020603050405020304" pitchFamily="18" charset="0"/>
              </a:rPr>
              <a:t>“</a:t>
            </a:r>
            <a:r>
              <a:rPr lang="es-MX" altLang="es-AR" sz="2100" dirty="0">
                <a:latin typeface="Comic Sans MS" panose="030F0702030302020204" pitchFamily="66" charset="0"/>
                <a:cs typeface="Times New Roman" panose="02020603050405020304" pitchFamily="18" charset="0"/>
              </a:rPr>
              <a:t>Ámbito </a:t>
            </a:r>
            <a:r>
              <a:rPr lang="es-ES" altLang="es-AR" sz="2100" dirty="0">
                <a:latin typeface="Comic Sans MS" panose="030F0702030302020204" pitchFamily="66" charset="0"/>
                <a:cs typeface="Times New Roman" panose="02020603050405020304" pitchFamily="18" charset="0"/>
              </a:rPr>
              <a:t>de la psicología cuyo objeto es el estudio de los  </a:t>
            </a:r>
            <a:r>
              <a:rPr lang="es-ES" altLang="es-AR" sz="21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factores psicosociales que permiten desarrollar, fomentar y mantener el control y poder que los individuos pueden ejercer sobre su ambiente individual y social para solucionar problemas que los aquejan y lograr cambios en esos ambientes</a:t>
            </a:r>
            <a:r>
              <a:rPr lang="es-ES" altLang="es-AR" sz="2100" dirty="0">
                <a:latin typeface="Comic Sans MS" panose="030F0702030302020204" pitchFamily="66" charset="0"/>
                <a:cs typeface="Times New Roman" panose="02020603050405020304" pitchFamily="18" charset="0"/>
              </a:rPr>
              <a:t> y en la estructura social“ </a:t>
            </a:r>
            <a:r>
              <a:rPr lang="es-ES" altLang="es-AR" sz="1400" dirty="0">
                <a:latin typeface="Comic Sans MS" panose="030F0702030302020204" pitchFamily="66" charset="0"/>
                <a:cs typeface="Times New Roman" panose="02020603050405020304" pitchFamily="18" charset="0"/>
              </a:rPr>
              <a:t>(Montero, 2005)</a:t>
            </a:r>
          </a:p>
        </p:txBody>
      </p:sp>
    </p:spTree>
    <p:extLst>
      <p:ext uri="{BB962C8B-B14F-4D97-AF65-F5344CB8AC3E}">
        <p14:creationId xmlns:p14="http://schemas.microsoft.com/office/powerpoint/2010/main" val="3227004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04DCAF-0B68-4497-AF1B-69431FD39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1513" y="116632"/>
            <a:ext cx="6683375" cy="1152128"/>
          </a:xfrm>
        </p:spPr>
        <p:txBody>
          <a:bodyPr rtlCol="0" anchor="t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A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PARADIGMA DE LA PSICOLOGÍA COMUNITARIA </a:t>
            </a:r>
            <a:br>
              <a:rPr lang="es-A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br>
              <a:rPr lang="es-AR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A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DIMENSIONES</a:t>
            </a:r>
            <a:r>
              <a:rPr lang="es-A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es-AR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E29C569-7B4F-4D61-AEEE-1D77D07A1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513" y="3057525"/>
            <a:ext cx="6686550" cy="223361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endParaRPr lang="es-AR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s-A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Epistemológica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s-A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Ontológica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s-A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Metodológica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s-A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Ética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s-AR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Política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>
            <a:extLst>
              <a:ext uri="{FF2B5EF4-FFF2-40B4-BE49-F238E27FC236}">
                <a16:creationId xmlns:a16="http://schemas.microsoft.com/office/drawing/2014/main" id="{CAD0CD57-8ECB-4EED-B32B-F41448D07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4688" y="623888"/>
            <a:ext cx="6589712" cy="428848"/>
          </a:xfrm>
        </p:spPr>
        <p:txBody>
          <a:bodyPr/>
          <a:lstStyle/>
          <a:p>
            <a:pPr eaLnBrk="1" hangingPunct="1"/>
            <a:endParaRPr lang="es-AR" altLang="es-AR" dirty="0"/>
          </a:p>
        </p:txBody>
      </p:sp>
      <p:sp>
        <p:nvSpPr>
          <p:cNvPr id="21507" name="Marcador de contenido 2">
            <a:extLst>
              <a:ext uri="{FF2B5EF4-FFF2-40B4-BE49-F238E27FC236}">
                <a16:creationId xmlns:a16="http://schemas.microsoft.com/office/drawing/2014/main" id="{8DFBAD21-6BCA-409F-A008-C67112313C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43100" y="1556792"/>
            <a:ext cx="6591300" cy="4355058"/>
          </a:xfrm>
        </p:spPr>
        <p:txBody>
          <a:bodyPr/>
          <a:lstStyle/>
          <a:p>
            <a:pPr eaLnBrk="1" hangingPunct="1"/>
            <a:r>
              <a:rPr lang="es-AR" altLang="es-AR" sz="2400" dirty="0">
                <a:latin typeface="Calibri Light" panose="020F0302020204030204" pitchFamily="34" charset="0"/>
                <a:cs typeface="Calibri Light" panose="020F0302020204030204" pitchFamily="34" charset="0"/>
              </a:rPr>
              <a:t>La especificidad de rol del psicólogo comunitario no se define a partir de su exclusividad sobre determinada parcela de la realidad, sino por perspectiva derivada de una formación que genera una peculiar  forma de posicionarse  ante los procesos y fenómenos respetando toda su complejidad</a:t>
            </a:r>
            <a:r>
              <a:rPr lang="es-AR" altLang="es-AR" sz="2400" dirty="0">
                <a:latin typeface="Comic Sans MS" panose="030F0702030302020204" pitchFamily="66" charset="0"/>
              </a:rPr>
              <a:t>.</a:t>
            </a:r>
          </a:p>
          <a:p>
            <a:pPr lvl="1"/>
            <a:r>
              <a:rPr lang="es-AR" altLang="es-A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Baraje teórico</a:t>
            </a:r>
          </a:p>
          <a:p>
            <a:pPr lvl="1"/>
            <a:r>
              <a:rPr lang="es-AR" altLang="es-A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Metodología </a:t>
            </a:r>
          </a:p>
          <a:p>
            <a:pPr lvl="1"/>
            <a:r>
              <a:rPr lang="es-AR" altLang="es-AR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Implicancia afectiva</a:t>
            </a:r>
          </a:p>
          <a:p>
            <a:pPr eaLnBrk="1" hangingPunct="1"/>
            <a:endParaRPr lang="es-AR" altLang="es-AR" dirty="0"/>
          </a:p>
        </p:txBody>
      </p:sp>
    </p:spTree>
    <p:extLst>
      <p:ext uri="{BB962C8B-B14F-4D97-AF65-F5344CB8AC3E}">
        <p14:creationId xmlns:p14="http://schemas.microsoft.com/office/powerpoint/2010/main" val="1745576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Título">
            <a:extLst>
              <a:ext uri="{FF2B5EF4-FFF2-40B4-BE49-F238E27FC236}">
                <a16:creationId xmlns:a16="http://schemas.microsoft.com/office/drawing/2014/main" id="{C9FA4718-283F-4F44-A9DF-5D779801D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88" y="404665"/>
            <a:ext cx="6589712" cy="93610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altLang="es-A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INTERVENCION COMUNITARIA</a:t>
            </a:r>
            <a:endParaRPr lang="es-MX" altLang="es-AR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4 Marcador de contenido">
            <a:extLst>
              <a:ext uri="{FF2B5EF4-FFF2-40B4-BE49-F238E27FC236}">
                <a16:creationId xmlns:a16="http://schemas.microsoft.com/office/drawing/2014/main" id="{AD83B0FD-8C97-4833-9F2C-BB25404E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2146300"/>
            <a:ext cx="8407400" cy="3551238"/>
          </a:xfrm>
        </p:spPr>
        <p:txBody>
          <a:bodyPr rtlCol="0">
            <a:noAutofit/>
          </a:bodyPr>
          <a:lstStyle/>
          <a:p>
            <a:pPr marL="274320" indent="8335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s-ES" sz="2100" i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  <a:p>
            <a:pPr marL="274320" indent="8335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ES" sz="21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Intervención se refiere a procesos intencionales de cambio, orientados mediante procesos participativos:</a:t>
            </a:r>
          </a:p>
          <a:p>
            <a:pPr marL="671751" lvl="2" indent="-19202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sz="19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al crecimiento de los recursos de la población  (físicos, psicosociales, y socioculturales); </a:t>
            </a:r>
          </a:p>
          <a:p>
            <a:pPr marL="671751" lvl="2" indent="-19202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sz="19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al desarrollo de organizaciones propias y representativas; </a:t>
            </a:r>
          </a:p>
          <a:p>
            <a:pPr marL="671751" lvl="2" indent="-192024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es-ES" sz="195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al incremento de la posibilidad de influencia en su entorno. </a:t>
            </a:r>
          </a:p>
          <a:p>
            <a:pPr marL="274320" indent="-192024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s-MX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85802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>
            <a:extLst>
              <a:ext uri="{FF2B5EF4-FFF2-40B4-BE49-F238E27FC236}">
                <a16:creationId xmlns:a16="http://schemas.microsoft.com/office/drawing/2014/main" id="{AE850A17-97BD-4A8A-82C1-A5C148218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88640"/>
            <a:ext cx="7418784" cy="124847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altLang="es-AR" dirty="0"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INTERVENCION COMUNITARIA</a:t>
            </a:r>
            <a:endParaRPr lang="es-MX" altLang="es-AR" dirty="0">
              <a:solidFill>
                <a:schemeClr val="tx1">
                  <a:lumMod val="85000"/>
                  <a:lumOff val="1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386" name="2 Marcador de contenido">
            <a:extLst>
              <a:ext uri="{FF2B5EF4-FFF2-40B4-BE49-F238E27FC236}">
                <a16:creationId xmlns:a16="http://schemas.microsoft.com/office/drawing/2014/main" id="{8401E0CE-59A6-4628-81D8-C84310A1B9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075" y="2457450"/>
            <a:ext cx="7172325" cy="2833688"/>
          </a:xfrm>
        </p:spPr>
        <p:txBody>
          <a:bodyPr rtlCol="0">
            <a:normAutofit fontScale="92500" lnSpcReduction="10000"/>
          </a:bodyPr>
          <a:lstStyle/>
          <a:p>
            <a:pPr marL="20574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s-ES" altLang="it-IT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05740" algn="just" eaLnBrk="1" fontAlgn="auto" hangingPunct="1">
              <a:spcAft>
                <a:spcPts val="0"/>
              </a:spcAft>
              <a:buFont typeface="Wingdings 3" charset="2"/>
              <a:buChar char=""/>
              <a:defRPr/>
            </a:pPr>
            <a:r>
              <a:rPr lang="es-ES" altLang="it-IT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Estos procesos de análisis crítico y de acción colectiva se orientan a la modificación de sus representaciones sociales, de su rol en la sociedad y del valor de sus propias acciones para la transformar  aquellas condiciones que los desmovilizan, marginan y excluyen. </a:t>
            </a:r>
            <a:r>
              <a:rPr lang="es-ES" altLang="it-IT" sz="15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(Lapalma, 2017)</a:t>
            </a:r>
          </a:p>
          <a:p>
            <a:pPr marL="205740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s-ES" altLang="it-IT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  <a:t> 							</a:t>
            </a:r>
            <a:br>
              <a:rPr lang="it-IT" altLang="it-IT" sz="2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pitchFamily="66" charset="0"/>
              </a:rPr>
            </a:br>
            <a:endParaRPr lang="es-MX" altLang="it-IT" sz="2400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405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Intervención comunitaria 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dirty="0">
                <a:latin typeface="Comic Sans MS" panose="030F0702030302020204" pitchFamily="66" charset="0"/>
              </a:rPr>
              <a:t>… </a:t>
            </a:r>
          </a:p>
          <a:p>
            <a:endParaRPr lang="es-AR" dirty="0">
              <a:latin typeface="Comic Sans MS" panose="030F0702030302020204" pitchFamily="66" charset="0"/>
            </a:endParaRPr>
          </a:p>
          <a:p>
            <a:endParaRPr lang="es-AR" dirty="0">
              <a:latin typeface="Comic Sans MS" panose="030F0702030302020204" pitchFamily="66" charset="0"/>
            </a:endParaRPr>
          </a:p>
          <a:p>
            <a:r>
              <a:rPr lang="es-AR" b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PROCESO INTENCIONAL DE CAMBIO MEDIANTE MODALIDADES PARTICIPATIVAS…….</a:t>
            </a:r>
          </a:p>
        </p:txBody>
      </p:sp>
      <p:graphicFrame>
        <p:nvGraphicFramePr>
          <p:cNvPr id="7" name="4 Marcador de contenido"/>
          <p:cNvGraphicFramePr>
            <a:graphicFrameLocks noGrp="1"/>
          </p:cNvGraphicFramePr>
          <p:nvPr>
            <p:ph sz="half" idx="2"/>
          </p:nvPr>
        </p:nvGraphicFramePr>
        <p:xfrm>
          <a:off x="5393531" y="2451497"/>
          <a:ext cx="3234929" cy="2833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207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Level">
  <a:themeElements>
    <a:clrScheme name="Level 9">
      <a:dk1>
        <a:srgbClr val="000000"/>
      </a:dk1>
      <a:lt1>
        <a:srgbClr val="FFFFFF"/>
      </a:lt1>
      <a:dk2>
        <a:srgbClr val="666699"/>
      </a:dk2>
      <a:lt2>
        <a:srgbClr val="FFCC00"/>
      </a:lt2>
      <a:accent1>
        <a:srgbClr val="FF9900"/>
      </a:accent1>
      <a:accent2>
        <a:srgbClr val="FF99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8A00"/>
      </a:accent6>
      <a:hlink>
        <a:srgbClr val="666699"/>
      </a:hlink>
      <a:folHlink>
        <a:srgbClr val="999966"/>
      </a:folHlink>
    </a:clrScheme>
    <a:fontScheme name="Level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e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vel 9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7784541-BAAA-4632-85C4-99FBFFABB7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(Tema de nivel)</Template>
  <TotalTime>876</TotalTime>
  <Words>1141</Words>
  <Application>Microsoft Office PowerPoint</Application>
  <PresentationFormat>Presentación en pantalla (4:3)</PresentationFormat>
  <Paragraphs>204</Paragraphs>
  <Slides>34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3" baseType="lpstr">
      <vt:lpstr>Arial</vt:lpstr>
      <vt:lpstr>Calibri Light</vt:lpstr>
      <vt:lpstr>Comic Sans MS</vt:lpstr>
      <vt:lpstr>Tahoma</vt:lpstr>
      <vt:lpstr>Times New Roman</vt:lpstr>
      <vt:lpstr>Wingdings</vt:lpstr>
      <vt:lpstr>Wingdings 2</vt:lpstr>
      <vt:lpstr>Wingdings 3</vt:lpstr>
      <vt:lpstr>Level</vt:lpstr>
      <vt:lpstr>Presentación de PowerPoint</vt:lpstr>
      <vt:lpstr>LAS DIFICULTADES</vt:lpstr>
      <vt:lpstr>ORIENTACIONES </vt:lpstr>
      <vt:lpstr>Psicologia Comunitaria </vt:lpstr>
      <vt:lpstr>PARADIGMA DE LA PSICOLOGÍA COMUNITARIA   DIMENSIONES </vt:lpstr>
      <vt:lpstr>Presentación de PowerPoint</vt:lpstr>
      <vt:lpstr>INTERVENCION COMUNITARIA</vt:lpstr>
      <vt:lpstr>INTERVENCION COMUNITARIA</vt:lpstr>
      <vt:lpstr>Intervención comunitaria </vt:lpstr>
      <vt:lpstr>DIAGNOSTICO PARTICIPATIVO</vt:lpstr>
      <vt:lpstr>PREGUNTAS ORDENADORAS PARA LA ACCION</vt:lpstr>
      <vt:lpstr>DIAGNÓSTICO</vt:lpstr>
      <vt:lpstr>DIAGNÓSTICO</vt:lpstr>
      <vt:lpstr>TECNICA DE GRAFICACIÓN COLECTIVA </vt:lpstr>
      <vt:lpstr>DISCUSION GRUPAL</vt:lpstr>
      <vt:lpstr>DIBUJO</vt:lpstr>
      <vt:lpstr>Presentación de PowerPoint</vt:lpstr>
      <vt:lpstr>PRESENTACION</vt:lpstr>
      <vt:lpstr>Presentación de PowerPoint</vt:lpstr>
      <vt:lpstr>La Novia Blanca.  Juan Carlos Jiménez Rufino (La Mona Jiménez)</vt:lpstr>
      <vt:lpstr>Presentación de PowerPoint</vt:lpstr>
      <vt:lpstr>GEOREFERENCIACION</vt:lpstr>
      <vt:lpstr>ASPECTOS COMPLEMENTARIOS</vt:lpstr>
      <vt:lpstr>INTERSECTORIALIDAD </vt:lpstr>
      <vt:lpstr>El REY DESNUDO</vt:lpstr>
      <vt:lpstr>TRES ASPECTOS SIMULTANEOS</vt:lpstr>
      <vt:lpstr>ANTES - AQUÍ Y AHORA  (Virtualidad)</vt:lpstr>
      <vt:lpstr>Traumatismo Social</vt:lpstr>
      <vt:lpstr>Conflicto no patológico</vt:lpstr>
      <vt:lpstr>AHORA -REDES VIRTUALES</vt:lpstr>
      <vt:lpstr>….¿DESPUÉS?… Salud mental  comunitaria </vt:lpstr>
      <vt:lpstr>FORTALECIMIENTO </vt:lpstr>
      <vt:lpstr>BIBLIOGRAFIA</vt:lpstr>
      <vt:lpstr>Presentación de PowerPoint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Nico</dc:creator>
  <cp:keywords/>
  <dc:description/>
  <cp:lastModifiedBy>ANTONIO LAPALMA</cp:lastModifiedBy>
  <cp:revision>67</cp:revision>
  <cp:lastPrinted>2020-06-22T02:51:15Z</cp:lastPrinted>
  <dcterms:created xsi:type="dcterms:W3CDTF">2020-04-14T14:00:25Z</dcterms:created>
  <dcterms:modified xsi:type="dcterms:W3CDTF">2020-06-22T04:41:43Z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TC060874523082</vt:lpwstr>
  </property>
</Properties>
</file>